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ebp" ContentType="image/jpeg"/>
  <Default Extension="jpeg" ContentType="image/jpeg"/>
  <Default Extension="rels" ContentType="application/vnd.openxmlformats-package.relationships+xml"/>
  <Default Extension="xml" ContentType="application/xml"/>
  <Default Extension="php" ContentType="image/jpeg"/>
  <Default Extension="tiff" ContentType="image/tiff"/>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43"/>
  </p:notesMasterIdLst>
  <p:sldIdLst>
    <p:sldId id="265" r:id="rId2"/>
    <p:sldId id="266" r:id="rId3"/>
    <p:sldId id="267" r:id="rId4"/>
    <p:sldId id="269" r:id="rId5"/>
    <p:sldId id="270" r:id="rId6"/>
    <p:sldId id="262" r:id="rId7"/>
    <p:sldId id="271" r:id="rId8"/>
    <p:sldId id="275" r:id="rId9"/>
    <p:sldId id="276" r:id="rId10"/>
    <p:sldId id="277" r:id="rId11"/>
    <p:sldId id="283" r:id="rId12"/>
    <p:sldId id="278" r:id="rId13"/>
    <p:sldId id="332" r:id="rId14"/>
    <p:sldId id="333" r:id="rId15"/>
    <p:sldId id="334" r:id="rId16"/>
    <p:sldId id="335" r:id="rId17"/>
    <p:sldId id="336" r:id="rId18"/>
    <p:sldId id="286" r:id="rId19"/>
    <p:sldId id="285" r:id="rId20"/>
    <p:sldId id="279" r:id="rId21"/>
    <p:sldId id="287" r:id="rId22"/>
    <p:sldId id="291" r:id="rId23"/>
    <p:sldId id="413" r:id="rId24"/>
    <p:sldId id="289" r:id="rId25"/>
    <p:sldId id="290" r:id="rId26"/>
    <p:sldId id="414" r:id="rId27"/>
    <p:sldId id="293" r:id="rId28"/>
    <p:sldId id="274" r:id="rId29"/>
    <p:sldId id="272" r:id="rId30"/>
    <p:sldId id="296" r:id="rId31"/>
    <p:sldId id="281" r:id="rId32"/>
    <p:sldId id="295" r:id="rId33"/>
    <p:sldId id="294" r:id="rId34"/>
    <p:sldId id="297" r:id="rId35"/>
    <p:sldId id="302" r:id="rId36"/>
    <p:sldId id="320" r:id="rId37"/>
    <p:sldId id="321" r:id="rId38"/>
    <p:sldId id="322" r:id="rId39"/>
    <p:sldId id="323" r:id="rId40"/>
    <p:sldId id="298" r:id="rId41"/>
    <p:sldId id="299" r:id="rId42"/>
    <p:sldId id="301" r:id="rId43"/>
    <p:sldId id="300" r:id="rId44"/>
    <p:sldId id="303" r:id="rId45"/>
    <p:sldId id="304" r:id="rId46"/>
    <p:sldId id="305" r:id="rId47"/>
    <p:sldId id="326" r:id="rId48"/>
    <p:sldId id="310" r:id="rId49"/>
    <p:sldId id="311" r:id="rId50"/>
    <p:sldId id="313" r:id="rId51"/>
    <p:sldId id="312" r:id="rId52"/>
    <p:sldId id="410" r:id="rId53"/>
    <p:sldId id="411" r:id="rId54"/>
    <p:sldId id="314" r:id="rId55"/>
    <p:sldId id="412" r:id="rId56"/>
    <p:sldId id="315" r:id="rId57"/>
    <p:sldId id="317" r:id="rId58"/>
    <p:sldId id="316" r:id="rId59"/>
    <p:sldId id="318" r:id="rId60"/>
    <p:sldId id="415" r:id="rId61"/>
    <p:sldId id="319" r:id="rId62"/>
    <p:sldId id="306" r:id="rId63"/>
    <p:sldId id="328" r:id="rId64"/>
    <p:sldId id="327" r:id="rId65"/>
    <p:sldId id="307" r:id="rId66"/>
    <p:sldId id="329" r:id="rId67"/>
    <p:sldId id="330" r:id="rId68"/>
    <p:sldId id="308" r:id="rId69"/>
    <p:sldId id="324" r:id="rId70"/>
    <p:sldId id="331" r:id="rId71"/>
    <p:sldId id="341" r:id="rId72"/>
    <p:sldId id="339" r:id="rId73"/>
    <p:sldId id="337" r:id="rId74"/>
    <p:sldId id="346" r:id="rId75"/>
    <p:sldId id="342" r:id="rId76"/>
    <p:sldId id="343" r:id="rId77"/>
    <p:sldId id="344" r:id="rId78"/>
    <p:sldId id="345" r:id="rId79"/>
    <p:sldId id="347" r:id="rId80"/>
    <p:sldId id="338" r:id="rId81"/>
    <p:sldId id="325" r:id="rId82"/>
    <p:sldId id="348" r:id="rId83"/>
    <p:sldId id="349" r:id="rId84"/>
    <p:sldId id="350" r:id="rId85"/>
    <p:sldId id="351" r:id="rId86"/>
    <p:sldId id="353" r:id="rId87"/>
    <p:sldId id="354" r:id="rId88"/>
    <p:sldId id="355" r:id="rId89"/>
    <p:sldId id="370" r:id="rId90"/>
    <p:sldId id="371" r:id="rId91"/>
    <p:sldId id="356" r:id="rId92"/>
    <p:sldId id="357" r:id="rId93"/>
    <p:sldId id="358" r:id="rId94"/>
    <p:sldId id="364" r:id="rId95"/>
    <p:sldId id="365" r:id="rId96"/>
    <p:sldId id="368" r:id="rId97"/>
    <p:sldId id="409" r:id="rId98"/>
    <p:sldId id="408" r:id="rId99"/>
    <p:sldId id="369" r:id="rId100"/>
    <p:sldId id="359" r:id="rId101"/>
    <p:sldId id="376" r:id="rId102"/>
    <p:sldId id="377" r:id="rId103"/>
    <p:sldId id="378" r:id="rId104"/>
    <p:sldId id="379" r:id="rId105"/>
    <p:sldId id="381" r:id="rId106"/>
    <p:sldId id="380" r:id="rId107"/>
    <p:sldId id="383" r:id="rId108"/>
    <p:sldId id="382" r:id="rId109"/>
    <p:sldId id="360" r:id="rId110"/>
    <p:sldId id="361" r:id="rId111"/>
    <p:sldId id="362" r:id="rId112"/>
    <p:sldId id="363" r:id="rId113"/>
    <p:sldId id="309" r:id="rId114"/>
    <p:sldId id="407" r:id="rId115"/>
    <p:sldId id="406" r:id="rId116"/>
    <p:sldId id="374" r:id="rId117"/>
    <p:sldId id="372" r:id="rId118"/>
    <p:sldId id="375" r:id="rId119"/>
    <p:sldId id="373" r:id="rId120"/>
    <p:sldId id="384" r:id="rId121"/>
    <p:sldId id="385" r:id="rId122"/>
    <p:sldId id="386" r:id="rId123"/>
    <p:sldId id="387" r:id="rId124"/>
    <p:sldId id="388" r:id="rId125"/>
    <p:sldId id="389" r:id="rId126"/>
    <p:sldId id="390" r:id="rId127"/>
    <p:sldId id="395" r:id="rId128"/>
    <p:sldId id="396" r:id="rId129"/>
    <p:sldId id="393" r:id="rId130"/>
    <p:sldId id="391" r:id="rId131"/>
    <p:sldId id="392" r:id="rId132"/>
    <p:sldId id="397" r:id="rId133"/>
    <p:sldId id="400" r:id="rId134"/>
    <p:sldId id="401" r:id="rId135"/>
    <p:sldId id="398" r:id="rId136"/>
    <p:sldId id="399" r:id="rId137"/>
    <p:sldId id="402" r:id="rId138"/>
    <p:sldId id="403" r:id="rId139"/>
    <p:sldId id="404" r:id="rId140"/>
    <p:sldId id="405" r:id="rId141"/>
    <p:sldId id="268" r:id="rId1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333" autoAdjust="0"/>
  </p:normalViewPr>
  <p:slideViewPr>
    <p:cSldViewPr snapToGrid="0">
      <p:cViewPr varScale="1">
        <p:scale>
          <a:sx n="69" d="100"/>
          <a:sy n="69" d="100"/>
        </p:scale>
        <p:origin x="67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AE328F-8694-4D14-AE1F-FD36CE0B8361}" type="doc">
      <dgm:prSet loTypeId="urn:microsoft.com/office/officeart/2008/layout/VerticalCurvedList" loCatId="list" qsTypeId="urn:microsoft.com/office/officeart/2005/8/quickstyle/simple3" qsCatId="simple" csTypeId="urn:microsoft.com/office/officeart/2005/8/colors/accent1_2" csCatId="accent1" phldr="1"/>
      <dgm:spPr/>
      <dgm:t>
        <a:bodyPr/>
        <a:lstStyle/>
        <a:p>
          <a:endParaRPr lang="zh-CN" altLang="en-US"/>
        </a:p>
      </dgm:t>
    </dgm:pt>
    <dgm:pt modelId="{F65377CE-C5F3-43D6-B95F-4D63DE95DD36}">
      <dgm:prSet phldrT="[文本]" custT="1"/>
      <dgm:spPr>
        <a:solidFill>
          <a:schemeClr val="bg1"/>
        </a:solidFill>
        <a:ln>
          <a:solidFill>
            <a:schemeClr val="tx1"/>
          </a:solidFill>
        </a:ln>
      </dgm:spPr>
      <dgm:t>
        <a:bodyPr/>
        <a:lstStyle/>
        <a:p>
          <a:r>
            <a:rPr lang="en-US" altLang="zh-CN" sz="2200" dirty="0">
              <a:solidFill>
                <a:schemeClr val="tx1"/>
              </a:solidFill>
            </a:rPr>
            <a:t>SPARQL</a:t>
          </a:r>
          <a:r>
            <a:rPr lang="zh-CN" altLang="en-US" sz="2200" dirty="0">
              <a:solidFill>
                <a:schemeClr val="tx1"/>
              </a:solidFill>
            </a:rPr>
            <a:t>，</a:t>
          </a:r>
          <a:r>
            <a:rPr lang="zh-CN" sz="2200" dirty="0">
              <a:solidFill>
                <a:schemeClr val="tx1"/>
              </a:solidFill>
            </a:rPr>
            <a:t>作为一种查询语言，最广泛的应用是</a:t>
          </a:r>
          <a:r>
            <a:rPr lang="zh-CN" sz="2200" dirty="0">
              <a:solidFill>
                <a:srgbClr val="FF0000"/>
              </a:solidFill>
            </a:rPr>
            <a:t>对</a:t>
          </a:r>
          <a:r>
            <a:rPr lang="en-US" sz="2200" dirty="0">
              <a:solidFill>
                <a:srgbClr val="FF0000"/>
              </a:solidFill>
            </a:rPr>
            <a:t>RDF</a:t>
          </a:r>
          <a:r>
            <a:rPr lang="zh-CN" sz="2200" dirty="0">
              <a:solidFill>
                <a:srgbClr val="FF0000"/>
              </a:solidFill>
            </a:rPr>
            <a:t>格式的数据进行</a:t>
          </a:r>
          <a:r>
            <a:rPr lang="zh-CN" sz="2200" dirty="0" smtClean="0">
              <a:solidFill>
                <a:srgbClr val="FF0000"/>
              </a:solidFill>
            </a:rPr>
            <a:t>查询</a:t>
          </a:r>
          <a:r>
            <a:rPr lang="zh-CN" sz="2200" dirty="0" smtClean="0">
              <a:solidFill>
                <a:schemeClr val="tx1"/>
              </a:solidFill>
            </a:rPr>
            <a:t>。</a:t>
          </a:r>
          <a:r>
            <a:rPr lang="en-US" sz="2200" dirty="0">
              <a:solidFill>
                <a:schemeClr val="tx1"/>
              </a:solidFill>
            </a:rPr>
            <a:t>SPARQL</a:t>
          </a:r>
          <a:r>
            <a:rPr lang="zh-CN" sz="2200" dirty="0">
              <a:solidFill>
                <a:schemeClr val="tx1"/>
              </a:solidFill>
            </a:rPr>
            <a:t>查询语言的语法形式为一个</a:t>
          </a:r>
          <a:r>
            <a:rPr lang="zh-CN" sz="2200" dirty="0">
              <a:solidFill>
                <a:srgbClr val="FF0000"/>
              </a:solidFill>
            </a:rPr>
            <a:t>模式三元组</a:t>
          </a:r>
          <a:r>
            <a:rPr lang="zh-CN" sz="2200" dirty="0">
              <a:solidFill>
                <a:schemeClr val="tx1"/>
              </a:solidFill>
            </a:rPr>
            <a:t>，又叫</a:t>
          </a:r>
          <a:r>
            <a:rPr lang="zh-CN" sz="2200" dirty="0">
              <a:solidFill>
                <a:srgbClr val="FF0000"/>
              </a:solidFill>
            </a:rPr>
            <a:t>基本图模式</a:t>
          </a:r>
          <a:r>
            <a:rPr lang="zh-CN" sz="2200" dirty="0">
              <a:solidFill>
                <a:schemeClr val="tx1"/>
              </a:solidFill>
            </a:rPr>
            <a:t>。这和</a:t>
          </a:r>
          <a:r>
            <a:rPr lang="en-US" sz="2200" dirty="0">
              <a:solidFill>
                <a:schemeClr val="tx1"/>
              </a:solidFill>
            </a:rPr>
            <a:t>RDF</a:t>
          </a:r>
          <a:r>
            <a:rPr lang="zh-CN" sz="2200" dirty="0">
              <a:solidFill>
                <a:schemeClr val="tx1"/>
              </a:solidFill>
            </a:rPr>
            <a:t>的三元组模式很相似，即主谓宾三元组模式。</a:t>
          </a:r>
          <a:endParaRPr lang="zh-CN" altLang="en-US" sz="2200" dirty="0">
            <a:solidFill>
              <a:schemeClr val="tx1"/>
            </a:solidFill>
          </a:endParaRPr>
        </a:p>
      </dgm:t>
    </dgm:pt>
    <dgm:pt modelId="{EDF58BCA-96AD-4649-B9AA-A4E9AC71BCF6}" type="parTrans" cxnId="{3CE7180C-821B-48E8-B80D-BA6C0B1FCC35}">
      <dgm:prSet/>
      <dgm:spPr/>
      <dgm:t>
        <a:bodyPr/>
        <a:lstStyle/>
        <a:p>
          <a:endParaRPr lang="zh-CN" altLang="en-US">
            <a:solidFill>
              <a:schemeClr val="tx1"/>
            </a:solidFill>
          </a:endParaRPr>
        </a:p>
      </dgm:t>
    </dgm:pt>
    <dgm:pt modelId="{E0F292C3-4CD6-428C-AA7F-B341614D05AD}" type="sibTrans" cxnId="{3CE7180C-821B-48E8-B80D-BA6C0B1FCC35}">
      <dgm:prSet/>
      <dgm:spPr/>
      <dgm:t>
        <a:bodyPr/>
        <a:lstStyle/>
        <a:p>
          <a:endParaRPr lang="zh-CN" altLang="en-US">
            <a:solidFill>
              <a:schemeClr val="tx1"/>
            </a:solidFill>
          </a:endParaRPr>
        </a:p>
      </dgm:t>
    </dgm:pt>
    <dgm:pt modelId="{FF8AC635-78EC-4491-90A0-5A4A1C0D7DF6}">
      <dgm:prSet phldrT="[文本]" custT="1"/>
      <dgm:spPr>
        <a:solidFill>
          <a:schemeClr val="bg1"/>
        </a:solidFill>
        <a:ln>
          <a:solidFill>
            <a:schemeClr val="tx1"/>
          </a:solidFill>
        </a:ln>
      </dgm:spPr>
      <dgm:t>
        <a:bodyPr/>
        <a:lstStyle/>
        <a:p>
          <a:r>
            <a:rPr lang="en-US" sz="2200" dirty="0">
              <a:solidFill>
                <a:schemeClr val="tx1"/>
              </a:solidFill>
            </a:rPr>
            <a:t>Cypher</a:t>
          </a:r>
          <a:r>
            <a:rPr lang="zh-CN" sz="2200" dirty="0">
              <a:solidFill>
                <a:schemeClr val="tx1"/>
              </a:solidFill>
            </a:rPr>
            <a:t>是一种声明式的图查询语言，可以形象且有效地查询或更新图数据。</a:t>
          </a:r>
          <a:r>
            <a:rPr lang="en-US" sz="2200" dirty="0">
              <a:solidFill>
                <a:schemeClr val="tx1"/>
              </a:solidFill>
            </a:rPr>
            <a:t>Cypher</a:t>
          </a:r>
          <a:r>
            <a:rPr lang="zh-CN" sz="2200" dirty="0">
              <a:solidFill>
                <a:schemeClr val="tx1"/>
              </a:solidFill>
            </a:rPr>
            <a:t>的设计初衷就是追求人性化，同时，</a:t>
          </a:r>
          <a:r>
            <a:rPr lang="en-US" sz="2200" dirty="0">
              <a:solidFill>
                <a:schemeClr val="tx1"/>
              </a:solidFill>
            </a:rPr>
            <a:t>Cypher</a:t>
          </a:r>
          <a:r>
            <a:rPr lang="zh-CN" sz="2200" dirty="0">
              <a:solidFill>
                <a:schemeClr val="tx1"/>
              </a:solidFill>
            </a:rPr>
            <a:t>作为</a:t>
          </a:r>
          <a:r>
            <a:rPr lang="zh-CN" sz="2200" dirty="0">
              <a:solidFill>
                <a:srgbClr val="FF0000"/>
              </a:solidFill>
            </a:rPr>
            <a:t>一种类</a:t>
          </a:r>
          <a:r>
            <a:rPr lang="en-US" sz="2200" dirty="0">
              <a:solidFill>
                <a:srgbClr val="FF0000"/>
              </a:solidFill>
            </a:rPr>
            <a:t>SQL</a:t>
          </a:r>
          <a:r>
            <a:rPr lang="zh-CN" sz="2200" dirty="0">
              <a:solidFill>
                <a:srgbClr val="FF0000"/>
              </a:solidFill>
            </a:rPr>
            <a:t>语言</a:t>
          </a:r>
          <a:r>
            <a:rPr lang="zh-CN" sz="2200" dirty="0">
              <a:solidFill>
                <a:schemeClr val="tx1"/>
              </a:solidFill>
            </a:rPr>
            <a:t>，继承了</a:t>
          </a:r>
          <a:r>
            <a:rPr lang="en-US" sz="2200" dirty="0">
              <a:solidFill>
                <a:schemeClr val="tx1"/>
              </a:solidFill>
            </a:rPr>
            <a:t>SQL</a:t>
          </a:r>
          <a:r>
            <a:rPr lang="zh-CN" sz="2200" dirty="0">
              <a:solidFill>
                <a:schemeClr val="tx1"/>
              </a:solidFill>
            </a:rPr>
            <a:t>许多关键词，也借鉴了</a:t>
          </a:r>
          <a:r>
            <a:rPr lang="en-US" sz="2200" dirty="0">
              <a:solidFill>
                <a:schemeClr val="tx1"/>
              </a:solidFill>
            </a:rPr>
            <a:t>SQL</a:t>
          </a:r>
          <a:r>
            <a:rPr lang="zh-CN" sz="2200" dirty="0">
              <a:solidFill>
                <a:schemeClr val="tx1"/>
              </a:solidFill>
            </a:rPr>
            <a:t>的结构，即查询由各类语句链接在一起，相互之间</a:t>
          </a:r>
          <a:r>
            <a:rPr lang="zh-CN" sz="2200" dirty="0">
              <a:solidFill>
                <a:srgbClr val="FF0000"/>
              </a:solidFill>
            </a:rPr>
            <a:t>传递中间结果集</a:t>
          </a:r>
          <a:r>
            <a:rPr lang="zh-CN" altLang="en-US" sz="2200" dirty="0">
              <a:solidFill>
                <a:schemeClr val="tx1"/>
              </a:solidFill>
            </a:rPr>
            <a:t>。</a:t>
          </a:r>
        </a:p>
      </dgm:t>
    </dgm:pt>
    <dgm:pt modelId="{895AAD48-BBDC-4072-94D5-245373B1EED2}" type="parTrans" cxnId="{5BDE49F7-E685-4501-A410-9B6295CD3335}">
      <dgm:prSet/>
      <dgm:spPr/>
      <dgm:t>
        <a:bodyPr/>
        <a:lstStyle/>
        <a:p>
          <a:endParaRPr lang="zh-CN" altLang="en-US">
            <a:solidFill>
              <a:schemeClr val="tx1"/>
            </a:solidFill>
          </a:endParaRPr>
        </a:p>
      </dgm:t>
    </dgm:pt>
    <dgm:pt modelId="{CD9C6394-C1E2-44F6-9BC0-8EA815E300FB}" type="sibTrans" cxnId="{5BDE49F7-E685-4501-A410-9B6295CD3335}">
      <dgm:prSet/>
      <dgm:spPr/>
      <dgm:t>
        <a:bodyPr/>
        <a:lstStyle/>
        <a:p>
          <a:endParaRPr lang="zh-CN" altLang="en-US">
            <a:solidFill>
              <a:schemeClr val="tx1"/>
            </a:solidFill>
          </a:endParaRPr>
        </a:p>
      </dgm:t>
    </dgm:pt>
    <dgm:pt modelId="{08DC55B6-0A8E-47D5-B60F-1759CC0D70AB}">
      <dgm:prSet phldrT="[文本]" custT="1"/>
      <dgm:spPr>
        <a:solidFill>
          <a:schemeClr val="bg1"/>
        </a:solidFill>
        <a:ln>
          <a:solidFill>
            <a:schemeClr val="tx1"/>
          </a:solidFill>
        </a:ln>
      </dgm:spPr>
      <dgm:t>
        <a:bodyPr/>
        <a:lstStyle/>
        <a:p>
          <a:r>
            <a:rPr lang="en-US" sz="2200" dirty="0">
              <a:solidFill>
                <a:schemeClr val="tx1"/>
              </a:solidFill>
            </a:rPr>
            <a:t>Gremlin</a:t>
          </a:r>
          <a:r>
            <a:rPr lang="zh-CN" sz="2200" dirty="0">
              <a:solidFill>
                <a:schemeClr val="tx1"/>
              </a:solidFill>
            </a:rPr>
            <a:t>是</a:t>
          </a:r>
          <a:r>
            <a:rPr lang="en-US" sz="2200" dirty="0">
              <a:solidFill>
                <a:schemeClr val="tx1"/>
              </a:solidFill>
            </a:rPr>
            <a:t>Apache TinkerPop</a:t>
          </a:r>
          <a:r>
            <a:rPr lang="zh-CN" sz="2200" dirty="0">
              <a:solidFill>
                <a:schemeClr val="tx1"/>
              </a:solidFill>
            </a:rPr>
            <a:t>设计、开发的一种图遍历语言，创建于</a:t>
          </a:r>
          <a:r>
            <a:rPr lang="en-US" sz="2200" dirty="0">
              <a:solidFill>
                <a:schemeClr val="tx1"/>
              </a:solidFill>
            </a:rPr>
            <a:t>2009</a:t>
          </a:r>
          <a:r>
            <a:rPr lang="zh-CN" sz="2200" dirty="0">
              <a:solidFill>
                <a:schemeClr val="tx1"/>
              </a:solidFill>
            </a:rPr>
            <a:t>年。</a:t>
          </a:r>
          <a:r>
            <a:rPr lang="en-US" sz="2200" dirty="0">
              <a:solidFill>
                <a:schemeClr val="tx1"/>
              </a:solidFill>
            </a:rPr>
            <a:t>Gremlin</a:t>
          </a:r>
          <a:r>
            <a:rPr lang="zh-CN" sz="2200" dirty="0">
              <a:solidFill>
                <a:schemeClr val="tx1"/>
              </a:solidFill>
            </a:rPr>
            <a:t>是一种</a:t>
          </a:r>
          <a:r>
            <a:rPr lang="zh-CN" sz="2200" dirty="0">
              <a:solidFill>
                <a:srgbClr val="FF0000"/>
              </a:solidFill>
            </a:rPr>
            <a:t>数据流</a:t>
          </a:r>
          <a:r>
            <a:rPr lang="zh-CN" sz="2200" dirty="0">
              <a:solidFill>
                <a:schemeClr val="tx1"/>
              </a:solidFill>
            </a:rPr>
            <a:t>查询语言，支持用户在具体图应用上进行复杂的遍历或查询。</a:t>
          </a:r>
          <a:r>
            <a:rPr lang="zh-CN" altLang="en-US" sz="2200" dirty="0">
              <a:solidFill>
                <a:schemeClr val="tx1"/>
              </a:solidFill>
            </a:rPr>
            <a:t>每个</a:t>
          </a:r>
          <a:r>
            <a:rPr lang="en-US" altLang="zh-CN" sz="2200" dirty="0">
              <a:solidFill>
                <a:schemeClr val="tx1"/>
              </a:solidFill>
            </a:rPr>
            <a:t>Gremlin</a:t>
          </a:r>
          <a:r>
            <a:rPr lang="zh-CN" altLang="en-US" sz="2200" dirty="0">
              <a:solidFill>
                <a:schemeClr val="tx1"/>
              </a:solidFill>
            </a:rPr>
            <a:t>查询都是由</a:t>
          </a:r>
          <a:r>
            <a:rPr lang="zh-CN" altLang="en-US" sz="2200" dirty="0">
              <a:solidFill>
                <a:srgbClr val="FF0000"/>
              </a:solidFill>
            </a:rPr>
            <a:t>一系列步骤组成</a:t>
          </a:r>
          <a:r>
            <a:rPr lang="zh-CN" altLang="en-US" sz="2200" dirty="0">
              <a:solidFill>
                <a:schemeClr val="tx1"/>
              </a:solidFill>
            </a:rPr>
            <a:t>的，而其中每一步都在数据流上实现</a:t>
          </a:r>
          <a:r>
            <a:rPr lang="zh-CN" altLang="en-US" sz="2200" dirty="0">
              <a:solidFill>
                <a:srgbClr val="FF0000"/>
              </a:solidFill>
            </a:rPr>
            <a:t>原子操作</a:t>
          </a:r>
          <a:r>
            <a:rPr lang="zh-CN" altLang="en-US" sz="2200" dirty="0">
              <a:solidFill>
                <a:schemeClr val="tx1"/>
              </a:solidFill>
            </a:rPr>
            <a:t>。</a:t>
          </a:r>
        </a:p>
      </dgm:t>
    </dgm:pt>
    <dgm:pt modelId="{E57C4C8B-E3EE-4BBC-A0E3-594687F98436}" type="parTrans" cxnId="{6F685B25-EBCE-4719-9643-257FBE996548}">
      <dgm:prSet/>
      <dgm:spPr/>
      <dgm:t>
        <a:bodyPr/>
        <a:lstStyle/>
        <a:p>
          <a:endParaRPr lang="zh-CN" altLang="en-US">
            <a:solidFill>
              <a:schemeClr val="tx1"/>
            </a:solidFill>
          </a:endParaRPr>
        </a:p>
      </dgm:t>
    </dgm:pt>
    <dgm:pt modelId="{985D6AF8-CED7-4A62-BD6D-95AAAC752474}" type="sibTrans" cxnId="{6F685B25-EBCE-4719-9643-257FBE996548}">
      <dgm:prSet/>
      <dgm:spPr/>
      <dgm:t>
        <a:bodyPr/>
        <a:lstStyle/>
        <a:p>
          <a:endParaRPr lang="zh-CN" altLang="en-US">
            <a:solidFill>
              <a:schemeClr val="tx1"/>
            </a:solidFill>
          </a:endParaRPr>
        </a:p>
      </dgm:t>
    </dgm:pt>
    <dgm:pt modelId="{68BBC51C-28FA-4AEC-B9E9-CA8D356E6A2E}" type="pres">
      <dgm:prSet presAssocID="{F4AE328F-8694-4D14-AE1F-FD36CE0B8361}" presName="Name0" presStyleCnt="0">
        <dgm:presLayoutVars>
          <dgm:chMax val="7"/>
          <dgm:chPref val="7"/>
          <dgm:dir/>
        </dgm:presLayoutVars>
      </dgm:prSet>
      <dgm:spPr/>
      <dgm:t>
        <a:bodyPr/>
        <a:lstStyle/>
        <a:p>
          <a:endParaRPr lang="zh-CN" altLang="en-US"/>
        </a:p>
      </dgm:t>
    </dgm:pt>
    <dgm:pt modelId="{414608B9-873E-4E77-A515-A43987E40A3B}" type="pres">
      <dgm:prSet presAssocID="{F4AE328F-8694-4D14-AE1F-FD36CE0B8361}" presName="Name1" presStyleCnt="0"/>
      <dgm:spPr/>
      <dgm:t>
        <a:bodyPr/>
        <a:lstStyle/>
        <a:p>
          <a:endParaRPr lang="zh-CN" altLang="en-US"/>
        </a:p>
      </dgm:t>
    </dgm:pt>
    <dgm:pt modelId="{982102B8-64CB-4FD4-BD05-AAFD22626D2B}" type="pres">
      <dgm:prSet presAssocID="{F4AE328F-8694-4D14-AE1F-FD36CE0B8361}" presName="cycle" presStyleCnt="0"/>
      <dgm:spPr/>
      <dgm:t>
        <a:bodyPr/>
        <a:lstStyle/>
        <a:p>
          <a:endParaRPr lang="zh-CN" altLang="en-US"/>
        </a:p>
      </dgm:t>
    </dgm:pt>
    <dgm:pt modelId="{ED633B3C-079C-4AD0-BAB0-C636605D538F}" type="pres">
      <dgm:prSet presAssocID="{F4AE328F-8694-4D14-AE1F-FD36CE0B8361}" presName="srcNode" presStyleLbl="node1" presStyleIdx="0" presStyleCnt="3"/>
      <dgm:spPr/>
      <dgm:t>
        <a:bodyPr/>
        <a:lstStyle/>
        <a:p>
          <a:endParaRPr lang="zh-CN" altLang="en-US"/>
        </a:p>
      </dgm:t>
    </dgm:pt>
    <dgm:pt modelId="{940B9169-F704-45AB-9E28-D9F6567F0953}" type="pres">
      <dgm:prSet presAssocID="{F4AE328F-8694-4D14-AE1F-FD36CE0B8361}" presName="conn" presStyleLbl="parChTrans1D2" presStyleIdx="0" presStyleCnt="1"/>
      <dgm:spPr/>
      <dgm:t>
        <a:bodyPr/>
        <a:lstStyle/>
        <a:p>
          <a:endParaRPr lang="zh-CN" altLang="en-US"/>
        </a:p>
      </dgm:t>
    </dgm:pt>
    <dgm:pt modelId="{9411E0FC-BEB9-4B3C-B528-38735CF2347F}" type="pres">
      <dgm:prSet presAssocID="{F4AE328F-8694-4D14-AE1F-FD36CE0B8361}" presName="extraNode" presStyleLbl="node1" presStyleIdx="0" presStyleCnt="3"/>
      <dgm:spPr/>
      <dgm:t>
        <a:bodyPr/>
        <a:lstStyle/>
        <a:p>
          <a:endParaRPr lang="zh-CN" altLang="en-US"/>
        </a:p>
      </dgm:t>
    </dgm:pt>
    <dgm:pt modelId="{053830D6-8F7D-4C9B-A4CC-577CDB7C4904}" type="pres">
      <dgm:prSet presAssocID="{F4AE328F-8694-4D14-AE1F-FD36CE0B8361}" presName="dstNode" presStyleLbl="node1" presStyleIdx="0" presStyleCnt="3"/>
      <dgm:spPr/>
      <dgm:t>
        <a:bodyPr/>
        <a:lstStyle/>
        <a:p>
          <a:endParaRPr lang="zh-CN" altLang="en-US"/>
        </a:p>
      </dgm:t>
    </dgm:pt>
    <dgm:pt modelId="{DBEBF5E1-C61C-43A1-8D2A-EB9600818C26}" type="pres">
      <dgm:prSet presAssocID="{F65377CE-C5F3-43D6-B95F-4D63DE95DD36}" presName="text_1" presStyleLbl="node1" presStyleIdx="0" presStyleCnt="3" custScaleY="121596">
        <dgm:presLayoutVars>
          <dgm:bulletEnabled val="1"/>
        </dgm:presLayoutVars>
      </dgm:prSet>
      <dgm:spPr/>
      <dgm:t>
        <a:bodyPr/>
        <a:lstStyle/>
        <a:p>
          <a:endParaRPr lang="zh-CN" altLang="en-US"/>
        </a:p>
      </dgm:t>
    </dgm:pt>
    <dgm:pt modelId="{C560345B-C29D-4B6A-A92C-31475A0951BA}" type="pres">
      <dgm:prSet presAssocID="{F65377CE-C5F3-43D6-B95F-4D63DE95DD36}" presName="accent_1" presStyleCnt="0"/>
      <dgm:spPr/>
      <dgm:t>
        <a:bodyPr/>
        <a:lstStyle/>
        <a:p>
          <a:endParaRPr lang="zh-CN" altLang="en-US"/>
        </a:p>
      </dgm:t>
    </dgm:pt>
    <dgm:pt modelId="{A2A7716B-F1A6-48B8-B0C7-E2BCFF58723C}" type="pres">
      <dgm:prSet presAssocID="{F65377CE-C5F3-43D6-B95F-4D63DE95DD36}" presName="accentRepeatNode" presStyleLbl="solidFgAcc1" presStyleIdx="0" presStyleCnt="3"/>
      <dgm:spPr/>
      <dgm:t>
        <a:bodyPr/>
        <a:lstStyle/>
        <a:p>
          <a:endParaRPr lang="zh-CN" altLang="en-US"/>
        </a:p>
      </dgm:t>
    </dgm:pt>
    <dgm:pt modelId="{DF87D2B3-A91E-4550-A4C3-DAFFA64F1BAC}" type="pres">
      <dgm:prSet presAssocID="{FF8AC635-78EC-4491-90A0-5A4A1C0D7DF6}" presName="text_2" presStyleLbl="node1" presStyleIdx="1" presStyleCnt="3" custScaleY="123347">
        <dgm:presLayoutVars>
          <dgm:bulletEnabled val="1"/>
        </dgm:presLayoutVars>
      </dgm:prSet>
      <dgm:spPr/>
      <dgm:t>
        <a:bodyPr/>
        <a:lstStyle/>
        <a:p>
          <a:endParaRPr lang="zh-CN" altLang="en-US"/>
        </a:p>
      </dgm:t>
    </dgm:pt>
    <dgm:pt modelId="{520BBC3B-E3D4-441C-B304-C94F20141746}" type="pres">
      <dgm:prSet presAssocID="{FF8AC635-78EC-4491-90A0-5A4A1C0D7DF6}" presName="accent_2" presStyleCnt="0"/>
      <dgm:spPr/>
      <dgm:t>
        <a:bodyPr/>
        <a:lstStyle/>
        <a:p>
          <a:endParaRPr lang="zh-CN" altLang="en-US"/>
        </a:p>
      </dgm:t>
    </dgm:pt>
    <dgm:pt modelId="{C9824C3B-8505-4BC1-81CE-1BCC6D304B87}" type="pres">
      <dgm:prSet presAssocID="{FF8AC635-78EC-4491-90A0-5A4A1C0D7DF6}" presName="accentRepeatNode" presStyleLbl="solidFgAcc1" presStyleIdx="1" presStyleCnt="3"/>
      <dgm:spPr/>
      <dgm:t>
        <a:bodyPr/>
        <a:lstStyle/>
        <a:p>
          <a:endParaRPr lang="zh-CN" altLang="en-US"/>
        </a:p>
      </dgm:t>
    </dgm:pt>
    <dgm:pt modelId="{5C2C78C4-610B-4C08-A584-DA0F0279E1F4}" type="pres">
      <dgm:prSet presAssocID="{08DC55B6-0A8E-47D5-B60F-1759CC0D70AB}" presName="text_3" presStyleLbl="node1" presStyleIdx="2" presStyleCnt="3" custScaleY="130739">
        <dgm:presLayoutVars>
          <dgm:bulletEnabled val="1"/>
        </dgm:presLayoutVars>
      </dgm:prSet>
      <dgm:spPr/>
      <dgm:t>
        <a:bodyPr/>
        <a:lstStyle/>
        <a:p>
          <a:endParaRPr lang="zh-CN" altLang="en-US"/>
        </a:p>
      </dgm:t>
    </dgm:pt>
    <dgm:pt modelId="{F61F7D72-305F-4C51-97E4-17CC6288EC58}" type="pres">
      <dgm:prSet presAssocID="{08DC55B6-0A8E-47D5-B60F-1759CC0D70AB}" presName="accent_3" presStyleCnt="0"/>
      <dgm:spPr/>
      <dgm:t>
        <a:bodyPr/>
        <a:lstStyle/>
        <a:p>
          <a:endParaRPr lang="zh-CN" altLang="en-US"/>
        </a:p>
      </dgm:t>
    </dgm:pt>
    <dgm:pt modelId="{019E2A1C-4643-4F93-9AE9-DCA4B4001AA1}" type="pres">
      <dgm:prSet presAssocID="{08DC55B6-0A8E-47D5-B60F-1759CC0D70AB}" presName="accentRepeatNode" presStyleLbl="solidFgAcc1" presStyleIdx="2" presStyleCnt="3"/>
      <dgm:spPr/>
      <dgm:t>
        <a:bodyPr/>
        <a:lstStyle/>
        <a:p>
          <a:endParaRPr lang="zh-CN" altLang="en-US"/>
        </a:p>
      </dgm:t>
    </dgm:pt>
  </dgm:ptLst>
  <dgm:cxnLst>
    <dgm:cxn modelId="{D2D39693-DB8B-BC4D-A910-6D79708E5122}" type="presOf" srcId="{E0F292C3-4CD6-428C-AA7F-B341614D05AD}" destId="{940B9169-F704-45AB-9E28-D9F6567F0953}" srcOrd="0" destOrd="0" presId="urn:microsoft.com/office/officeart/2008/layout/VerticalCurvedList"/>
    <dgm:cxn modelId="{5BDE49F7-E685-4501-A410-9B6295CD3335}" srcId="{F4AE328F-8694-4D14-AE1F-FD36CE0B8361}" destId="{FF8AC635-78EC-4491-90A0-5A4A1C0D7DF6}" srcOrd="1" destOrd="0" parTransId="{895AAD48-BBDC-4072-94D5-245373B1EED2}" sibTransId="{CD9C6394-C1E2-44F6-9BC0-8EA815E300FB}"/>
    <dgm:cxn modelId="{ED19932D-0420-614F-9376-4704A5A227D2}" type="presOf" srcId="{F4AE328F-8694-4D14-AE1F-FD36CE0B8361}" destId="{68BBC51C-28FA-4AEC-B9E9-CA8D356E6A2E}" srcOrd="0" destOrd="0" presId="urn:microsoft.com/office/officeart/2008/layout/VerticalCurvedList"/>
    <dgm:cxn modelId="{3CE7180C-821B-48E8-B80D-BA6C0B1FCC35}" srcId="{F4AE328F-8694-4D14-AE1F-FD36CE0B8361}" destId="{F65377CE-C5F3-43D6-B95F-4D63DE95DD36}" srcOrd="0" destOrd="0" parTransId="{EDF58BCA-96AD-4649-B9AA-A4E9AC71BCF6}" sibTransId="{E0F292C3-4CD6-428C-AA7F-B341614D05AD}"/>
    <dgm:cxn modelId="{815E48B6-73B0-B94C-92C2-D232CCF8E31E}" type="presOf" srcId="{F65377CE-C5F3-43D6-B95F-4D63DE95DD36}" destId="{DBEBF5E1-C61C-43A1-8D2A-EB9600818C26}" srcOrd="0" destOrd="0" presId="urn:microsoft.com/office/officeart/2008/layout/VerticalCurvedList"/>
    <dgm:cxn modelId="{6F685B25-EBCE-4719-9643-257FBE996548}" srcId="{F4AE328F-8694-4D14-AE1F-FD36CE0B8361}" destId="{08DC55B6-0A8E-47D5-B60F-1759CC0D70AB}" srcOrd="2" destOrd="0" parTransId="{E57C4C8B-E3EE-4BBC-A0E3-594687F98436}" sibTransId="{985D6AF8-CED7-4A62-BD6D-95AAAC752474}"/>
    <dgm:cxn modelId="{F8CBF5E6-809D-4A40-8294-85A08D4E5F40}" type="presOf" srcId="{08DC55B6-0A8E-47D5-B60F-1759CC0D70AB}" destId="{5C2C78C4-610B-4C08-A584-DA0F0279E1F4}" srcOrd="0" destOrd="0" presId="urn:microsoft.com/office/officeart/2008/layout/VerticalCurvedList"/>
    <dgm:cxn modelId="{6FDD1EBA-5BE3-2648-BD82-8DC85D83ACB0}" type="presOf" srcId="{FF8AC635-78EC-4491-90A0-5A4A1C0D7DF6}" destId="{DF87D2B3-A91E-4550-A4C3-DAFFA64F1BAC}" srcOrd="0" destOrd="0" presId="urn:microsoft.com/office/officeart/2008/layout/VerticalCurvedList"/>
    <dgm:cxn modelId="{688F6D41-56B9-B64F-B71B-2E39376D6DD5}" type="presParOf" srcId="{68BBC51C-28FA-4AEC-B9E9-CA8D356E6A2E}" destId="{414608B9-873E-4E77-A515-A43987E40A3B}" srcOrd="0" destOrd="0" presId="urn:microsoft.com/office/officeart/2008/layout/VerticalCurvedList"/>
    <dgm:cxn modelId="{BD443929-052D-E645-BD38-93F8B9234282}" type="presParOf" srcId="{414608B9-873E-4E77-A515-A43987E40A3B}" destId="{982102B8-64CB-4FD4-BD05-AAFD22626D2B}" srcOrd="0" destOrd="0" presId="urn:microsoft.com/office/officeart/2008/layout/VerticalCurvedList"/>
    <dgm:cxn modelId="{CF0DBD26-4B19-F045-960E-EBCA0590F80C}" type="presParOf" srcId="{982102B8-64CB-4FD4-BD05-AAFD22626D2B}" destId="{ED633B3C-079C-4AD0-BAB0-C636605D538F}" srcOrd="0" destOrd="0" presId="urn:microsoft.com/office/officeart/2008/layout/VerticalCurvedList"/>
    <dgm:cxn modelId="{220D93EE-6928-8144-8E8C-9F5FA43C15D7}" type="presParOf" srcId="{982102B8-64CB-4FD4-BD05-AAFD22626D2B}" destId="{940B9169-F704-45AB-9E28-D9F6567F0953}" srcOrd="1" destOrd="0" presId="urn:microsoft.com/office/officeart/2008/layout/VerticalCurvedList"/>
    <dgm:cxn modelId="{E9BFDBAA-E596-4E43-94C9-9D14C6DAA135}" type="presParOf" srcId="{982102B8-64CB-4FD4-BD05-AAFD22626D2B}" destId="{9411E0FC-BEB9-4B3C-B528-38735CF2347F}" srcOrd="2" destOrd="0" presId="urn:microsoft.com/office/officeart/2008/layout/VerticalCurvedList"/>
    <dgm:cxn modelId="{CB4AC816-B672-9C41-B191-8EEBEA7B12B0}" type="presParOf" srcId="{982102B8-64CB-4FD4-BD05-AAFD22626D2B}" destId="{053830D6-8F7D-4C9B-A4CC-577CDB7C4904}" srcOrd="3" destOrd="0" presId="urn:microsoft.com/office/officeart/2008/layout/VerticalCurvedList"/>
    <dgm:cxn modelId="{6BD2C11B-FC87-FF4D-9102-08F490F99A30}" type="presParOf" srcId="{414608B9-873E-4E77-A515-A43987E40A3B}" destId="{DBEBF5E1-C61C-43A1-8D2A-EB9600818C26}" srcOrd="1" destOrd="0" presId="urn:microsoft.com/office/officeart/2008/layout/VerticalCurvedList"/>
    <dgm:cxn modelId="{6AA7EBCE-25B2-6A4B-A945-CA4D392CCC71}" type="presParOf" srcId="{414608B9-873E-4E77-A515-A43987E40A3B}" destId="{C560345B-C29D-4B6A-A92C-31475A0951BA}" srcOrd="2" destOrd="0" presId="urn:microsoft.com/office/officeart/2008/layout/VerticalCurvedList"/>
    <dgm:cxn modelId="{6935B755-6699-C14D-A340-46ECF26E5A77}" type="presParOf" srcId="{C560345B-C29D-4B6A-A92C-31475A0951BA}" destId="{A2A7716B-F1A6-48B8-B0C7-E2BCFF58723C}" srcOrd="0" destOrd="0" presId="urn:microsoft.com/office/officeart/2008/layout/VerticalCurvedList"/>
    <dgm:cxn modelId="{FE7A4D2E-3F15-D146-BD05-3DDB5D267288}" type="presParOf" srcId="{414608B9-873E-4E77-A515-A43987E40A3B}" destId="{DF87D2B3-A91E-4550-A4C3-DAFFA64F1BAC}" srcOrd="3" destOrd="0" presId="urn:microsoft.com/office/officeart/2008/layout/VerticalCurvedList"/>
    <dgm:cxn modelId="{283EFF65-28D0-AC47-B1D1-705C2C610414}" type="presParOf" srcId="{414608B9-873E-4E77-A515-A43987E40A3B}" destId="{520BBC3B-E3D4-441C-B304-C94F20141746}" srcOrd="4" destOrd="0" presId="urn:microsoft.com/office/officeart/2008/layout/VerticalCurvedList"/>
    <dgm:cxn modelId="{F9437AD4-1809-2947-A90C-5607199530F3}" type="presParOf" srcId="{520BBC3B-E3D4-441C-B304-C94F20141746}" destId="{C9824C3B-8505-4BC1-81CE-1BCC6D304B87}" srcOrd="0" destOrd="0" presId="urn:microsoft.com/office/officeart/2008/layout/VerticalCurvedList"/>
    <dgm:cxn modelId="{A6B8A94F-FDA5-B94B-973B-CF0120DDFB53}" type="presParOf" srcId="{414608B9-873E-4E77-A515-A43987E40A3B}" destId="{5C2C78C4-610B-4C08-A584-DA0F0279E1F4}" srcOrd="5" destOrd="0" presId="urn:microsoft.com/office/officeart/2008/layout/VerticalCurvedList"/>
    <dgm:cxn modelId="{DD5E9F06-A452-E943-9A54-124C2C9E84F1}" type="presParOf" srcId="{414608B9-873E-4E77-A515-A43987E40A3B}" destId="{F61F7D72-305F-4C51-97E4-17CC6288EC58}" srcOrd="6" destOrd="0" presId="urn:microsoft.com/office/officeart/2008/layout/VerticalCurvedList"/>
    <dgm:cxn modelId="{61ECC4FD-447C-D040-9050-F0FAC791E70A}" type="presParOf" srcId="{F61F7D72-305F-4C51-97E4-17CC6288EC58}" destId="{019E2A1C-4643-4F93-9AE9-DCA4B4001AA1}" srcOrd="0" destOrd="0" presId="urn:microsoft.com/office/officeart/2008/layout/VerticalCurvedList"/>
  </dgm:cxnLst>
  <dgm:bg>
    <a:solidFill>
      <a:schemeClr val="bg1"/>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0B9169-F704-45AB-9E28-D9F6567F0953}">
      <dsp:nvSpPr>
        <dsp:cNvPr id="0" name=""/>
        <dsp:cNvSpPr/>
      </dsp:nvSpPr>
      <dsp:spPr>
        <a:xfrm>
          <a:off x="-6313679" y="-966118"/>
          <a:ext cx="7517811" cy="7517811"/>
        </a:xfrm>
        <a:prstGeom prst="blockArc">
          <a:avLst>
            <a:gd name="adj1" fmla="val 18900000"/>
            <a:gd name="adj2" fmla="val 2700000"/>
            <a:gd name="adj3" fmla="val 287"/>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EBF5E1-C61C-43A1-8D2A-EB9600818C26}">
      <dsp:nvSpPr>
        <dsp:cNvPr id="0" name=""/>
        <dsp:cNvSpPr/>
      </dsp:nvSpPr>
      <dsp:spPr>
        <a:xfrm>
          <a:off x="775277" y="437931"/>
          <a:ext cx="10665564" cy="1358366"/>
        </a:xfrm>
        <a:prstGeom prst="rect">
          <a:avLst/>
        </a:prstGeom>
        <a:solidFill>
          <a:schemeClr val="bg1"/>
        </a:solidFill>
        <a:ln>
          <a:solidFill>
            <a:schemeClr val="tx1"/>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6710" tIns="55880" rIns="55880" bIns="55880" numCol="1" spcCol="1270" anchor="ctr" anchorCtr="0">
          <a:noAutofit/>
        </a:bodyPr>
        <a:lstStyle/>
        <a:p>
          <a:pPr lvl="0" algn="l" defTabSz="977900">
            <a:lnSpc>
              <a:spcPct val="90000"/>
            </a:lnSpc>
            <a:spcBef>
              <a:spcPct val="0"/>
            </a:spcBef>
            <a:spcAft>
              <a:spcPct val="35000"/>
            </a:spcAft>
          </a:pPr>
          <a:r>
            <a:rPr lang="en-US" altLang="zh-CN" sz="2200" kern="1200" dirty="0">
              <a:solidFill>
                <a:schemeClr val="tx1"/>
              </a:solidFill>
            </a:rPr>
            <a:t>SPARQL</a:t>
          </a:r>
          <a:r>
            <a:rPr lang="zh-CN" altLang="en-US" sz="2200" kern="1200" dirty="0">
              <a:solidFill>
                <a:schemeClr val="tx1"/>
              </a:solidFill>
            </a:rPr>
            <a:t>，</a:t>
          </a:r>
          <a:r>
            <a:rPr lang="zh-CN" sz="2200" kern="1200" dirty="0">
              <a:solidFill>
                <a:schemeClr val="tx1"/>
              </a:solidFill>
            </a:rPr>
            <a:t>作为一种查询语言，最广泛的应用是</a:t>
          </a:r>
          <a:r>
            <a:rPr lang="zh-CN" sz="2200" kern="1200" dirty="0">
              <a:solidFill>
                <a:srgbClr val="FF0000"/>
              </a:solidFill>
            </a:rPr>
            <a:t>对</a:t>
          </a:r>
          <a:r>
            <a:rPr lang="en-US" sz="2200" kern="1200" dirty="0">
              <a:solidFill>
                <a:srgbClr val="FF0000"/>
              </a:solidFill>
            </a:rPr>
            <a:t>RDF</a:t>
          </a:r>
          <a:r>
            <a:rPr lang="zh-CN" sz="2200" kern="1200" dirty="0">
              <a:solidFill>
                <a:srgbClr val="FF0000"/>
              </a:solidFill>
            </a:rPr>
            <a:t>格式的数据进行</a:t>
          </a:r>
          <a:r>
            <a:rPr lang="zh-CN" sz="2200" kern="1200" dirty="0" smtClean="0">
              <a:solidFill>
                <a:srgbClr val="FF0000"/>
              </a:solidFill>
            </a:rPr>
            <a:t>查询</a:t>
          </a:r>
          <a:r>
            <a:rPr lang="zh-CN" sz="2200" kern="1200" dirty="0" smtClean="0">
              <a:solidFill>
                <a:schemeClr val="tx1"/>
              </a:solidFill>
            </a:rPr>
            <a:t>。</a:t>
          </a:r>
          <a:r>
            <a:rPr lang="en-US" sz="2200" kern="1200" dirty="0">
              <a:solidFill>
                <a:schemeClr val="tx1"/>
              </a:solidFill>
            </a:rPr>
            <a:t>SPARQL</a:t>
          </a:r>
          <a:r>
            <a:rPr lang="zh-CN" sz="2200" kern="1200" dirty="0">
              <a:solidFill>
                <a:schemeClr val="tx1"/>
              </a:solidFill>
            </a:rPr>
            <a:t>查询语言的语法形式为一个</a:t>
          </a:r>
          <a:r>
            <a:rPr lang="zh-CN" sz="2200" kern="1200" dirty="0">
              <a:solidFill>
                <a:srgbClr val="FF0000"/>
              </a:solidFill>
            </a:rPr>
            <a:t>模式三元组</a:t>
          </a:r>
          <a:r>
            <a:rPr lang="zh-CN" sz="2200" kern="1200" dirty="0">
              <a:solidFill>
                <a:schemeClr val="tx1"/>
              </a:solidFill>
            </a:rPr>
            <a:t>，又叫</a:t>
          </a:r>
          <a:r>
            <a:rPr lang="zh-CN" sz="2200" kern="1200" dirty="0">
              <a:solidFill>
                <a:srgbClr val="FF0000"/>
              </a:solidFill>
            </a:rPr>
            <a:t>基本图模式</a:t>
          </a:r>
          <a:r>
            <a:rPr lang="zh-CN" sz="2200" kern="1200" dirty="0">
              <a:solidFill>
                <a:schemeClr val="tx1"/>
              </a:solidFill>
            </a:rPr>
            <a:t>。这和</a:t>
          </a:r>
          <a:r>
            <a:rPr lang="en-US" sz="2200" kern="1200" dirty="0">
              <a:solidFill>
                <a:schemeClr val="tx1"/>
              </a:solidFill>
            </a:rPr>
            <a:t>RDF</a:t>
          </a:r>
          <a:r>
            <a:rPr lang="zh-CN" sz="2200" kern="1200" dirty="0">
              <a:solidFill>
                <a:schemeClr val="tx1"/>
              </a:solidFill>
            </a:rPr>
            <a:t>的三元组模式很相似，即主谓宾三元组模式。</a:t>
          </a:r>
          <a:endParaRPr lang="zh-CN" altLang="en-US" sz="2200" kern="1200" dirty="0">
            <a:solidFill>
              <a:schemeClr val="tx1"/>
            </a:solidFill>
          </a:endParaRPr>
        </a:p>
      </dsp:txBody>
      <dsp:txXfrm>
        <a:off x="775277" y="437931"/>
        <a:ext cx="10665564" cy="1358366"/>
      </dsp:txXfrm>
    </dsp:sp>
    <dsp:sp modelId="{A2A7716B-F1A6-48B8-B0C7-E2BCFF58723C}">
      <dsp:nvSpPr>
        <dsp:cNvPr id="0" name=""/>
        <dsp:cNvSpPr/>
      </dsp:nvSpPr>
      <dsp:spPr>
        <a:xfrm>
          <a:off x="77080" y="418918"/>
          <a:ext cx="1396393" cy="1396393"/>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DF87D2B3-A91E-4550-A4C3-DAFFA64F1BAC}">
      <dsp:nvSpPr>
        <dsp:cNvPr id="0" name=""/>
        <dsp:cNvSpPr/>
      </dsp:nvSpPr>
      <dsp:spPr>
        <a:xfrm>
          <a:off x="1181348" y="2103823"/>
          <a:ext cx="10259493" cy="1377927"/>
        </a:xfrm>
        <a:prstGeom prst="rect">
          <a:avLst/>
        </a:prstGeom>
        <a:solidFill>
          <a:schemeClr val="bg1"/>
        </a:solidFill>
        <a:ln>
          <a:solidFill>
            <a:schemeClr val="tx1"/>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6710" tIns="55880" rIns="55880" bIns="55880" numCol="1" spcCol="1270" anchor="ctr" anchorCtr="0">
          <a:noAutofit/>
        </a:bodyPr>
        <a:lstStyle/>
        <a:p>
          <a:pPr lvl="0" algn="l" defTabSz="977900">
            <a:lnSpc>
              <a:spcPct val="90000"/>
            </a:lnSpc>
            <a:spcBef>
              <a:spcPct val="0"/>
            </a:spcBef>
            <a:spcAft>
              <a:spcPct val="35000"/>
            </a:spcAft>
          </a:pPr>
          <a:r>
            <a:rPr lang="en-US" sz="2200" kern="1200" dirty="0">
              <a:solidFill>
                <a:schemeClr val="tx1"/>
              </a:solidFill>
            </a:rPr>
            <a:t>Cypher</a:t>
          </a:r>
          <a:r>
            <a:rPr lang="zh-CN" sz="2200" kern="1200" dirty="0">
              <a:solidFill>
                <a:schemeClr val="tx1"/>
              </a:solidFill>
            </a:rPr>
            <a:t>是一种声明式的图查询语言，可以形象且有效地查询或更新图数据。</a:t>
          </a:r>
          <a:r>
            <a:rPr lang="en-US" sz="2200" kern="1200" dirty="0">
              <a:solidFill>
                <a:schemeClr val="tx1"/>
              </a:solidFill>
            </a:rPr>
            <a:t>Cypher</a:t>
          </a:r>
          <a:r>
            <a:rPr lang="zh-CN" sz="2200" kern="1200" dirty="0">
              <a:solidFill>
                <a:schemeClr val="tx1"/>
              </a:solidFill>
            </a:rPr>
            <a:t>的设计初衷就是追求人性化，同时，</a:t>
          </a:r>
          <a:r>
            <a:rPr lang="en-US" sz="2200" kern="1200" dirty="0">
              <a:solidFill>
                <a:schemeClr val="tx1"/>
              </a:solidFill>
            </a:rPr>
            <a:t>Cypher</a:t>
          </a:r>
          <a:r>
            <a:rPr lang="zh-CN" sz="2200" kern="1200" dirty="0">
              <a:solidFill>
                <a:schemeClr val="tx1"/>
              </a:solidFill>
            </a:rPr>
            <a:t>作为</a:t>
          </a:r>
          <a:r>
            <a:rPr lang="zh-CN" sz="2200" kern="1200" dirty="0">
              <a:solidFill>
                <a:srgbClr val="FF0000"/>
              </a:solidFill>
            </a:rPr>
            <a:t>一种类</a:t>
          </a:r>
          <a:r>
            <a:rPr lang="en-US" sz="2200" kern="1200" dirty="0">
              <a:solidFill>
                <a:srgbClr val="FF0000"/>
              </a:solidFill>
            </a:rPr>
            <a:t>SQL</a:t>
          </a:r>
          <a:r>
            <a:rPr lang="zh-CN" sz="2200" kern="1200" dirty="0">
              <a:solidFill>
                <a:srgbClr val="FF0000"/>
              </a:solidFill>
            </a:rPr>
            <a:t>语言</a:t>
          </a:r>
          <a:r>
            <a:rPr lang="zh-CN" sz="2200" kern="1200" dirty="0">
              <a:solidFill>
                <a:schemeClr val="tx1"/>
              </a:solidFill>
            </a:rPr>
            <a:t>，继承了</a:t>
          </a:r>
          <a:r>
            <a:rPr lang="en-US" sz="2200" kern="1200" dirty="0">
              <a:solidFill>
                <a:schemeClr val="tx1"/>
              </a:solidFill>
            </a:rPr>
            <a:t>SQL</a:t>
          </a:r>
          <a:r>
            <a:rPr lang="zh-CN" sz="2200" kern="1200" dirty="0">
              <a:solidFill>
                <a:schemeClr val="tx1"/>
              </a:solidFill>
            </a:rPr>
            <a:t>许多关键词，也借鉴了</a:t>
          </a:r>
          <a:r>
            <a:rPr lang="en-US" sz="2200" kern="1200" dirty="0">
              <a:solidFill>
                <a:schemeClr val="tx1"/>
              </a:solidFill>
            </a:rPr>
            <a:t>SQL</a:t>
          </a:r>
          <a:r>
            <a:rPr lang="zh-CN" sz="2200" kern="1200" dirty="0">
              <a:solidFill>
                <a:schemeClr val="tx1"/>
              </a:solidFill>
            </a:rPr>
            <a:t>的结构，即查询由各类语句链接在一起，相互之间</a:t>
          </a:r>
          <a:r>
            <a:rPr lang="zh-CN" sz="2200" kern="1200" dirty="0">
              <a:solidFill>
                <a:srgbClr val="FF0000"/>
              </a:solidFill>
            </a:rPr>
            <a:t>传递中间结果集</a:t>
          </a:r>
          <a:r>
            <a:rPr lang="zh-CN" altLang="en-US" sz="2200" kern="1200" dirty="0">
              <a:solidFill>
                <a:schemeClr val="tx1"/>
              </a:solidFill>
            </a:rPr>
            <a:t>。</a:t>
          </a:r>
        </a:p>
      </dsp:txBody>
      <dsp:txXfrm>
        <a:off x="1181348" y="2103823"/>
        <a:ext cx="10259493" cy="1377927"/>
      </dsp:txXfrm>
    </dsp:sp>
    <dsp:sp modelId="{C9824C3B-8505-4BC1-81CE-1BCC6D304B87}">
      <dsp:nvSpPr>
        <dsp:cNvPr id="0" name=""/>
        <dsp:cNvSpPr/>
      </dsp:nvSpPr>
      <dsp:spPr>
        <a:xfrm>
          <a:off x="483152" y="2094590"/>
          <a:ext cx="1396393" cy="1396393"/>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5C2C78C4-610B-4C08-A584-DA0F0279E1F4}">
      <dsp:nvSpPr>
        <dsp:cNvPr id="0" name=""/>
        <dsp:cNvSpPr/>
      </dsp:nvSpPr>
      <dsp:spPr>
        <a:xfrm>
          <a:off x="775277" y="3738206"/>
          <a:ext cx="10665564" cy="1460504"/>
        </a:xfrm>
        <a:prstGeom prst="rect">
          <a:avLst/>
        </a:prstGeom>
        <a:solidFill>
          <a:schemeClr val="bg1"/>
        </a:solidFill>
        <a:ln>
          <a:solidFill>
            <a:schemeClr val="tx1"/>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6710" tIns="55880" rIns="55880" bIns="55880" numCol="1" spcCol="1270" anchor="ctr" anchorCtr="0">
          <a:noAutofit/>
        </a:bodyPr>
        <a:lstStyle/>
        <a:p>
          <a:pPr lvl="0" algn="l" defTabSz="977900">
            <a:lnSpc>
              <a:spcPct val="90000"/>
            </a:lnSpc>
            <a:spcBef>
              <a:spcPct val="0"/>
            </a:spcBef>
            <a:spcAft>
              <a:spcPct val="35000"/>
            </a:spcAft>
          </a:pPr>
          <a:r>
            <a:rPr lang="en-US" sz="2200" kern="1200" dirty="0">
              <a:solidFill>
                <a:schemeClr val="tx1"/>
              </a:solidFill>
            </a:rPr>
            <a:t>Gremlin</a:t>
          </a:r>
          <a:r>
            <a:rPr lang="zh-CN" sz="2200" kern="1200" dirty="0">
              <a:solidFill>
                <a:schemeClr val="tx1"/>
              </a:solidFill>
            </a:rPr>
            <a:t>是</a:t>
          </a:r>
          <a:r>
            <a:rPr lang="en-US" sz="2200" kern="1200" dirty="0">
              <a:solidFill>
                <a:schemeClr val="tx1"/>
              </a:solidFill>
            </a:rPr>
            <a:t>Apache TinkerPop</a:t>
          </a:r>
          <a:r>
            <a:rPr lang="zh-CN" sz="2200" kern="1200" dirty="0">
              <a:solidFill>
                <a:schemeClr val="tx1"/>
              </a:solidFill>
            </a:rPr>
            <a:t>设计、开发的一种图遍历语言，创建于</a:t>
          </a:r>
          <a:r>
            <a:rPr lang="en-US" sz="2200" kern="1200" dirty="0">
              <a:solidFill>
                <a:schemeClr val="tx1"/>
              </a:solidFill>
            </a:rPr>
            <a:t>2009</a:t>
          </a:r>
          <a:r>
            <a:rPr lang="zh-CN" sz="2200" kern="1200" dirty="0">
              <a:solidFill>
                <a:schemeClr val="tx1"/>
              </a:solidFill>
            </a:rPr>
            <a:t>年。</a:t>
          </a:r>
          <a:r>
            <a:rPr lang="en-US" sz="2200" kern="1200" dirty="0">
              <a:solidFill>
                <a:schemeClr val="tx1"/>
              </a:solidFill>
            </a:rPr>
            <a:t>Gremlin</a:t>
          </a:r>
          <a:r>
            <a:rPr lang="zh-CN" sz="2200" kern="1200" dirty="0">
              <a:solidFill>
                <a:schemeClr val="tx1"/>
              </a:solidFill>
            </a:rPr>
            <a:t>是一种</a:t>
          </a:r>
          <a:r>
            <a:rPr lang="zh-CN" sz="2200" kern="1200" dirty="0">
              <a:solidFill>
                <a:srgbClr val="FF0000"/>
              </a:solidFill>
            </a:rPr>
            <a:t>数据流</a:t>
          </a:r>
          <a:r>
            <a:rPr lang="zh-CN" sz="2200" kern="1200" dirty="0">
              <a:solidFill>
                <a:schemeClr val="tx1"/>
              </a:solidFill>
            </a:rPr>
            <a:t>查询语言，支持用户在具体图应用上进行复杂的遍历或查询。</a:t>
          </a:r>
          <a:r>
            <a:rPr lang="zh-CN" altLang="en-US" sz="2200" kern="1200" dirty="0">
              <a:solidFill>
                <a:schemeClr val="tx1"/>
              </a:solidFill>
            </a:rPr>
            <a:t>每个</a:t>
          </a:r>
          <a:r>
            <a:rPr lang="en-US" altLang="zh-CN" sz="2200" kern="1200" dirty="0">
              <a:solidFill>
                <a:schemeClr val="tx1"/>
              </a:solidFill>
            </a:rPr>
            <a:t>Gremlin</a:t>
          </a:r>
          <a:r>
            <a:rPr lang="zh-CN" altLang="en-US" sz="2200" kern="1200" dirty="0">
              <a:solidFill>
                <a:schemeClr val="tx1"/>
              </a:solidFill>
            </a:rPr>
            <a:t>查询都是由</a:t>
          </a:r>
          <a:r>
            <a:rPr lang="zh-CN" altLang="en-US" sz="2200" kern="1200" dirty="0">
              <a:solidFill>
                <a:srgbClr val="FF0000"/>
              </a:solidFill>
            </a:rPr>
            <a:t>一系列步骤组成</a:t>
          </a:r>
          <a:r>
            <a:rPr lang="zh-CN" altLang="en-US" sz="2200" kern="1200" dirty="0">
              <a:solidFill>
                <a:schemeClr val="tx1"/>
              </a:solidFill>
            </a:rPr>
            <a:t>的，而其中每一步都在数据流上实现</a:t>
          </a:r>
          <a:r>
            <a:rPr lang="zh-CN" altLang="en-US" sz="2200" kern="1200" dirty="0">
              <a:solidFill>
                <a:srgbClr val="FF0000"/>
              </a:solidFill>
            </a:rPr>
            <a:t>原子操作</a:t>
          </a:r>
          <a:r>
            <a:rPr lang="zh-CN" altLang="en-US" sz="2200" kern="1200" dirty="0">
              <a:solidFill>
                <a:schemeClr val="tx1"/>
              </a:solidFill>
            </a:rPr>
            <a:t>。</a:t>
          </a:r>
        </a:p>
      </dsp:txBody>
      <dsp:txXfrm>
        <a:off x="775277" y="3738206"/>
        <a:ext cx="10665564" cy="1460504"/>
      </dsp:txXfrm>
    </dsp:sp>
    <dsp:sp modelId="{019E2A1C-4643-4F93-9AE9-DCA4B4001AA1}">
      <dsp:nvSpPr>
        <dsp:cNvPr id="0" name=""/>
        <dsp:cNvSpPr/>
      </dsp:nvSpPr>
      <dsp:spPr>
        <a:xfrm>
          <a:off x="77080" y="3770262"/>
          <a:ext cx="1396393" cy="1396393"/>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91AC6B-2634-4E2F-8F5A-BC95DA460766}" type="datetimeFigureOut">
              <a:rPr lang="zh-CN" altLang="en-US" smtClean="0"/>
              <a:t>2021/6/9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FB0A52-928A-44CE-9E53-D35098B3E268}" type="slidenum">
              <a:rPr lang="zh-CN" altLang="en-US" smtClean="0"/>
              <a:t>‹#›</a:t>
            </a:fld>
            <a:endParaRPr lang="zh-CN" altLang="en-US"/>
          </a:p>
        </p:txBody>
      </p:sp>
    </p:spTree>
    <p:extLst>
      <p:ext uri="{BB962C8B-B14F-4D97-AF65-F5344CB8AC3E}">
        <p14:creationId xmlns:p14="http://schemas.microsoft.com/office/powerpoint/2010/main" val="2861446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jianshu.com/p/9e2bfa9a5a06" TargetMode="External"/><Relationship Id="rId2" Type="http://schemas.openxmlformats.org/officeDocument/2006/relationships/slide" Target="../slides/slide20.xml"/><Relationship Id="rId1" Type="http://schemas.openxmlformats.org/officeDocument/2006/relationships/notesMaster" Target="../notesMasters/notesMaster1.xml"/><Relationship Id="rId5" Type="http://schemas.openxmlformats.org/officeDocument/2006/relationships/hyperlink" Target="https://baike.baidu.com/item/owl/19871501?fr=aladdin" TargetMode="External"/><Relationship Id="rId4" Type="http://schemas.openxmlformats.org/officeDocument/2006/relationships/hyperlink" Target="https://www.w3school.com.cn/rdf/rdf_owl.asp"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blog.sina.com.cn/s/blog_5e8392b10100qlnl.html"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blog.sina.com.cn/s/blog_5e8392b10100qlnl.html"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blog.sina.com.cn/s/blog_5e8392b10100qlnl.html"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blog.sina.com.cn/s/blog_5e8392b10100qlnl.html"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blog.sina.com.cn/s/blog_5e8392b10100qlnl.html"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jianshu.com/p/9e2bfa9a5a06"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baike.baidu.com/item/owl/19871501?fr=aladdin" TargetMode="External"/><Relationship Id="rId4" Type="http://schemas.openxmlformats.org/officeDocument/2006/relationships/hyperlink" Target="https://www.w3school.com.cn/rdf/rdf_owl.asp"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4</a:t>
            </a:fld>
            <a:endParaRPr lang="zh-CN" altLang="en-US"/>
          </a:p>
        </p:txBody>
      </p:sp>
    </p:spTree>
    <p:extLst>
      <p:ext uri="{BB962C8B-B14F-4D97-AF65-F5344CB8AC3E}">
        <p14:creationId xmlns:p14="http://schemas.microsoft.com/office/powerpoint/2010/main" val="4108316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https://www.w3.org/TR/owl2-overview/#Ontologies</a:t>
            </a:r>
          </a:p>
          <a:p>
            <a:endParaRPr lang="en-US" altLang="zh-CN" dirty="0" smtClean="0"/>
          </a:p>
          <a:p>
            <a:r>
              <a:rPr lang="en-US" altLang="zh-CN" sz="1200" b="0" i="0" kern="1200" dirty="0" smtClean="0">
                <a:solidFill>
                  <a:schemeClr val="tx1"/>
                </a:solidFill>
                <a:effectLst/>
                <a:latin typeface="+mn-lt"/>
                <a:ea typeface="+mn-ea"/>
                <a:cs typeface="+mn-cs"/>
              </a:rPr>
              <a:t>OWL</a:t>
            </a:r>
            <a:r>
              <a:rPr lang="zh-CN" altLang="en-US" sz="1200" b="0" i="0" kern="1200" dirty="0" smtClean="0">
                <a:solidFill>
                  <a:schemeClr val="tx1"/>
                </a:solidFill>
                <a:effectLst/>
                <a:latin typeface="+mn-lt"/>
                <a:ea typeface="+mn-ea"/>
                <a:cs typeface="+mn-cs"/>
              </a:rPr>
              <a:t>提供了各种可用的语法，服务于不同的目的。具体来说包括函数式语法、</a:t>
            </a:r>
            <a:r>
              <a:rPr lang="en-US" altLang="zh-CN" sz="1200" b="0" i="0" kern="1200" dirty="0" smtClean="0">
                <a:solidFill>
                  <a:schemeClr val="tx1"/>
                </a:solidFill>
                <a:effectLst/>
                <a:latin typeface="+mn-lt"/>
                <a:ea typeface="+mn-ea"/>
                <a:cs typeface="+mn-cs"/>
              </a:rPr>
              <a:t>RDF/XML</a:t>
            </a:r>
            <a:r>
              <a:rPr lang="zh-CN" altLang="en-US" sz="1200" b="0" i="0" kern="1200" dirty="0" smtClean="0">
                <a:solidFill>
                  <a:schemeClr val="tx1"/>
                </a:solidFill>
                <a:effectLst/>
                <a:latin typeface="+mn-lt"/>
                <a:ea typeface="+mn-ea"/>
                <a:cs typeface="+mn-cs"/>
              </a:rPr>
              <a:t>语法、曼彻斯特语法、</a:t>
            </a:r>
            <a:r>
              <a:rPr lang="en-US" altLang="zh-CN" sz="1200" b="0" i="0" kern="1200" dirty="0" smtClean="0">
                <a:solidFill>
                  <a:schemeClr val="tx1"/>
                </a:solidFill>
                <a:effectLst/>
                <a:latin typeface="+mn-lt"/>
                <a:ea typeface="+mn-ea"/>
                <a:cs typeface="+mn-cs"/>
              </a:rPr>
              <a:t>XML</a:t>
            </a:r>
            <a:r>
              <a:rPr lang="zh-CN" altLang="en-US" sz="1200" b="0" i="0" kern="1200" dirty="0" smtClean="0">
                <a:solidFill>
                  <a:schemeClr val="tx1"/>
                </a:solidFill>
                <a:effectLst/>
                <a:latin typeface="+mn-lt"/>
                <a:ea typeface="+mn-ea"/>
                <a:cs typeface="+mn-cs"/>
              </a:rPr>
              <a:t>语法、</a:t>
            </a:r>
            <a:r>
              <a:rPr lang="en-US" altLang="zh-CN" sz="1200" b="0" i="0" kern="1200" dirty="0" smtClean="0">
                <a:solidFill>
                  <a:schemeClr val="tx1"/>
                </a:solidFill>
                <a:effectLst/>
                <a:latin typeface="+mn-lt"/>
                <a:ea typeface="+mn-ea"/>
                <a:cs typeface="+mn-cs"/>
              </a:rPr>
              <a:t>Turtle</a:t>
            </a:r>
            <a:r>
              <a:rPr lang="zh-CN" altLang="en-US" sz="1200" b="0" i="0" kern="1200" dirty="0" smtClean="0">
                <a:solidFill>
                  <a:schemeClr val="tx1"/>
                </a:solidFill>
                <a:effectLst/>
                <a:latin typeface="+mn-lt"/>
                <a:ea typeface="+mn-ea"/>
                <a:cs typeface="+mn-cs"/>
              </a:rPr>
              <a:t>语法等 ，其中</a:t>
            </a:r>
            <a:r>
              <a:rPr lang="en-US" altLang="zh-CN" sz="1200" b="0" i="0" kern="1200" dirty="0" smtClean="0">
                <a:solidFill>
                  <a:schemeClr val="tx1"/>
                </a:solidFill>
                <a:effectLst/>
                <a:latin typeface="+mn-lt"/>
                <a:ea typeface="+mn-ea"/>
                <a:cs typeface="+mn-cs"/>
              </a:rPr>
              <a:t>RDF/XML</a:t>
            </a:r>
            <a:r>
              <a:rPr lang="zh-CN" altLang="en-US" sz="1200" b="0" i="0" kern="1200" dirty="0" smtClean="0">
                <a:solidFill>
                  <a:schemeClr val="tx1"/>
                </a:solidFill>
                <a:effectLst/>
                <a:latin typeface="+mn-lt"/>
                <a:ea typeface="+mn-ea"/>
                <a:cs typeface="+mn-cs"/>
              </a:rPr>
              <a:t>语法是唯一一个所有的</a:t>
            </a:r>
            <a:r>
              <a:rPr lang="en-US" altLang="zh-CN" sz="1200" b="0" i="0" kern="1200" dirty="0" smtClean="0">
                <a:solidFill>
                  <a:schemeClr val="tx1"/>
                </a:solidFill>
                <a:effectLst/>
                <a:latin typeface="+mn-lt"/>
                <a:ea typeface="+mn-ea"/>
                <a:cs typeface="+mn-cs"/>
              </a:rPr>
              <a:t>OWL2</a:t>
            </a:r>
            <a:r>
              <a:rPr lang="zh-CN" altLang="en-US" sz="1200" b="0" i="0" kern="1200" dirty="0" smtClean="0">
                <a:solidFill>
                  <a:schemeClr val="tx1"/>
                </a:solidFill>
                <a:effectLst/>
                <a:latin typeface="+mn-lt"/>
                <a:ea typeface="+mn-ea"/>
                <a:cs typeface="+mn-cs"/>
              </a:rPr>
              <a:t>工具都必须支持的语法</a:t>
            </a:r>
            <a:endParaRPr lang="en-US" altLang="zh-CN" sz="1200" b="0" i="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19</a:t>
            </a:fld>
            <a:endParaRPr lang="zh-CN" altLang="en-US"/>
          </a:p>
        </p:txBody>
      </p:sp>
    </p:spTree>
    <p:extLst>
      <p:ext uri="{BB962C8B-B14F-4D97-AF65-F5344CB8AC3E}">
        <p14:creationId xmlns:p14="http://schemas.microsoft.com/office/powerpoint/2010/main" val="13716591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hlinkClick r:id="rId3"/>
              </a:rPr>
              <a:t>http://www.voidcn.com/article/p-tmftgoum-vh.html</a:t>
            </a:r>
          </a:p>
          <a:p>
            <a:endParaRPr lang="en-US" altLang="zh-CN" dirty="0" smtClean="0">
              <a:hlinkClick r:id="rId3"/>
            </a:endParaRPr>
          </a:p>
          <a:p>
            <a:r>
              <a:rPr lang="en-US" altLang="zh-CN" dirty="0" smtClean="0">
                <a:hlinkClick r:id="rId3"/>
              </a:rPr>
              <a:t>https://www.jianshu.com/p/9e2bfa9a5a06</a:t>
            </a:r>
            <a:endParaRPr lang="en-US" altLang="zh-CN" dirty="0" smtClean="0"/>
          </a:p>
          <a:p>
            <a:r>
              <a:rPr lang="en-US" altLang="zh-CN" dirty="0" smtClean="0">
                <a:hlinkClick r:id="rId4"/>
              </a:rPr>
              <a:t>https://www.w3school.com.cn/rdf/rdf_owl.asp</a:t>
            </a:r>
            <a:endParaRPr lang="en-US" altLang="zh-CN" dirty="0" smtClean="0"/>
          </a:p>
          <a:p>
            <a:r>
              <a:rPr lang="en-US" altLang="zh-CN" dirty="0" smtClean="0">
                <a:hlinkClick r:id="rId5"/>
              </a:rPr>
              <a:t>https://baike.baidu.com/item/owl/19871501?fr=aladdin</a:t>
            </a:r>
            <a:endParaRPr lang="en-US" altLang="zh-CN" dirty="0" smtClean="0"/>
          </a:p>
          <a:p>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6FB0A52-928A-44CE-9E53-D35098B3E268}" type="slidenum">
              <a:rPr lang="zh-CN" altLang="en-US" smtClean="0"/>
              <a:t>20</a:t>
            </a:fld>
            <a:endParaRPr lang="zh-CN" altLang="en-US"/>
          </a:p>
        </p:txBody>
      </p:sp>
    </p:spTree>
    <p:extLst>
      <p:ext uri="{BB962C8B-B14F-4D97-AF65-F5344CB8AC3E}">
        <p14:creationId xmlns:p14="http://schemas.microsoft.com/office/powerpoint/2010/main" val="29465635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https://www.jianshu.com/p/9e2bfa9a5a06</a:t>
            </a:r>
          </a:p>
          <a:p>
            <a:endParaRPr lang="en-US" altLang="zh-CN" dirty="0" smtClean="0"/>
          </a:p>
          <a:p>
            <a:r>
              <a:rPr lang="en-US" altLang="zh-CN" dirty="0" smtClean="0"/>
              <a:t>https://blog.csdn.net/du_milestone/article/details/84946357?utm_medium=distribute.pc_relevant.none-task-blog-BlogCommendFromMachineLearnPai2-2.control&amp;dist_request_id=74ad50df-df1c-46f2-a5f6-0205d60d0418&amp;depth_1-utm_source=distribute.pc_relevant.none-task-blog-BlogCommendFromMachineLearnPai2-2.control</a:t>
            </a:r>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21</a:t>
            </a:fld>
            <a:endParaRPr lang="zh-CN" altLang="en-US"/>
          </a:p>
        </p:txBody>
      </p:sp>
    </p:spTree>
    <p:extLst>
      <p:ext uri="{BB962C8B-B14F-4D97-AF65-F5344CB8AC3E}">
        <p14:creationId xmlns:p14="http://schemas.microsoft.com/office/powerpoint/2010/main" val="3648240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https://blog.csdn.net/du_milestone/article/details/84946357</a:t>
            </a:r>
            <a:endParaRPr lang="en-US" altLang="zh-CN" dirty="0" smtClean="0"/>
          </a:p>
          <a:p>
            <a:r>
              <a:rPr lang="en-US" altLang="zh-CN" dirty="0" smtClean="0"/>
              <a:t>https://blog.csdn.net/du_milestone/article/details/84946357?utm_medium=distribute.pc_relevant.none-task-blog-BlogCommendFromMachineLearnPai2-2.control&amp;dist_request_id=74ad50df-df1c-46f2-a5f6-0205d60d0418&amp;depth_1-utm_source=distribute.pc_relevant.none-task-blog-BlogCommendFromMachineLearnPai2-2.control</a:t>
            </a:r>
          </a:p>
          <a:p>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OWL</a:t>
            </a:r>
            <a:r>
              <a:rPr lang="zh-CN" altLang="en-US" dirty="0" smtClean="0"/>
              <a:t>实例</a:t>
            </a:r>
            <a:endParaRPr lang="en-US" altLang="zh-CN" dirty="0" smtClean="0"/>
          </a:p>
          <a:p>
            <a:r>
              <a:rPr lang="en-US" altLang="zh-CN" dirty="0" smtClean="0">
                <a:hlinkClick r:id="rId3"/>
              </a:rPr>
              <a:t>http://blog.sina.com.cn/s/blog_5e8392b10100qlnl.html</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22</a:t>
            </a:fld>
            <a:endParaRPr lang="zh-CN" altLang="en-US"/>
          </a:p>
        </p:txBody>
      </p:sp>
    </p:spTree>
    <p:extLst>
      <p:ext uri="{BB962C8B-B14F-4D97-AF65-F5344CB8AC3E}">
        <p14:creationId xmlns:p14="http://schemas.microsoft.com/office/powerpoint/2010/main" val="32751733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https://blog.csdn.net/du_milestone/article/details/84946357</a:t>
            </a:r>
            <a:endParaRPr lang="en-US" altLang="zh-CN" dirty="0" smtClean="0"/>
          </a:p>
          <a:p>
            <a:r>
              <a:rPr lang="en-US" altLang="zh-CN" dirty="0" smtClean="0"/>
              <a:t>https://blog.csdn.net/du_milestone/article/details/84946357?utm_medium=distribute.pc_relevant.none-task-blog-BlogCommendFromMachineLearnPai2-2.control&amp;dist_request_id=74ad50df-df1c-46f2-a5f6-0205d60d0418&amp;depth_1-utm_source=distribute.pc_relevant.none-task-blog-BlogCommendFromMachineLearnPai2-2.control</a:t>
            </a:r>
          </a:p>
          <a:p>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OWL</a:t>
            </a:r>
            <a:r>
              <a:rPr lang="zh-CN" altLang="en-US" dirty="0" smtClean="0"/>
              <a:t>实例</a:t>
            </a:r>
            <a:endParaRPr lang="en-US" altLang="zh-CN" dirty="0" smtClean="0"/>
          </a:p>
          <a:p>
            <a:r>
              <a:rPr lang="en-US" altLang="zh-CN" dirty="0" smtClean="0">
                <a:hlinkClick r:id="rId3"/>
              </a:rPr>
              <a:t>http://blog.sina.com.cn/s/blog_5e8392b10100qlnl.html</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23</a:t>
            </a:fld>
            <a:endParaRPr lang="zh-CN" altLang="en-US"/>
          </a:p>
        </p:txBody>
      </p:sp>
    </p:spTree>
    <p:extLst>
      <p:ext uri="{BB962C8B-B14F-4D97-AF65-F5344CB8AC3E}">
        <p14:creationId xmlns:p14="http://schemas.microsoft.com/office/powerpoint/2010/main" val="2289047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https://blog.csdn.net/du_milestone/article/details/84946357</a:t>
            </a:r>
            <a:endParaRPr lang="en-US" altLang="zh-CN" dirty="0" smtClean="0"/>
          </a:p>
          <a:p>
            <a:r>
              <a:rPr lang="en-US" altLang="zh-CN" dirty="0" smtClean="0"/>
              <a:t>https://blog.csdn.net/du_milestone/article/details/84946357?utm_medium=distribute.pc_relevant.none-task-blog-BlogCommendFromMachineLearnPai2-2.control&amp;dist_request_id=74ad50df-df1c-46f2-a5f6-0205d60d0418&amp;depth_1-utm_source=distribute.pc_relevant.none-task-blog-BlogCommendFromMachineLearnPai2-2.control</a:t>
            </a:r>
          </a:p>
          <a:p>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OWL</a:t>
            </a:r>
            <a:r>
              <a:rPr lang="zh-CN" altLang="en-US" dirty="0" smtClean="0"/>
              <a:t>实例</a:t>
            </a:r>
            <a:endParaRPr lang="en-US" altLang="zh-CN" dirty="0" smtClean="0"/>
          </a:p>
          <a:p>
            <a:r>
              <a:rPr lang="en-US" altLang="zh-CN" dirty="0" smtClean="0">
                <a:hlinkClick r:id="rId3"/>
              </a:rPr>
              <a:t>http://blog.sina.com.cn/s/blog_5e8392b10100qlnl.html</a:t>
            </a: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24</a:t>
            </a:fld>
            <a:endParaRPr lang="zh-CN" altLang="en-US"/>
          </a:p>
        </p:txBody>
      </p:sp>
    </p:spTree>
    <p:extLst>
      <p:ext uri="{BB962C8B-B14F-4D97-AF65-F5344CB8AC3E}">
        <p14:creationId xmlns:p14="http://schemas.microsoft.com/office/powerpoint/2010/main" val="3084426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https://blog.csdn.net/du_milestone/article/details/84946357</a:t>
            </a:r>
            <a:endParaRPr lang="en-US" altLang="zh-CN" dirty="0" smtClean="0"/>
          </a:p>
          <a:p>
            <a:r>
              <a:rPr lang="en-US" altLang="zh-CN" dirty="0" smtClean="0"/>
              <a:t>https://blog.csdn.net/du_milestone/article/details/84946357?utm_medium=distribute.pc_relevant.none-task-blog-BlogCommendFromMachineLearnPai2-2.control&amp;dist_request_id=74ad50df-df1c-46f2-a5f6-0205d60d0418&amp;depth_1-utm_source=distribute.pc_relevant.none-task-blog-BlogCommendFromMachineLearnPai2-2.control</a:t>
            </a:r>
          </a:p>
          <a:p>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OWL</a:t>
            </a:r>
            <a:r>
              <a:rPr lang="zh-CN" altLang="en-US" dirty="0" smtClean="0"/>
              <a:t>实例</a:t>
            </a:r>
            <a:endParaRPr lang="en-US" altLang="zh-CN" dirty="0" smtClean="0"/>
          </a:p>
          <a:p>
            <a:r>
              <a:rPr lang="en-US" altLang="zh-CN" dirty="0" smtClean="0">
                <a:hlinkClick r:id="rId3"/>
              </a:rPr>
              <a:t>http://blog.sina.com.cn/s/blog_5e8392b10100qlnl.html</a:t>
            </a: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25</a:t>
            </a:fld>
            <a:endParaRPr lang="zh-CN" altLang="en-US"/>
          </a:p>
        </p:txBody>
      </p:sp>
    </p:spTree>
    <p:extLst>
      <p:ext uri="{BB962C8B-B14F-4D97-AF65-F5344CB8AC3E}">
        <p14:creationId xmlns:p14="http://schemas.microsoft.com/office/powerpoint/2010/main" val="9821299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https://blog.csdn.net/du_milestone/article/details/84946357</a:t>
            </a:r>
            <a:endParaRPr lang="en-US" altLang="zh-CN" dirty="0" smtClean="0"/>
          </a:p>
          <a:p>
            <a:r>
              <a:rPr lang="en-US" altLang="zh-CN" dirty="0" smtClean="0"/>
              <a:t>https://blog.csdn.net/du_milestone/article/details/84946357?utm_medium=distribute.pc_relevant.none-task-blog-BlogCommendFromMachineLearnPai2-2.control&amp;dist_request_id=74ad50df-df1c-46f2-a5f6-0205d60d0418&amp;depth_1-utm_source=distribute.pc_relevant.none-task-blog-BlogCommendFromMachineLearnPai2-2.control</a:t>
            </a:r>
          </a:p>
          <a:p>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OWL</a:t>
            </a:r>
            <a:r>
              <a:rPr lang="zh-CN" altLang="en-US" dirty="0" smtClean="0"/>
              <a:t>实例</a:t>
            </a:r>
            <a:endParaRPr lang="en-US" altLang="zh-CN" dirty="0" smtClean="0"/>
          </a:p>
          <a:p>
            <a:r>
              <a:rPr lang="en-US" altLang="zh-CN" dirty="0" smtClean="0">
                <a:hlinkClick r:id="rId3"/>
              </a:rPr>
              <a:t>http://blog.sina.com.cn/s/blog_5e8392b10100qlnl.html</a:t>
            </a: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26</a:t>
            </a:fld>
            <a:endParaRPr lang="zh-CN" altLang="en-US"/>
          </a:p>
        </p:txBody>
      </p:sp>
    </p:spTree>
    <p:extLst>
      <p:ext uri="{BB962C8B-B14F-4D97-AF65-F5344CB8AC3E}">
        <p14:creationId xmlns:p14="http://schemas.microsoft.com/office/powerpoint/2010/main" val="8487339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https://blog.csdn.net/fbsxghvudk/article/details/80700904</a:t>
            </a:r>
          </a:p>
          <a:p>
            <a:r>
              <a:rPr lang="zh-CN" altLang="en-US" dirty="0" smtClean="0"/>
              <a:t>一</a:t>
            </a:r>
            <a:r>
              <a:rPr lang="en-US" altLang="zh-CN" dirty="0" smtClean="0"/>
              <a:t>.</a:t>
            </a:r>
            <a:r>
              <a:rPr lang="zh-CN" altLang="en-US" dirty="0" smtClean="0"/>
              <a:t>各层概念</a:t>
            </a:r>
            <a:r>
              <a:rPr lang="en-US" altLang="zh-CN" dirty="0" smtClean="0"/>
              <a:t>:</a:t>
            </a:r>
            <a:r>
              <a:rPr lang="zh-CN" altLang="en-US" dirty="0" smtClean="0"/>
              <a:t>阐述之前</a:t>
            </a:r>
            <a:r>
              <a:rPr lang="en-US" altLang="zh-CN" dirty="0" smtClean="0"/>
              <a:t>,</a:t>
            </a:r>
            <a:r>
              <a:rPr lang="zh-CN" altLang="en-US" dirty="0" smtClean="0"/>
              <a:t>先说下资源的概念</a:t>
            </a:r>
            <a:r>
              <a:rPr lang="en-US" altLang="zh-CN" dirty="0" smtClean="0"/>
              <a:t>:​ </a:t>
            </a:r>
            <a:r>
              <a:rPr lang="zh-CN" altLang="en-US" dirty="0" smtClean="0"/>
              <a:t>可以是任意拥有</a:t>
            </a:r>
            <a:r>
              <a:rPr lang="en-US" altLang="zh-CN" dirty="0" smtClean="0"/>
              <a:t>URI(</a:t>
            </a:r>
            <a:r>
              <a:rPr lang="zh-CN" altLang="en-US" dirty="0" smtClean="0"/>
              <a:t>这是最重要的</a:t>
            </a:r>
            <a:r>
              <a:rPr lang="en-US" altLang="zh-CN" dirty="0" smtClean="0"/>
              <a:t>)</a:t>
            </a:r>
            <a:r>
              <a:rPr lang="zh-CN" altLang="en-US" dirty="0" smtClean="0"/>
              <a:t>的对象</a:t>
            </a:r>
            <a:r>
              <a:rPr lang="en-US" altLang="zh-CN" dirty="0" smtClean="0"/>
              <a:t>,</a:t>
            </a:r>
            <a:r>
              <a:rPr lang="zh-CN" altLang="en-US" dirty="0" smtClean="0"/>
              <a:t>人</a:t>
            </a:r>
            <a:r>
              <a:rPr lang="en-US" altLang="zh-CN" dirty="0" smtClean="0"/>
              <a:t>,</a:t>
            </a:r>
            <a:r>
              <a:rPr lang="zh-CN" altLang="en-US" dirty="0" smtClean="0"/>
              <a:t>物体</a:t>
            </a:r>
            <a:r>
              <a:rPr lang="en-US" altLang="zh-CN" dirty="0" smtClean="0"/>
              <a:t>,</a:t>
            </a:r>
            <a:r>
              <a:rPr lang="zh-CN" altLang="en-US" dirty="0" smtClean="0"/>
              <a:t>概念</a:t>
            </a:r>
            <a:r>
              <a:rPr lang="en-US" altLang="zh-CN" dirty="0" smtClean="0"/>
              <a:t>,</a:t>
            </a:r>
            <a:r>
              <a:rPr lang="zh-CN" altLang="en-US" dirty="0" smtClean="0"/>
              <a:t>文档</a:t>
            </a:r>
            <a:r>
              <a:rPr lang="en-US" altLang="zh-CN" dirty="0" smtClean="0"/>
              <a:t>,</a:t>
            </a:r>
            <a:r>
              <a:rPr lang="zh-CN" altLang="en-US" dirty="0" smtClean="0"/>
              <a:t>文件</a:t>
            </a:r>
            <a:r>
              <a:rPr lang="en-US" altLang="zh-CN" dirty="0" smtClean="0"/>
              <a:t>,</a:t>
            </a:r>
            <a:r>
              <a:rPr lang="zh-CN" altLang="en-US" dirty="0" smtClean="0"/>
              <a:t>音频</a:t>
            </a:r>
            <a:r>
              <a:rPr lang="en-US" altLang="zh-CN" dirty="0" smtClean="0"/>
              <a:t>.</a:t>
            </a:r>
            <a:r>
              <a:rPr lang="zh-CN" altLang="en-US" dirty="0" smtClean="0"/>
              <a:t>等等​ </a:t>
            </a:r>
            <a:r>
              <a:rPr lang="en-US" altLang="zh-CN" dirty="0" smtClean="0"/>
              <a:t>URI:</a:t>
            </a:r>
            <a:r>
              <a:rPr lang="zh-CN" altLang="en-US" dirty="0" smtClean="0"/>
              <a:t>统一资源标识符</a:t>
            </a:r>
            <a:r>
              <a:rPr lang="en-US" altLang="zh-CN" dirty="0" smtClean="0"/>
              <a:t>1.1 URI</a:t>
            </a:r>
            <a:r>
              <a:rPr lang="zh-CN" altLang="en-US" dirty="0" smtClean="0"/>
              <a:t>与</a:t>
            </a:r>
            <a:r>
              <a:rPr lang="en-US" altLang="zh-CN" dirty="0" smtClean="0"/>
              <a:t>UNICODEUNICODE:</a:t>
            </a:r>
            <a:r>
              <a:rPr lang="zh-CN" altLang="en-US" dirty="0" smtClean="0"/>
              <a:t>规定了资源的编码形式</a:t>
            </a:r>
            <a:r>
              <a:rPr lang="en-US" altLang="zh-CN" dirty="0" smtClean="0"/>
              <a:t>;URI</a:t>
            </a:r>
            <a:r>
              <a:rPr lang="zh-CN" altLang="en-US" dirty="0" smtClean="0"/>
              <a:t>规定了每个资源的唯一标识符</a:t>
            </a:r>
            <a:r>
              <a:rPr lang="en-US" altLang="zh-CN" dirty="0" smtClean="0"/>
              <a:t>.1.2XML​ XML</a:t>
            </a:r>
            <a:r>
              <a:rPr lang="zh-CN" altLang="en-US" dirty="0" smtClean="0"/>
              <a:t>规定了资源的内容及其数据结构</a:t>
            </a:r>
            <a:r>
              <a:rPr lang="en-US" altLang="zh-CN" dirty="0" smtClean="0"/>
              <a:t>(XML tree,</a:t>
            </a:r>
            <a:r>
              <a:rPr lang="zh-CN" altLang="en-US" dirty="0" smtClean="0"/>
              <a:t>标签来描述</a:t>
            </a:r>
            <a:r>
              <a:rPr lang="en-US" altLang="zh-CN" dirty="0" smtClean="0"/>
              <a:t>),</a:t>
            </a:r>
            <a:r>
              <a:rPr lang="zh-CN" altLang="en-US" dirty="0" smtClean="0"/>
              <a:t>最重要的是没有语义的描述能力</a:t>
            </a:r>
            <a:r>
              <a:rPr lang="en-US" altLang="zh-CN" dirty="0" smtClean="0"/>
              <a:t>.(</a:t>
            </a:r>
            <a:r>
              <a:rPr lang="zh-CN" altLang="en-US" dirty="0" smtClean="0"/>
              <a:t>就是不知道资源之间的关系是怎样的</a:t>
            </a:r>
            <a:r>
              <a:rPr lang="en-US" altLang="zh-CN" dirty="0" smtClean="0"/>
              <a:t>).​ </a:t>
            </a:r>
            <a:r>
              <a:rPr lang="zh-CN" altLang="en-US" dirty="0" smtClean="0"/>
              <a:t>同时</a:t>
            </a:r>
            <a:r>
              <a:rPr lang="en-US" altLang="zh-CN" dirty="0" smtClean="0"/>
              <a:t>XML</a:t>
            </a:r>
            <a:r>
              <a:rPr lang="zh-CN" altLang="en-US" dirty="0" smtClean="0"/>
              <a:t>的标签可以人为定义</a:t>
            </a:r>
            <a:r>
              <a:rPr lang="en-US" altLang="zh-CN" dirty="0" smtClean="0"/>
              <a:t>,</a:t>
            </a:r>
            <a:r>
              <a:rPr lang="zh-CN" altLang="en-US" dirty="0" smtClean="0"/>
              <a:t>这就导致不能很好地被计算机处理</a:t>
            </a:r>
            <a:r>
              <a:rPr lang="en-US" altLang="zh-CN" dirty="0" smtClean="0"/>
              <a:t>,</a:t>
            </a:r>
            <a:r>
              <a:rPr lang="zh-CN" altLang="en-US" dirty="0" smtClean="0"/>
              <a:t>为了规范化标签</a:t>
            </a:r>
            <a:r>
              <a:rPr lang="en-US" altLang="zh-CN" dirty="0" smtClean="0"/>
              <a:t>,</a:t>
            </a:r>
            <a:r>
              <a:rPr lang="zh-CN" altLang="en-US" dirty="0" smtClean="0"/>
              <a:t>增强可处理性</a:t>
            </a:r>
            <a:r>
              <a:rPr lang="en-US" altLang="zh-CN" dirty="0" smtClean="0"/>
              <a:t>,</a:t>
            </a:r>
            <a:r>
              <a:rPr lang="zh-CN" altLang="en-US" dirty="0" smtClean="0"/>
              <a:t>所以推出了</a:t>
            </a:r>
            <a:r>
              <a:rPr lang="en-US" altLang="zh-CN" dirty="0" smtClean="0"/>
              <a:t>xml schema</a:t>
            </a:r>
            <a:r>
              <a:rPr lang="zh-CN" altLang="en-US" dirty="0" smtClean="0"/>
              <a:t>来规定所拥有的标签</a:t>
            </a:r>
            <a:r>
              <a:rPr lang="en-US" altLang="zh-CN" dirty="0" smtClean="0"/>
              <a:t>,</a:t>
            </a:r>
            <a:r>
              <a:rPr lang="zh-CN" altLang="en-US" dirty="0" smtClean="0"/>
              <a:t>形式为​ 但是由于标签的数量减少了</a:t>
            </a:r>
            <a:r>
              <a:rPr lang="en-US" altLang="zh-CN" dirty="0" smtClean="0"/>
              <a:t>,</a:t>
            </a:r>
            <a:r>
              <a:rPr lang="zh-CN" altLang="en-US" dirty="0" smtClean="0"/>
              <a:t>就很容易带来重复</a:t>
            </a:r>
            <a:r>
              <a:rPr lang="en-US" altLang="zh-CN" dirty="0" smtClean="0"/>
              <a:t>,</a:t>
            </a:r>
            <a:r>
              <a:rPr lang="zh-CN" altLang="en-US" dirty="0" smtClean="0"/>
              <a:t>这就引入了了命名空间的概念</a:t>
            </a:r>
            <a:r>
              <a:rPr lang="en-US" altLang="zh-CN" dirty="0" smtClean="0"/>
              <a:t>,</a:t>
            </a:r>
            <a:r>
              <a:rPr lang="en-US" altLang="zh-CN" dirty="0" err="1" smtClean="0"/>
              <a:t>xmlns</a:t>
            </a:r>
            <a:r>
              <a:rPr lang="en-US" altLang="zh-CN" dirty="0" smtClean="0"/>
              <a:t> (namespace–ns),</a:t>
            </a:r>
            <a:r>
              <a:rPr lang="zh-CN" altLang="en-US" dirty="0" smtClean="0"/>
              <a:t>在不同的命名空间下</a:t>
            </a:r>
            <a:r>
              <a:rPr lang="en-US" altLang="zh-CN" dirty="0" smtClean="0"/>
              <a:t>,</a:t>
            </a:r>
            <a:r>
              <a:rPr lang="zh-CN" altLang="en-US" dirty="0" smtClean="0"/>
              <a:t>同名的标签不受影响</a:t>
            </a:r>
            <a:r>
              <a:rPr lang="en-US" altLang="zh-CN" dirty="0" smtClean="0"/>
              <a:t>.</a:t>
            </a:r>
            <a:r>
              <a:rPr lang="zh-CN" altLang="en-US" dirty="0" smtClean="0"/>
              <a:t>形式为</a:t>
            </a:r>
            <a:r>
              <a:rPr lang="en-US" altLang="zh-CN" dirty="0" smtClean="0"/>
              <a:t>:</a:t>
            </a:r>
            <a:r>
              <a:rPr lang="en-US" altLang="zh-CN" dirty="0" err="1" smtClean="0"/>
              <a:t>xmlns</a:t>
            </a:r>
            <a:r>
              <a:rPr lang="en-US" altLang="zh-CN" dirty="0" smtClean="0"/>
              <a:t>:</a:t>
            </a:r>
            <a:r>
              <a:rPr lang="zh-CN" altLang="en-US" dirty="0" smtClean="0"/>
              <a:t>前缀</a:t>
            </a:r>
            <a:r>
              <a:rPr lang="en-US" altLang="zh-CN" dirty="0" smtClean="0"/>
              <a:t>=</a:t>
            </a:r>
            <a:r>
              <a:rPr lang="zh-CN" altLang="en-US" dirty="0" smtClean="0"/>
              <a:t>地址</a:t>
            </a:r>
            <a:r>
              <a:rPr lang="en-US" altLang="zh-CN" dirty="0" smtClean="0"/>
              <a:t>.</a:t>
            </a:r>
            <a:r>
              <a:rPr lang="zh-CN" altLang="en-US" dirty="0" smtClean="0"/>
              <a:t>具体代码如下</a:t>
            </a:r>
            <a:r>
              <a:rPr lang="en-US" altLang="zh-CN" dirty="0" smtClean="0"/>
              <a:t>:&lt;?xml version="1.0"?&gt;&lt;</a:t>
            </a:r>
            <a:r>
              <a:rPr lang="en-US" altLang="zh-CN" dirty="0" err="1" smtClean="0"/>
              <a:t>xs:schema</a:t>
            </a:r>
            <a:r>
              <a:rPr lang="en-US" altLang="zh-CN" dirty="0" smtClean="0"/>
              <a:t> </a:t>
            </a:r>
            <a:r>
              <a:rPr lang="en-US" altLang="zh-CN" dirty="0" err="1" smtClean="0"/>
              <a:t>xmlns:xs</a:t>
            </a:r>
            <a:r>
              <a:rPr lang="en-US" altLang="zh-CN" dirty="0" smtClean="0"/>
              <a:t>="http://www.w3.org/2001/XMLSchema"&gt; &lt;</a:t>
            </a:r>
            <a:r>
              <a:rPr lang="en-US" altLang="zh-CN" dirty="0" err="1" smtClean="0"/>
              <a:t>xs:element</a:t>
            </a:r>
            <a:r>
              <a:rPr lang="en-US" altLang="zh-CN" dirty="0" smtClean="0"/>
              <a:t> name="note"&gt;   &lt;</a:t>
            </a:r>
            <a:r>
              <a:rPr lang="en-US" altLang="zh-CN" dirty="0" err="1" smtClean="0"/>
              <a:t>xs:complexType</a:t>
            </a:r>
            <a:r>
              <a:rPr lang="en-US" altLang="zh-CN" dirty="0" smtClean="0"/>
              <a:t>&gt;      &lt;</a:t>
            </a:r>
            <a:r>
              <a:rPr lang="en-US" altLang="zh-CN" dirty="0" err="1" smtClean="0"/>
              <a:t>xs:sequence</a:t>
            </a:r>
            <a:r>
              <a:rPr lang="en-US" altLang="zh-CN" dirty="0" smtClean="0"/>
              <a:t>&gt;         &lt;</a:t>
            </a:r>
            <a:r>
              <a:rPr lang="en-US" altLang="zh-CN" dirty="0" err="1" smtClean="0"/>
              <a:t>xs:element</a:t>
            </a:r>
            <a:r>
              <a:rPr lang="en-US" altLang="zh-CN" dirty="0" smtClean="0"/>
              <a:t> name="to" type="</a:t>
            </a:r>
            <a:r>
              <a:rPr lang="en-US" altLang="zh-CN" dirty="0" err="1" smtClean="0"/>
              <a:t>xs:string</a:t>
            </a:r>
            <a:r>
              <a:rPr lang="en-US" altLang="zh-CN" dirty="0" smtClean="0"/>
              <a:t>"/&gt;         &lt;</a:t>
            </a:r>
            <a:r>
              <a:rPr lang="en-US" altLang="zh-CN" dirty="0" err="1" smtClean="0"/>
              <a:t>xs:element</a:t>
            </a:r>
            <a:r>
              <a:rPr lang="en-US" altLang="zh-CN" dirty="0" smtClean="0"/>
              <a:t> name="from" type="</a:t>
            </a:r>
            <a:r>
              <a:rPr lang="en-US" altLang="zh-CN" dirty="0" err="1" smtClean="0"/>
              <a:t>xs:string</a:t>
            </a:r>
            <a:r>
              <a:rPr lang="en-US" altLang="zh-CN" dirty="0" smtClean="0"/>
              <a:t>"/&gt;         &lt;</a:t>
            </a:r>
            <a:r>
              <a:rPr lang="en-US" altLang="zh-CN" dirty="0" err="1" smtClean="0"/>
              <a:t>xs:element</a:t>
            </a:r>
            <a:r>
              <a:rPr lang="en-US" altLang="zh-CN" dirty="0" smtClean="0"/>
              <a:t> name="body" type="</a:t>
            </a:r>
            <a:r>
              <a:rPr lang="en-US" altLang="zh-CN" dirty="0" err="1" smtClean="0"/>
              <a:t>xs:string</a:t>
            </a:r>
            <a:r>
              <a:rPr lang="en-US" altLang="zh-CN" dirty="0" smtClean="0"/>
              <a:t>"/&gt;      &lt;/</a:t>
            </a:r>
            <a:r>
              <a:rPr lang="en-US" altLang="zh-CN" dirty="0" err="1" smtClean="0"/>
              <a:t>xs:sequence</a:t>
            </a:r>
            <a:r>
              <a:rPr lang="en-US" altLang="zh-CN" dirty="0" smtClean="0"/>
              <a:t>&gt;   &lt;/</a:t>
            </a:r>
            <a:r>
              <a:rPr lang="en-US" altLang="zh-CN" dirty="0" err="1" smtClean="0"/>
              <a:t>xs:complexType</a:t>
            </a:r>
            <a:r>
              <a:rPr lang="en-US" altLang="zh-CN" dirty="0" smtClean="0"/>
              <a:t>&gt;&lt;/</a:t>
            </a:r>
            <a:r>
              <a:rPr lang="en-US" altLang="zh-CN" dirty="0" err="1" smtClean="0"/>
              <a:t>xs:element</a:t>
            </a:r>
            <a:r>
              <a:rPr lang="en-US" altLang="zh-CN" dirty="0" smtClean="0"/>
              <a:t>&gt;&lt;/</a:t>
            </a:r>
            <a:r>
              <a:rPr lang="en-US" altLang="zh-CN" dirty="0" err="1" smtClean="0"/>
              <a:t>xs:schema</a:t>
            </a:r>
            <a:r>
              <a:rPr lang="en-US" altLang="zh-CN" dirty="0" smtClean="0"/>
              <a:t>&gt;12345678910111.3 RDFRDF: </a:t>
            </a:r>
            <a:r>
              <a:rPr lang="zh-CN" altLang="en-US" dirty="0" smtClean="0"/>
              <a:t>主要是用来描述资源之间的关系</a:t>
            </a:r>
            <a:r>
              <a:rPr lang="en-US" altLang="zh-CN" dirty="0" smtClean="0"/>
              <a:t>.</a:t>
            </a:r>
            <a:r>
              <a:rPr lang="zh-CN" altLang="en-US" dirty="0" smtClean="0"/>
              <a:t>采用</a:t>
            </a:r>
            <a:r>
              <a:rPr lang="en-US" altLang="zh-CN" dirty="0" smtClean="0"/>
              <a:t>SPO</a:t>
            </a:r>
            <a:r>
              <a:rPr lang="zh-CN" altLang="en-US" dirty="0" smtClean="0"/>
              <a:t>三元组 形式</a:t>
            </a:r>
            <a:r>
              <a:rPr lang="en-US" altLang="zh-CN" dirty="0" smtClean="0"/>
              <a:t>.subject predict </a:t>
            </a:r>
            <a:r>
              <a:rPr lang="en-US" altLang="zh-CN" dirty="0" err="1" smtClean="0"/>
              <a:t>object#subject</a:t>
            </a:r>
            <a:r>
              <a:rPr lang="en-US" altLang="zh-CN" dirty="0" smtClean="0"/>
              <a:t> </a:t>
            </a:r>
            <a:r>
              <a:rPr lang="zh-CN" altLang="en-US" dirty="0" smtClean="0"/>
              <a:t>与</a:t>
            </a:r>
            <a:r>
              <a:rPr lang="en-US" altLang="zh-CN" dirty="0" smtClean="0"/>
              <a:t>object</a:t>
            </a:r>
            <a:r>
              <a:rPr lang="zh-CN" altLang="en-US" dirty="0" smtClean="0"/>
              <a:t>是节点</a:t>
            </a:r>
            <a:r>
              <a:rPr lang="en-US" altLang="zh-CN" dirty="0" smtClean="0"/>
              <a:t>,</a:t>
            </a:r>
            <a:r>
              <a:rPr lang="zh-CN" altLang="en-US" dirty="0" smtClean="0"/>
              <a:t>节点可以是资源或描述资源的属性值</a:t>
            </a:r>
            <a:r>
              <a:rPr lang="en-US" altLang="zh-CN" dirty="0" smtClean="0"/>
              <a:t>(</a:t>
            </a:r>
            <a:r>
              <a:rPr lang="zh-CN" altLang="en-US" dirty="0" smtClean="0"/>
              <a:t>不是属性</a:t>
            </a:r>
            <a:r>
              <a:rPr lang="en-US" altLang="zh-CN" dirty="0" smtClean="0"/>
              <a:t>),predict</a:t>
            </a:r>
            <a:r>
              <a:rPr lang="zh-CN" altLang="en-US" dirty="0" smtClean="0"/>
              <a:t>是关系</a:t>
            </a:r>
            <a:r>
              <a:rPr lang="en-US" altLang="zh-CN" dirty="0" smtClean="0"/>
              <a:t>:</a:t>
            </a:r>
            <a:r>
              <a:rPr lang="zh-CN" altLang="en-US" dirty="0" smtClean="0"/>
              <a:t>只要能够描述两个节点的关系都可以称之为关系</a:t>
            </a:r>
            <a:r>
              <a:rPr lang="en-US" altLang="zh-CN" dirty="0" smtClean="0"/>
              <a:t>/</a:t>
            </a:r>
            <a:r>
              <a:rPr lang="zh-CN" altLang="en-US" dirty="0" smtClean="0"/>
              <a:t>属性</a:t>
            </a:r>
            <a:r>
              <a:rPr lang="en-US" altLang="zh-CN" dirty="0" smtClean="0"/>
              <a:t>#(</a:t>
            </a:r>
            <a:r>
              <a:rPr lang="zh-CN" altLang="en-US" dirty="0" smtClean="0"/>
              <a:t>资源，属性，属性值</a:t>
            </a:r>
            <a:r>
              <a:rPr lang="en-US" altLang="zh-CN" dirty="0" smtClean="0"/>
              <a:t>/</a:t>
            </a:r>
            <a:r>
              <a:rPr lang="zh-CN" altLang="en-US" dirty="0" smtClean="0"/>
              <a:t>资源</a:t>
            </a:r>
            <a:r>
              <a:rPr lang="en-US" altLang="zh-CN" dirty="0" smtClean="0"/>
              <a:t>)123​ RDF</a:t>
            </a:r>
            <a:r>
              <a:rPr lang="zh-CN" altLang="en-US" dirty="0" smtClean="0"/>
              <a:t>资源描述框架</a:t>
            </a:r>
            <a:r>
              <a:rPr lang="en-US" altLang="zh-CN" dirty="0" smtClean="0"/>
              <a:t>,</a:t>
            </a:r>
            <a:r>
              <a:rPr lang="zh-CN" altLang="en-US" dirty="0" smtClean="0"/>
              <a:t>是一种图模型</a:t>
            </a:r>
            <a:r>
              <a:rPr lang="en-US" altLang="zh-CN" dirty="0" smtClean="0"/>
              <a:t>,</a:t>
            </a:r>
            <a:r>
              <a:rPr lang="zh-CN" altLang="en-US" dirty="0" smtClean="0"/>
              <a:t>数据模型</a:t>
            </a:r>
            <a:r>
              <a:rPr lang="en-US" altLang="zh-CN" dirty="0" smtClean="0"/>
              <a:t>,</a:t>
            </a:r>
            <a:r>
              <a:rPr lang="zh-CN" altLang="en-US" dirty="0" smtClean="0"/>
              <a:t>不是具体的数据类型</a:t>
            </a:r>
            <a:r>
              <a:rPr lang="en-US" altLang="zh-CN" dirty="0" smtClean="0"/>
              <a:t>.</a:t>
            </a:r>
            <a:r>
              <a:rPr lang="zh-CN" altLang="en-US" dirty="0" smtClean="0"/>
              <a:t>主要有三部分构成</a:t>
            </a:r>
            <a:r>
              <a:rPr lang="en-US" altLang="zh-CN" dirty="0" smtClean="0"/>
              <a:t>:RDF data model​ </a:t>
            </a:r>
            <a:r>
              <a:rPr lang="zh-CN" altLang="en-US" dirty="0" smtClean="0"/>
              <a:t>就是单纯描述资源的方式</a:t>
            </a:r>
            <a:r>
              <a:rPr lang="en-US" altLang="zh-CN" dirty="0" smtClean="0"/>
              <a:t>:SPO</a:t>
            </a:r>
            <a:r>
              <a:rPr lang="zh-CN" altLang="en-US" dirty="0" smtClean="0"/>
              <a:t>三元组形式</a:t>
            </a:r>
            <a:r>
              <a:rPr lang="en-US" altLang="zh-CN" dirty="0" smtClean="0"/>
              <a:t>,</a:t>
            </a:r>
            <a:r>
              <a:rPr lang="zh-CN" altLang="en-US" dirty="0" smtClean="0"/>
              <a:t>但是没有语义信息</a:t>
            </a:r>
            <a:r>
              <a:rPr lang="en-US" altLang="zh-CN" dirty="0" smtClean="0"/>
              <a:t>RDF schema​ </a:t>
            </a:r>
            <a:r>
              <a:rPr lang="zh-CN" altLang="en-US" dirty="0" smtClean="0"/>
              <a:t>在</a:t>
            </a:r>
            <a:r>
              <a:rPr lang="en-US" altLang="zh-CN" dirty="0" smtClean="0"/>
              <a:t>RDF data model</a:t>
            </a:r>
            <a:r>
              <a:rPr lang="zh-CN" altLang="en-US" dirty="0" smtClean="0"/>
              <a:t>上增加了语义信息</a:t>
            </a:r>
            <a:r>
              <a:rPr lang="en-US" altLang="zh-CN" dirty="0" smtClean="0"/>
              <a:t>,</a:t>
            </a:r>
            <a:r>
              <a:rPr lang="zh-CN" altLang="en-US" dirty="0" smtClean="0"/>
              <a:t>就是描述资源的关系</a:t>
            </a:r>
            <a:r>
              <a:rPr lang="en-US" altLang="zh-CN" dirty="0" smtClean="0"/>
              <a:t>,</a:t>
            </a:r>
            <a:r>
              <a:rPr lang="zh-CN" altLang="en-US" dirty="0" smtClean="0"/>
              <a:t>方式就是增加资源的属性及其资源所属的类的描述</a:t>
            </a:r>
            <a:r>
              <a:rPr lang="en-US" altLang="zh-CN" dirty="0" smtClean="0"/>
              <a:t>.</a:t>
            </a:r>
            <a:r>
              <a:rPr lang="zh-CN" altLang="en-US" dirty="0" smtClean="0"/>
              <a:t>具体方法如下</a:t>
            </a:r>
            <a:r>
              <a:rPr lang="en-US" altLang="zh-CN" dirty="0" smtClean="0"/>
              <a:t>:</a:t>
            </a:r>
            <a:r>
              <a:rPr lang="zh-CN" altLang="en-US" dirty="0" smtClean="0"/>
              <a:t>概念	语法形式	描述</a:t>
            </a:r>
            <a:r>
              <a:rPr lang="en-US" altLang="zh-CN" dirty="0" smtClean="0"/>
              <a:t>Class(</a:t>
            </a:r>
            <a:r>
              <a:rPr lang="zh-CN" altLang="en-US" dirty="0" smtClean="0"/>
              <a:t>类</a:t>
            </a:r>
            <a:r>
              <a:rPr lang="en-US" altLang="zh-CN" dirty="0" smtClean="0"/>
              <a:t>)	C rdf:type </a:t>
            </a:r>
            <a:r>
              <a:rPr lang="en-US" altLang="zh-CN" dirty="0" err="1" smtClean="0"/>
              <a:t>rdfs:Class</a:t>
            </a:r>
            <a:r>
              <a:rPr lang="en-US" altLang="zh-CN" dirty="0" smtClean="0"/>
              <a:t>	C(</a:t>
            </a:r>
            <a:r>
              <a:rPr lang="zh-CN" altLang="en-US" dirty="0" smtClean="0"/>
              <a:t>资源</a:t>
            </a:r>
            <a:r>
              <a:rPr lang="en-US" altLang="zh-CN" dirty="0" smtClean="0"/>
              <a:t>)</a:t>
            </a:r>
            <a:r>
              <a:rPr lang="zh-CN" altLang="en-US" dirty="0" smtClean="0"/>
              <a:t>是一个</a:t>
            </a:r>
            <a:r>
              <a:rPr lang="en-US" altLang="zh-CN" dirty="0" smtClean="0"/>
              <a:t>RDF</a:t>
            </a:r>
            <a:r>
              <a:rPr lang="zh-CN" altLang="en-US" dirty="0" smtClean="0"/>
              <a:t>类</a:t>
            </a:r>
            <a:r>
              <a:rPr lang="en-US" altLang="zh-CN" dirty="0" smtClean="0"/>
              <a:t>Property(</a:t>
            </a:r>
            <a:r>
              <a:rPr lang="zh-CN" altLang="en-US" dirty="0" smtClean="0"/>
              <a:t>类</a:t>
            </a:r>
            <a:r>
              <a:rPr lang="en-US" altLang="zh-CN" dirty="0" smtClean="0"/>
              <a:t>)	P rdf:type </a:t>
            </a:r>
            <a:r>
              <a:rPr lang="en-US" altLang="zh-CN" dirty="0" err="1" smtClean="0"/>
              <a:t>rdf:Property</a:t>
            </a:r>
            <a:r>
              <a:rPr lang="en-US" altLang="zh-CN" dirty="0" smtClean="0"/>
              <a:t>	P(</a:t>
            </a:r>
            <a:r>
              <a:rPr lang="zh-CN" altLang="en-US" dirty="0" smtClean="0"/>
              <a:t>资源</a:t>
            </a:r>
            <a:r>
              <a:rPr lang="en-US" altLang="zh-CN" dirty="0" smtClean="0"/>
              <a:t>)</a:t>
            </a:r>
            <a:r>
              <a:rPr lang="zh-CN" altLang="en-US" dirty="0" smtClean="0"/>
              <a:t>是一个</a:t>
            </a:r>
            <a:r>
              <a:rPr lang="en-US" altLang="zh-CN" dirty="0" smtClean="0"/>
              <a:t>RDF</a:t>
            </a:r>
            <a:r>
              <a:rPr lang="zh-CN" altLang="en-US" dirty="0" smtClean="0"/>
              <a:t>属性</a:t>
            </a:r>
            <a:r>
              <a:rPr lang="en-US" altLang="zh-CN" dirty="0" smtClean="0"/>
              <a:t>type(</a:t>
            </a:r>
            <a:r>
              <a:rPr lang="zh-CN" altLang="en-US" dirty="0" smtClean="0"/>
              <a:t>属性</a:t>
            </a:r>
            <a:r>
              <a:rPr lang="en-US" altLang="zh-CN" dirty="0" smtClean="0"/>
              <a:t>)	I rdf:type C	I(</a:t>
            </a:r>
            <a:r>
              <a:rPr lang="zh-CN" altLang="en-US" dirty="0" smtClean="0"/>
              <a:t>资源</a:t>
            </a:r>
            <a:r>
              <a:rPr lang="en-US" altLang="zh-CN" dirty="0" smtClean="0"/>
              <a:t>)</a:t>
            </a:r>
            <a:r>
              <a:rPr lang="zh-CN" altLang="en-US" dirty="0" smtClean="0"/>
              <a:t>是</a:t>
            </a:r>
            <a:r>
              <a:rPr lang="en-US" altLang="zh-CN" dirty="0" smtClean="0"/>
              <a:t>C(</a:t>
            </a:r>
            <a:r>
              <a:rPr lang="zh-CN" altLang="en-US" dirty="0" smtClean="0"/>
              <a:t>类</a:t>
            </a:r>
            <a:r>
              <a:rPr lang="en-US" altLang="zh-CN" dirty="0" smtClean="0"/>
              <a:t>)</a:t>
            </a:r>
            <a:r>
              <a:rPr lang="zh-CN" altLang="en-US" dirty="0" smtClean="0"/>
              <a:t>的实例</a:t>
            </a:r>
            <a:r>
              <a:rPr lang="en-US" altLang="zh-CN" dirty="0" err="1" smtClean="0"/>
              <a:t>subClassOf</a:t>
            </a:r>
            <a:r>
              <a:rPr lang="en-US" altLang="zh-CN" dirty="0" smtClean="0"/>
              <a:t>(</a:t>
            </a:r>
            <a:r>
              <a:rPr lang="zh-CN" altLang="en-US" dirty="0" smtClean="0"/>
              <a:t>属性</a:t>
            </a:r>
            <a:r>
              <a:rPr lang="en-US" altLang="zh-CN" dirty="0" smtClean="0"/>
              <a:t>)	C1 </a:t>
            </a:r>
            <a:r>
              <a:rPr lang="en-US" altLang="zh-CN" dirty="0" err="1" smtClean="0"/>
              <a:t>rdfs:subClassOf</a:t>
            </a:r>
            <a:r>
              <a:rPr lang="en-US" altLang="zh-CN" dirty="0" smtClean="0"/>
              <a:t> C2	C1 (</a:t>
            </a:r>
            <a:r>
              <a:rPr lang="zh-CN" altLang="en-US" dirty="0" smtClean="0"/>
              <a:t>类</a:t>
            </a:r>
            <a:r>
              <a:rPr lang="en-US" altLang="zh-CN" dirty="0" smtClean="0"/>
              <a:t>)</a:t>
            </a:r>
            <a:r>
              <a:rPr lang="zh-CN" altLang="en-US" dirty="0" smtClean="0"/>
              <a:t>是</a:t>
            </a:r>
            <a:r>
              <a:rPr lang="en-US" altLang="zh-CN" dirty="0" smtClean="0"/>
              <a:t>C2(</a:t>
            </a:r>
            <a:r>
              <a:rPr lang="zh-CN" altLang="en-US" dirty="0" smtClean="0"/>
              <a:t>类</a:t>
            </a:r>
            <a:r>
              <a:rPr lang="en-US" altLang="zh-CN" dirty="0" smtClean="0"/>
              <a:t>)</a:t>
            </a:r>
            <a:r>
              <a:rPr lang="zh-CN" altLang="en-US" dirty="0" smtClean="0"/>
              <a:t>的子类</a:t>
            </a:r>
            <a:r>
              <a:rPr lang="en-US" altLang="zh-CN" dirty="0" err="1" smtClean="0"/>
              <a:t>subPropertyOf</a:t>
            </a:r>
            <a:r>
              <a:rPr lang="en-US" altLang="zh-CN" dirty="0" smtClean="0"/>
              <a:t> (</a:t>
            </a:r>
            <a:r>
              <a:rPr lang="zh-CN" altLang="en-US" dirty="0" smtClean="0"/>
              <a:t>属性</a:t>
            </a:r>
            <a:r>
              <a:rPr lang="en-US" altLang="zh-CN" dirty="0" smtClean="0"/>
              <a:t>)	P1 </a:t>
            </a:r>
            <a:r>
              <a:rPr lang="en-US" altLang="zh-CN" dirty="0" err="1" smtClean="0"/>
              <a:t>rdfs:subPropertyOf</a:t>
            </a:r>
            <a:r>
              <a:rPr lang="en-US" altLang="zh-CN" dirty="0" smtClean="0"/>
              <a:t> P2	P1(</a:t>
            </a:r>
            <a:r>
              <a:rPr lang="zh-CN" altLang="en-US" dirty="0" smtClean="0"/>
              <a:t>属性</a:t>
            </a:r>
            <a:r>
              <a:rPr lang="en-US" altLang="zh-CN" dirty="0" smtClean="0"/>
              <a:t>)</a:t>
            </a:r>
            <a:r>
              <a:rPr lang="zh-CN" altLang="en-US" dirty="0" smtClean="0"/>
              <a:t>是</a:t>
            </a:r>
            <a:r>
              <a:rPr lang="en-US" altLang="zh-CN" dirty="0" smtClean="0"/>
              <a:t>P2(</a:t>
            </a:r>
            <a:r>
              <a:rPr lang="zh-CN" altLang="en-US" dirty="0" smtClean="0"/>
              <a:t>属性</a:t>
            </a:r>
            <a:r>
              <a:rPr lang="en-US" altLang="zh-CN" dirty="0" smtClean="0"/>
              <a:t>)</a:t>
            </a:r>
            <a:r>
              <a:rPr lang="zh-CN" altLang="en-US" dirty="0" smtClean="0"/>
              <a:t>的子属性</a:t>
            </a:r>
            <a:r>
              <a:rPr lang="en-US" altLang="zh-CN" dirty="0" smtClean="0"/>
              <a:t>domain (</a:t>
            </a:r>
            <a:r>
              <a:rPr lang="zh-CN" altLang="en-US" dirty="0" smtClean="0"/>
              <a:t>属性</a:t>
            </a:r>
            <a:r>
              <a:rPr lang="en-US" altLang="zh-CN" dirty="0" smtClean="0"/>
              <a:t>)	P </a:t>
            </a:r>
            <a:r>
              <a:rPr lang="en-US" altLang="zh-CN" dirty="0" err="1" smtClean="0"/>
              <a:t>rdfs:domain</a:t>
            </a:r>
            <a:r>
              <a:rPr lang="en-US" altLang="zh-CN" dirty="0" smtClean="0"/>
              <a:t> C	P(</a:t>
            </a:r>
            <a:r>
              <a:rPr lang="zh-CN" altLang="en-US" dirty="0" smtClean="0"/>
              <a:t>属性</a:t>
            </a:r>
            <a:r>
              <a:rPr lang="en-US" altLang="zh-CN" dirty="0" smtClean="0"/>
              <a:t>)</a:t>
            </a:r>
            <a:r>
              <a:rPr lang="zh-CN" altLang="en-US" dirty="0" smtClean="0"/>
              <a:t>的定义域是</a:t>
            </a:r>
            <a:r>
              <a:rPr lang="en-US" altLang="zh-CN" dirty="0" smtClean="0"/>
              <a:t>C(</a:t>
            </a:r>
            <a:r>
              <a:rPr lang="zh-CN" altLang="en-US" dirty="0" smtClean="0"/>
              <a:t>类</a:t>
            </a:r>
            <a:r>
              <a:rPr lang="en-US" altLang="zh-CN" dirty="0" smtClean="0"/>
              <a:t>)range (</a:t>
            </a:r>
            <a:r>
              <a:rPr lang="zh-CN" altLang="en-US" dirty="0" smtClean="0"/>
              <a:t>属性</a:t>
            </a:r>
            <a:r>
              <a:rPr lang="en-US" altLang="zh-CN" dirty="0" smtClean="0"/>
              <a:t>)	P </a:t>
            </a:r>
            <a:r>
              <a:rPr lang="en-US" altLang="zh-CN" dirty="0" err="1" smtClean="0"/>
              <a:t>rdfs:range</a:t>
            </a:r>
            <a:r>
              <a:rPr lang="en-US" altLang="zh-CN" dirty="0" smtClean="0"/>
              <a:t> C	P(</a:t>
            </a:r>
            <a:r>
              <a:rPr lang="zh-CN" altLang="en-US" dirty="0" smtClean="0"/>
              <a:t>属性</a:t>
            </a:r>
            <a:r>
              <a:rPr lang="en-US" altLang="zh-CN" dirty="0" smtClean="0"/>
              <a:t>)</a:t>
            </a:r>
            <a:r>
              <a:rPr lang="zh-CN" altLang="en-US" dirty="0" smtClean="0"/>
              <a:t>的值域是</a:t>
            </a:r>
            <a:r>
              <a:rPr lang="en-US" altLang="zh-CN" dirty="0" smtClean="0"/>
              <a:t>C(</a:t>
            </a:r>
            <a:r>
              <a:rPr lang="zh-CN" altLang="en-US" dirty="0" smtClean="0"/>
              <a:t>类</a:t>
            </a:r>
            <a:r>
              <a:rPr lang="en-US" altLang="zh-CN" dirty="0" smtClean="0"/>
              <a:t>)RDF </a:t>
            </a:r>
            <a:r>
              <a:rPr lang="en-US" altLang="zh-CN" dirty="0" err="1" smtClean="0"/>
              <a:t>sytanx</a:t>
            </a:r>
            <a:r>
              <a:rPr lang="zh-CN" altLang="en-US" dirty="0" smtClean="0"/>
              <a:t>就是讲如何将</a:t>
            </a:r>
            <a:r>
              <a:rPr lang="en-US" altLang="zh-CN" dirty="0" smtClean="0"/>
              <a:t>RDF</a:t>
            </a:r>
            <a:r>
              <a:rPr lang="zh-CN" altLang="en-US" dirty="0" smtClean="0"/>
              <a:t>数据存入到计算机当中</a:t>
            </a:r>
            <a:r>
              <a:rPr lang="en-US" altLang="zh-CN" dirty="0" smtClean="0"/>
              <a:t>,</a:t>
            </a:r>
            <a:r>
              <a:rPr lang="zh-CN" altLang="en-US" dirty="0" smtClean="0"/>
              <a:t>也就是我们所说的</a:t>
            </a:r>
            <a:r>
              <a:rPr lang="en-US" altLang="zh-CN" dirty="0" smtClean="0"/>
              <a:t>RDF</a:t>
            </a:r>
            <a:r>
              <a:rPr lang="zh-CN" altLang="en-US" dirty="0" smtClean="0"/>
              <a:t>序列化方法</a:t>
            </a:r>
            <a:r>
              <a:rPr lang="en-US" altLang="zh-CN" dirty="0" smtClean="0"/>
              <a:t>,</a:t>
            </a:r>
            <a:r>
              <a:rPr lang="zh-CN" altLang="en-US" dirty="0" smtClean="0"/>
              <a:t>这就是</a:t>
            </a:r>
            <a:r>
              <a:rPr lang="en-US" altLang="zh-CN" dirty="0" smtClean="0"/>
              <a:t>RDF </a:t>
            </a:r>
            <a:r>
              <a:rPr lang="en-US" altLang="zh-CN" dirty="0" err="1" smtClean="0"/>
              <a:t>sytanx</a:t>
            </a:r>
            <a:r>
              <a:rPr lang="zh-CN" altLang="en-US" dirty="0" smtClean="0"/>
              <a:t>的作用</a:t>
            </a:r>
            <a:r>
              <a:rPr lang="en-US" altLang="zh-CN" dirty="0" smtClean="0"/>
              <a:t>.</a:t>
            </a:r>
            <a:r>
              <a:rPr lang="zh-CN" altLang="en-US" dirty="0" smtClean="0"/>
              <a:t>主要有如下集中方式</a:t>
            </a:r>
            <a:r>
              <a:rPr lang="en-US" altLang="zh-CN" dirty="0" smtClean="0"/>
              <a:t>:JSON-LD:“JSON for Linking Data”</a:t>
            </a:r>
            <a:r>
              <a:rPr lang="zh-CN" altLang="en-US" dirty="0" smtClean="0"/>
              <a:t>，用键值对的方式来存储</a:t>
            </a:r>
            <a:r>
              <a:rPr lang="en-US" altLang="zh-CN" dirty="0" smtClean="0"/>
              <a:t>RDF</a:t>
            </a:r>
            <a:r>
              <a:rPr lang="zh-CN" altLang="en-US" dirty="0" smtClean="0"/>
              <a:t>数据</a:t>
            </a:r>
            <a:r>
              <a:rPr lang="en-US" altLang="zh-CN" dirty="0" smtClean="0"/>
              <a:t>,</a:t>
            </a:r>
            <a:r>
              <a:rPr lang="zh-CN" altLang="en-US" dirty="0" smtClean="0"/>
              <a:t>基于</a:t>
            </a:r>
            <a:r>
              <a:rPr lang="en-US" altLang="zh-CN" dirty="0" err="1" smtClean="0"/>
              <a:t>json</a:t>
            </a:r>
            <a:r>
              <a:rPr lang="zh-CN" altLang="en-US" dirty="0" smtClean="0"/>
              <a:t>基础扩展的一种语法</a:t>
            </a:r>
            <a:r>
              <a:rPr lang="en-US" altLang="zh-CN" dirty="0" smtClean="0"/>
              <a:t>,</a:t>
            </a:r>
            <a:r>
              <a:rPr lang="zh-CN" altLang="en-US" dirty="0" smtClean="0"/>
              <a:t>以键值对的形式来存储</a:t>
            </a:r>
            <a:r>
              <a:rPr lang="en-US" altLang="zh-CN" dirty="0" smtClean="0"/>
              <a:t>RDFRDFA:</a:t>
            </a:r>
            <a:r>
              <a:rPr lang="zh-CN" altLang="en-US" dirty="0" smtClean="0"/>
              <a:t>将</a:t>
            </a:r>
            <a:r>
              <a:rPr lang="en-US" altLang="zh-CN" dirty="0" smtClean="0"/>
              <a:t>RDF</a:t>
            </a:r>
            <a:r>
              <a:rPr lang="zh-CN" altLang="en-US" dirty="0" smtClean="0"/>
              <a:t>数据嵌入到网页中</a:t>
            </a:r>
            <a:r>
              <a:rPr lang="en-US" altLang="zh-CN" dirty="0" smtClean="0"/>
              <a:t>RDF/XML:</a:t>
            </a:r>
            <a:r>
              <a:rPr lang="zh-CN" altLang="en-US" dirty="0" smtClean="0"/>
              <a:t>用</a:t>
            </a:r>
            <a:r>
              <a:rPr lang="en-US" altLang="zh-CN" dirty="0" smtClean="0"/>
              <a:t>XML</a:t>
            </a:r>
            <a:r>
              <a:rPr lang="zh-CN" altLang="en-US" dirty="0" smtClean="0"/>
              <a:t>来存储</a:t>
            </a:r>
            <a:r>
              <a:rPr lang="en-US" altLang="zh-CN" dirty="0" smtClean="0"/>
              <a:t>RDF</a:t>
            </a:r>
            <a:r>
              <a:rPr lang="zh-CN" altLang="en-US" dirty="0" smtClean="0"/>
              <a:t>数据</a:t>
            </a:r>
            <a:r>
              <a:rPr lang="en-US" altLang="zh-CN" dirty="0" smtClean="0"/>
              <a:t>,</a:t>
            </a:r>
            <a:r>
              <a:rPr lang="zh-CN" altLang="en-US" dirty="0" smtClean="0"/>
              <a:t>但是由于</a:t>
            </a:r>
            <a:r>
              <a:rPr lang="en-US" altLang="zh-CN" dirty="0" smtClean="0"/>
              <a:t>XML</a:t>
            </a:r>
            <a:r>
              <a:rPr lang="zh-CN" altLang="en-US" dirty="0" smtClean="0"/>
              <a:t>格式冗长</a:t>
            </a:r>
            <a:r>
              <a:rPr lang="en-US" altLang="zh-CN" dirty="0" smtClean="0"/>
              <a:t>,</a:t>
            </a:r>
            <a:r>
              <a:rPr lang="zh-CN" altLang="en-US" dirty="0" smtClean="0"/>
              <a:t>阅读不方便不推荐</a:t>
            </a:r>
            <a:r>
              <a:rPr lang="en-US" altLang="zh-CN" dirty="0" smtClean="0"/>
              <a:t>N-Triples</a:t>
            </a:r>
            <a:r>
              <a:rPr lang="zh-CN" altLang="en-US" dirty="0" smtClean="0"/>
              <a:t>，即用多个三元组来表示</a:t>
            </a:r>
            <a:r>
              <a:rPr lang="en-US" altLang="zh-CN" dirty="0" smtClean="0"/>
              <a:t>RDF</a:t>
            </a:r>
            <a:r>
              <a:rPr lang="zh-CN" altLang="en-US" dirty="0" smtClean="0"/>
              <a:t>数据集，是最直观的表示方法。在文件中，每一行表示一个三元组，方便机器解析和处理。开放领域知识图谱</a:t>
            </a:r>
            <a:r>
              <a:rPr lang="en-US" altLang="zh-CN" dirty="0" err="1" smtClean="0"/>
              <a:t>DBpedia</a:t>
            </a:r>
            <a:r>
              <a:rPr lang="zh-CN" altLang="en-US" dirty="0" smtClean="0"/>
              <a:t>通常是用这种格式来发布数据的。</a:t>
            </a:r>
            <a:r>
              <a:rPr lang="en-US" altLang="zh-CN" dirty="0" smtClean="0"/>
              <a:t>Turtle, </a:t>
            </a:r>
            <a:r>
              <a:rPr lang="zh-CN" altLang="en-US" dirty="0" smtClean="0"/>
              <a:t>应该是使用得最多的一种</a:t>
            </a:r>
            <a:r>
              <a:rPr lang="en-US" altLang="zh-CN" dirty="0" smtClean="0"/>
              <a:t>RDF</a:t>
            </a:r>
            <a:r>
              <a:rPr lang="zh-CN" altLang="en-US" dirty="0" smtClean="0"/>
              <a:t>序列化方式了。它比</a:t>
            </a:r>
            <a:r>
              <a:rPr lang="en-US" altLang="zh-CN" dirty="0" smtClean="0"/>
              <a:t>RDF/XML</a:t>
            </a:r>
            <a:r>
              <a:rPr lang="zh-CN" altLang="en-US" dirty="0" smtClean="0"/>
              <a:t>紧凑，且可读性比</a:t>
            </a:r>
            <a:r>
              <a:rPr lang="en-US" altLang="zh-CN" dirty="0" smtClean="0"/>
              <a:t>N-Triples</a:t>
            </a:r>
            <a:r>
              <a:rPr lang="zh-CN" altLang="en-US" dirty="0" smtClean="0"/>
              <a:t>好</a:t>
            </a:r>
            <a:r>
              <a:rPr lang="en-US" altLang="zh-CN" dirty="0" smtClean="0"/>
              <a:t>.turtle</a:t>
            </a:r>
            <a:r>
              <a:rPr lang="zh-CN" altLang="en-US" dirty="0" smtClean="0"/>
              <a:t>语法形式如下</a:t>
            </a:r>
            <a:r>
              <a:rPr lang="en-US" altLang="zh-CN" dirty="0" smtClean="0"/>
              <a:t>:@prefix person: &lt;http://www.kg.com/person/&gt; .@prefix place: &lt;http://www.kg.com/place/&gt; .@prefix : &lt;http://www.kg.com/ontology/&gt; .person:1 :</a:t>
            </a:r>
            <a:r>
              <a:rPr lang="en-US" altLang="zh-CN" dirty="0" err="1" smtClean="0"/>
              <a:t>chineseName</a:t>
            </a:r>
            <a:r>
              <a:rPr lang="en-US" altLang="zh-CN" dirty="0" smtClean="0"/>
              <a:t> "</a:t>
            </a:r>
            <a:r>
              <a:rPr lang="zh-CN" altLang="en-US" dirty="0" smtClean="0"/>
              <a:t>罗纳尔多</a:t>
            </a:r>
            <a:r>
              <a:rPr lang="en-US" altLang="zh-CN" dirty="0" smtClean="0"/>
              <a:t>·</a:t>
            </a:r>
            <a:r>
              <a:rPr lang="zh-CN" altLang="en-US" dirty="0" smtClean="0"/>
              <a:t>路易斯</a:t>
            </a:r>
            <a:r>
              <a:rPr lang="en-US" altLang="zh-CN" dirty="0" smtClean="0"/>
              <a:t>·</a:t>
            </a:r>
            <a:r>
              <a:rPr lang="zh-CN" altLang="en-US" dirty="0" smtClean="0"/>
              <a:t>纳萨里奥</a:t>
            </a:r>
            <a:r>
              <a:rPr lang="en-US" altLang="zh-CN" dirty="0" smtClean="0"/>
              <a:t>·</a:t>
            </a:r>
            <a:r>
              <a:rPr lang="zh-CN" altLang="en-US" dirty="0" smtClean="0"/>
              <a:t>德</a:t>
            </a:r>
            <a:r>
              <a:rPr lang="en-US" altLang="zh-CN" dirty="0" smtClean="0"/>
              <a:t>·</a:t>
            </a:r>
            <a:r>
              <a:rPr lang="zh-CN" altLang="en-US" dirty="0" smtClean="0"/>
              <a:t>利马</a:t>
            </a:r>
            <a:r>
              <a:rPr lang="en-US" altLang="zh-CN" dirty="0" smtClean="0"/>
              <a:t>"^^string.person:1 :career "</a:t>
            </a:r>
            <a:r>
              <a:rPr lang="zh-CN" altLang="en-US" dirty="0" smtClean="0"/>
              <a:t>足球运动员</a:t>
            </a:r>
            <a:r>
              <a:rPr lang="en-US" altLang="zh-CN" dirty="0" smtClean="0"/>
              <a:t>"^^string.person:1 :</a:t>
            </a:r>
            <a:r>
              <a:rPr lang="en-US" altLang="zh-CN" dirty="0" err="1" smtClean="0"/>
              <a:t>fullName</a:t>
            </a:r>
            <a:r>
              <a:rPr lang="en-US" altLang="zh-CN" dirty="0" smtClean="0"/>
              <a:t> "Ronaldo </a:t>
            </a:r>
            <a:r>
              <a:rPr lang="en-US" altLang="zh-CN" dirty="0" err="1" smtClean="0"/>
              <a:t>Luís</a:t>
            </a:r>
            <a:r>
              <a:rPr lang="en-US" altLang="zh-CN" dirty="0" smtClean="0"/>
              <a:t> </a:t>
            </a:r>
            <a:r>
              <a:rPr lang="en-US" altLang="zh-CN" dirty="0" err="1" smtClean="0"/>
              <a:t>Nazário</a:t>
            </a:r>
            <a:r>
              <a:rPr lang="en-US" altLang="zh-CN" dirty="0" smtClean="0"/>
              <a:t> de Lima"^^string.person:1 :</a:t>
            </a:r>
            <a:r>
              <a:rPr lang="en-US" altLang="zh-CN" dirty="0" err="1" smtClean="0"/>
              <a:t>birthDate</a:t>
            </a:r>
            <a:r>
              <a:rPr lang="en-US" altLang="zh-CN" dirty="0" smtClean="0"/>
              <a:t> "1976-09-18"^^date.person:1 :height "180"^^int. person:1 :weight "98"^^int.person:1 :nationality "</a:t>
            </a:r>
            <a:r>
              <a:rPr lang="zh-CN" altLang="en-US" dirty="0" smtClean="0"/>
              <a:t>巴西</a:t>
            </a:r>
            <a:r>
              <a:rPr lang="en-US" altLang="zh-CN" dirty="0" smtClean="0"/>
              <a:t>"^^string. person:1 :</a:t>
            </a:r>
            <a:r>
              <a:rPr lang="en-US" altLang="zh-CN" dirty="0" err="1" smtClean="0"/>
              <a:t>hasBirthPlace</a:t>
            </a:r>
            <a:r>
              <a:rPr lang="en-US" altLang="zh-CN" dirty="0" smtClean="0"/>
              <a:t> place:10086.place:10086 :address "</a:t>
            </a:r>
            <a:r>
              <a:rPr lang="zh-CN" altLang="en-US" dirty="0" smtClean="0"/>
              <a:t>里约热内卢</a:t>
            </a:r>
            <a:r>
              <a:rPr lang="en-US" altLang="zh-CN" dirty="0" smtClean="0"/>
              <a:t>"^^string.place:10086 :coordinate "-22.908333, -43.196389"^^string.12345678910111213141.4.RDF schema </a:t>
            </a:r>
            <a:r>
              <a:rPr lang="zh-CN" altLang="en-US" dirty="0" smtClean="0"/>
              <a:t>与</a:t>
            </a:r>
            <a:r>
              <a:rPr lang="en-US" altLang="zh-CN" dirty="0" smtClean="0"/>
              <a:t>SPARQLRDF schema:</a:t>
            </a:r>
            <a:r>
              <a:rPr lang="zh-CN" altLang="en-US" dirty="0" smtClean="0"/>
              <a:t>主要还是为了增强资源关系的描述能力</a:t>
            </a:r>
            <a:r>
              <a:rPr lang="en-US" altLang="zh-CN" dirty="0" smtClean="0"/>
              <a:t>(</a:t>
            </a:r>
            <a:r>
              <a:rPr lang="zh-CN" altLang="en-US" dirty="0" smtClean="0"/>
              <a:t>上面讲了</a:t>
            </a:r>
            <a:r>
              <a:rPr lang="en-US" altLang="zh-CN" dirty="0" smtClean="0"/>
              <a:t>),SPARQL</a:t>
            </a:r>
            <a:r>
              <a:rPr lang="zh-CN" altLang="en-US" dirty="0" smtClean="0"/>
              <a:t>是一个查询图</a:t>
            </a:r>
            <a:r>
              <a:rPr lang="en-US" altLang="zh-CN" dirty="0" smtClean="0"/>
              <a:t>,RDF</a:t>
            </a:r>
            <a:r>
              <a:rPr lang="zh-CN" altLang="en-US" dirty="0" smtClean="0"/>
              <a:t>是一个存储图</a:t>
            </a:r>
            <a:r>
              <a:rPr lang="en-US" altLang="zh-CN" dirty="0" smtClean="0"/>
              <a:t>,</a:t>
            </a:r>
            <a:r>
              <a:rPr lang="zh-CN" altLang="en-US" dirty="0" smtClean="0"/>
              <a:t>是查询</a:t>
            </a:r>
            <a:r>
              <a:rPr lang="en-US" altLang="zh-CN" dirty="0" smtClean="0"/>
              <a:t>RDF</a:t>
            </a:r>
            <a:r>
              <a:rPr lang="zh-CN" altLang="en-US" dirty="0" smtClean="0"/>
              <a:t>数据的语言</a:t>
            </a:r>
            <a:r>
              <a:rPr lang="en-US" altLang="zh-CN" dirty="0" smtClean="0"/>
              <a:t>.1.5 OWL ,RIF/SWRL​ OWL:</a:t>
            </a:r>
            <a:r>
              <a:rPr lang="zh-CN" altLang="en-US" dirty="0" smtClean="0"/>
              <a:t>在</a:t>
            </a:r>
            <a:r>
              <a:rPr lang="en-US" altLang="zh-CN" dirty="0" smtClean="0"/>
              <a:t>RDF schema</a:t>
            </a:r>
            <a:r>
              <a:rPr lang="zh-CN" altLang="en-US" dirty="0" smtClean="0"/>
              <a:t>的基础上</a:t>
            </a:r>
            <a:r>
              <a:rPr lang="en-US" altLang="zh-CN" dirty="0" smtClean="0"/>
              <a:t>,</a:t>
            </a:r>
            <a:r>
              <a:rPr lang="zh-CN" altLang="en-US" dirty="0" smtClean="0"/>
              <a:t>增加了对属性及其类的约束</a:t>
            </a:r>
            <a:r>
              <a:rPr lang="en-US" altLang="zh-CN" dirty="0" smtClean="0"/>
              <a:t>,</a:t>
            </a:r>
            <a:r>
              <a:rPr lang="zh-CN" altLang="en-US" dirty="0" smtClean="0"/>
              <a:t>也就是对资源的属性及其类增加了性质</a:t>
            </a:r>
            <a:r>
              <a:rPr lang="en-US" altLang="zh-CN" dirty="0" smtClean="0"/>
              <a:t>,</a:t>
            </a:r>
            <a:r>
              <a:rPr lang="zh-CN" altLang="en-US" dirty="0" smtClean="0"/>
              <a:t>这样能实现两个功能</a:t>
            </a:r>
            <a:r>
              <a:rPr lang="en-US" altLang="zh-CN" dirty="0" smtClean="0"/>
              <a:t>:</a:t>
            </a:r>
            <a:r>
              <a:rPr lang="zh-CN" altLang="en-US" dirty="0" smtClean="0"/>
              <a:t>分类</a:t>
            </a:r>
            <a:r>
              <a:rPr lang="en-US" altLang="zh-CN" dirty="0" smtClean="0"/>
              <a:t>,</a:t>
            </a:r>
            <a:r>
              <a:rPr lang="zh-CN" altLang="en-US" dirty="0" smtClean="0"/>
              <a:t>推理实现对概念的分类</a:t>
            </a:r>
            <a:r>
              <a:rPr lang="en-US" altLang="zh-CN" dirty="0" smtClean="0"/>
              <a:t>,</a:t>
            </a:r>
            <a:r>
              <a:rPr lang="zh-CN" altLang="en-US" dirty="0" smtClean="0"/>
              <a:t>因为根据属性及类的约束</a:t>
            </a:r>
            <a:r>
              <a:rPr lang="en-US" altLang="zh-CN" dirty="0" smtClean="0"/>
              <a:t>,</a:t>
            </a:r>
            <a:r>
              <a:rPr lang="zh-CN" altLang="en-US" dirty="0" smtClean="0"/>
              <a:t>容易确定概念的边界有利于</a:t>
            </a:r>
            <a:r>
              <a:rPr lang="en-US" altLang="zh-CN" dirty="0" smtClean="0"/>
              <a:t>RIF(</a:t>
            </a:r>
            <a:r>
              <a:rPr lang="zh-CN" altLang="en-US" dirty="0" smtClean="0"/>
              <a:t>规则交换</a:t>
            </a:r>
            <a:r>
              <a:rPr lang="en-US" altLang="zh-CN" dirty="0" smtClean="0"/>
              <a:t>)–</a:t>
            </a:r>
            <a:r>
              <a:rPr lang="zh-CN" altLang="en-US" dirty="0" smtClean="0"/>
              <a:t>实现推理</a:t>
            </a:r>
            <a:r>
              <a:rPr lang="en-US" altLang="zh-CN" dirty="0" smtClean="0"/>
              <a:t>,</a:t>
            </a:r>
            <a:r>
              <a:rPr lang="zh-CN" altLang="en-US" dirty="0" smtClean="0"/>
              <a:t>因为某些属性含有某些性质</a:t>
            </a:r>
            <a:r>
              <a:rPr lang="en-US" altLang="zh-CN" dirty="0" smtClean="0"/>
              <a:t>,</a:t>
            </a:r>
            <a:r>
              <a:rPr lang="zh-CN" altLang="en-US" dirty="0" smtClean="0"/>
              <a:t>例如</a:t>
            </a:r>
            <a:r>
              <a:rPr lang="en-US" altLang="zh-CN" dirty="0" smtClean="0"/>
              <a:t>:</a:t>
            </a:r>
            <a:r>
              <a:rPr lang="zh-CN" altLang="en-US" dirty="0" smtClean="0"/>
              <a:t>传递性</a:t>
            </a:r>
            <a:r>
              <a:rPr lang="en-US" altLang="zh-CN" dirty="0" smtClean="0"/>
              <a:t>.1. 6 Logic + Proof + Trust</a:t>
            </a:r>
            <a:r>
              <a:rPr lang="zh-CN" altLang="en-US" dirty="0" smtClean="0"/>
              <a:t>分别对应逻辑层</a:t>
            </a:r>
            <a:r>
              <a:rPr lang="en-US" altLang="zh-CN" dirty="0" smtClean="0"/>
              <a:t>,</a:t>
            </a:r>
            <a:r>
              <a:rPr lang="zh-CN" altLang="en-US" dirty="0" smtClean="0"/>
              <a:t>验证层</a:t>
            </a:r>
            <a:r>
              <a:rPr lang="en-US" altLang="zh-CN" dirty="0" smtClean="0"/>
              <a:t>,</a:t>
            </a:r>
            <a:r>
              <a:rPr lang="zh-CN" altLang="en-US" dirty="0" smtClean="0"/>
              <a:t>信任层逻辑层</a:t>
            </a:r>
            <a:r>
              <a:rPr lang="en-US" altLang="zh-CN" dirty="0" smtClean="0"/>
              <a:t>:</a:t>
            </a:r>
            <a:r>
              <a:rPr lang="zh-CN" altLang="en-US" dirty="0" smtClean="0"/>
              <a:t>提供公理及其规则</a:t>
            </a:r>
            <a:r>
              <a:rPr lang="en-US" altLang="zh-CN" dirty="0" smtClean="0"/>
              <a:t>,</a:t>
            </a:r>
            <a:r>
              <a:rPr lang="zh-CN" altLang="en-US" dirty="0" smtClean="0"/>
              <a:t>实现逻辑操作</a:t>
            </a:r>
            <a:r>
              <a:rPr lang="en-US" altLang="zh-CN" dirty="0" smtClean="0"/>
              <a:t>.</a:t>
            </a:r>
            <a:r>
              <a:rPr lang="zh-CN" altLang="en-US" dirty="0" smtClean="0"/>
              <a:t>验证层</a:t>
            </a:r>
            <a:r>
              <a:rPr lang="en-US" altLang="zh-CN" dirty="0" smtClean="0"/>
              <a:t>:</a:t>
            </a:r>
            <a:r>
              <a:rPr lang="zh-CN" altLang="en-US" dirty="0" smtClean="0"/>
              <a:t>则是对推理结果进行验证信任层</a:t>
            </a:r>
            <a:r>
              <a:rPr lang="en-US" altLang="zh-CN" dirty="0" smtClean="0"/>
              <a:t>:</a:t>
            </a:r>
            <a:r>
              <a:rPr lang="zh-CN" altLang="en-US" dirty="0" smtClean="0"/>
              <a:t>根据验证层的结果和一些数字签名</a:t>
            </a:r>
            <a:r>
              <a:rPr lang="en-US" altLang="zh-CN" dirty="0" smtClean="0"/>
              <a:t>,</a:t>
            </a:r>
            <a:r>
              <a:rPr lang="zh-CN" altLang="en-US" dirty="0" smtClean="0"/>
              <a:t>建立信任</a:t>
            </a:r>
            <a:r>
              <a:rPr lang="en-US" altLang="zh-CN" dirty="0" smtClean="0"/>
              <a:t>1.7 interaction​ </a:t>
            </a:r>
            <a:r>
              <a:rPr lang="zh-CN" altLang="en-US" dirty="0" smtClean="0"/>
              <a:t>就是语义网的交互层</a:t>
            </a:r>
            <a:r>
              <a:rPr lang="en-US" altLang="zh-CN" dirty="0" smtClean="0"/>
              <a:t>,</a:t>
            </a:r>
            <a:r>
              <a:rPr lang="zh-CN" altLang="en-US" dirty="0" smtClean="0"/>
              <a:t>通过实现各种应用来进行交互</a:t>
            </a:r>
          </a:p>
          <a:p>
            <a:r>
              <a:rPr lang="en-US" altLang="zh-CN" dirty="0" smtClean="0"/>
              <a:t>————————————————</a:t>
            </a:r>
          </a:p>
          <a:p>
            <a:r>
              <a:rPr lang="zh-CN" altLang="en-US" dirty="0" smtClean="0"/>
              <a:t>版权声明：本文为</a:t>
            </a:r>
            <a:r>
              <a:rPr lang="en-US" altLang="zh-CN" dirty="0" smtClean="0"/>
              <a:t>CSDN</a:t>
            </a:r>
            <a:r>
              <a:rPr lang="zh-CN" altLang="en-US" dirty="0" smtClean="0"/>
              <a:t>博主「</a:t>
            </a:r>
            <a:r>
              <a:rPr lang="en-US" altLang="zh-CN" dirty="0" smtClean="0"/>
              <a:t>AN-YSYS</a:t>
            </a:r>
            <a:r>
              <a:rPr lang="zh-CN" altLang="en-US" dirty="0" smtClean="0"/>
              <a:t>」的原创文章，遵循</a:t>
            </a:r>
            <a:r>
              <a:rPr lang="en-US" altLang="zh-CN" dirty="0" smtClean="0"/>
              <a:t>CC 4.0 BY-SA</a:t>
            </a:r>
            <a:r>
              <a:rPr lang="zh-CN" altLang="en-US" dirty="0" smtClean="0"/>
              <a:t>版权协议，转载请附上原文出处链接及本声明。</a:t>
            </a:r>
          </a:p>
          <a:p>
            <a:r>
              <a:rPr lang="zh-CN" altLang="en-US" dirty="0" smtClean="0"/>
              <a:t>原文链接：</a:t>
            </a:r>
            <a:r>
              <a:rPr lang="en-US" altLang="zh-CN" dirty="0" smtClean="0"/>
              <a:t>https://blog.csdn.net/fbsxghvudk/article/details/80700904</a:t>
            </a:r>
          </a:p>
          <a:p>
            <a:endParaRPr lang="en-US" altLang="zh-CN" dirty="0" smtClean="0"/>
          </a:p>
          <a:p>
            <a:endParaRPr lang="en-US" altLang="zh-CN" dirty="0" smtClean="0"/>
          </a:p>
          <a:p>
            <a:endParaRPr lang="en-US" altLang="zh-CN" dirty="0" smtClean="0"/>
          </a:p>
          <a:p>
            <a:r>
              <a:rPr lang="en-US" altLang="zh-CN" dirty="0" smtClean="0"/>
              <a:t>https://www.jianshu.com/p/9e2bfa9a5a06</a:t>
            </a:r>
          </a:p>
          <a:p>
            <a:endParaRPr lang="en-US" altLang="zh-CN" dirty="0" smtClean="0"/>
          </a:p>
          <a:p>
            <a:r>
              <a:rPr lang="en-US" altLang="zh-CN" dirty="0" smtClean="0"/>
              <a:t>https://blog.csdn.net/du_milestone/article/details/84946357?utm_medium=distribute.pc_relevant.none-task-blog-BlogCommendFromMachineLearnPai2-2.control&amp;dist_request_id=74ad50df-df1c-46f2-a5f6-0205d60d0418&amp;depth_1-utm_source=distribute.pc_relevant.none-task-blog-BlogCommendFromMachineLearnPai2-2.control</a:t>
            </a:r>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27</a:t>
            </a:fld>
            <a:endParaRPr lang="zh-CN" altLang="en-US"/>
          </a:p>
        </p:txBody>
      </p:sp>
    </p:spTree>
    <p:extLst>
      <p:ext uri="{BB962C8B-B14F-4D97-AF65-F5344CB8AC3E}">
        <p14:creationId xmlns:p14="http://schemas.microsoft.com/office/powerpoint/2010/main" val="27484255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https://blog.csdn.net/jazywoo123/article/details/8748871?utm_source=blogxgwz7</a:t>
            </a:r>
          </a:p>
          <a:p>
            <a:endParaRPr lang="en-US" altLang="zh-CN" sz="1200" b="1"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RDF </a:t>
            </a:r>
            <a:r>
              <a:rPr lang="zh-CN" altLang="en-US" sz="1200" b="0" i="0" kern="1200" dirty="0" smtClean="0">
                <a:solidFill>
                  <a:schemeClr val="tx1"/>
                </a:solidFill>
                <a:effectLst/>
                <a:latin typeface="+mn-lt"/>
                <a:ea typeface="+mn-ea"/>
                <a:cs typeface="+mn-cs"/>
              </a:rPr>
              <a:t>可以描述任何事物，包括它自身，因此可以从很小的一层开始逐渐丰富。这种薄层方法用于建立词汇栈。图 </a:t>
            </a:r>
            <a:r>
              <a:rPr lang="en-US" altLang="zh-CN" sz="1200" b="0" i="0" kern="1200" dirty="0" smtClean="0">
                <a:solidFill>
                  <a:schemeClr val="tx1"/>
                </a:solidFill>
                <a:effectLst/>
                <a:latin typeface="+mn-lt"/>
                <a:ea typeface="+mn-ea"/>
                <a:cs typeface="+mn-cs"/>
              </a:rPr>
              <a:t>1 </a:t>
            </a:r>
            <a:r>
              <a:rPr lang="zh-CN" altLang="en-US" sz="1200" b="0" i="0" kern="1200" dirty="0" smtClean="0">
                <a:solidFill>
                  <a:schemeClr val="tx1"/>
                </a:solidFill>
                <a:effectLst/>
                <a:latin typeface="+mn-lt"/>
                <a:ea typeface="+mn-ea"/>
                <a:cs typeface="+mn-cs"/>
              </a:rPr>
              <a:t>显示了 </a:t>
            </a:r>
            <a:r>
              <a:rPr lang="en-US" altLang="zh-CN" sz="1200" b="0" i="0" kern="1200" dirty="0" smtClean="0">
                <a:solidFill>
                  <a:schemeClr val="tx1"/>
                </a:solidFill>
                <a:effectLst/>
                <a:latin typeface="+mn-lt"/>
                <a:ea typeface="+mn-ea"/>
                <a:cs typeface="+mn-cs"/>
              </a:rPr>
              <a:t>W3C </a:t>
            </a:r>
            <a:r>
              <a:rPr lang="zh-CN" altLang="en-US" sz="1200" b="0" i="0" kern="1200" dirty="0" smtClean="0">
                <a:solidFill>
                  <a:schemeClr val="tx1"/>
                </a:solidFill>
                <a:effectLst/>
                <a:latin typeface="+mn-lt"/>
                <a:ea typeface="+mn-ea"/>
                <a:cs typeface="+mn-cs"/>
              </a:rPr>
              <a:t>定义的层。目前，</a:t>
            </a:r>
            <a:r>
              <a:rPr lang="en-US" altLang="zh-CN" sz="1200" b="0" i="0" kern="1200" dirty="0" smtClean="0">
                <a:solidFill>
                  <a:schemeClr val="tx1"/>
                </a:solidFill>
                <a:effectLst/>
                <a:latin typeface="+mn-lt"/>
                <a:ea typeface="+mn-ea"/>
                <a:cs typeface="+mn-cs"/>
              </a:rPr>
              <a:t>RDF </a:t>
            </a:r>
            <a:r>
              <a:rPr lang="zh-CN" altLang="en-US" sz="1200" b="0" i="0" kern="1200" dirty="0" smtClean="0">
                <a:solidFill>
                  <a:schemeClr val="tx1"/>
                </a:solidFill>
                <a:effectLst/>
                <a:latin typeface="+mn-lt"/>
                <a:ea typeface="+mn-ea"/>
                <a:cs typeface="+mn-cs"/>
              </a:rPr>
              <a:t>之上的层包括 </a:t>
            </a:r>
            <a:r>
              <a:rPr lang="en-US" altLang="zh-CN" sz="1200" b="0" i="0" kern="1200" dirty="0" smtClean="0">
                <a:solidFill>
                  <a:schemeClr val="tx1"/>
                </a:solidFill>
                <a:effectLst/>
                <a:latin typeface="+mn-lt"/>
                <a:ea typeface="+mn-ea"/>
                <a:cs typeface="+mn-cs"/>
              </a:rPr>
              <a:t>RDFS </a:t>
            </a:r>
            <a:r>
              <a:rPr lang="zh-CN" altLang="en-US" sz="1200" b="0" i="0" kern="1200" dirty="0" smtClean="0">
                <a:solidFill>
                  <a:schemeClr val="tx1"/>
                </a:solidFill>
                <a:effectLst/>
                <a:latin typeface="+mn-lt"/>
                <a:ea typeface="+mn-ea"/>
                <a:cs typeface="+mn-cs"/>
              </a:rPr>
              <a:t>和 </a:t>
            </a:r>
            <a:r>
              <a:rPr lang="en-US" altLang="zh-CN" sz="1200" b="0" i="0" kern="1200" dirty="0" smtClean="0">
                <a:solidFill>
                  <a:schemeClr val="tx1"/>
                </a:solidFill>
                <a:effectLst/>
                <a:latin typeface="+mn-lt"/>
                <a:ea typeface="+mn-ea"/>
                <a:cs typeface="+mn-cs"/>
              </a:rPr>
              <a:t>OWL</a:t>
            </a:r>
            <a:r>
              <a:rPr lang="zh-CN" altLang="en-US" sz="1200" b="0" i="0" kern="1200" dirty="0" smtClean="0">
                <a:solidFill>
                  <a:schemeClr val="tx1"/>
                </a:solidFill>
                <a:effectLst/>
                <a:latin typeface="+mn-lt"/>
                <a:ea typeface="+mn-ea"/>
                <a:cs typeface="+mn-cs"/>
              </a:rPr>
              <a:t>（有人认为将来的工作是在 </a:t>
            </a:r>
            <a:r>
              <a:rPr lang="en-US" altLang="zh-CN" sz="1200" b="0" i="0" kern="1200" dirty="0" smtClean="0">
                <a:solidFill>
                  <a:schemeClr val="tx1"/>
                </a:solidFill>
                <a:effectLst/>
                <a:latin typeface="+mn-lt"/>
                <a:ea typeface="+mn-ea"/>
                <a:cs typeface="+mn-cs"/>
              </a:rPr>
              <a:t>OWL </a:t>
            </a:r>
            <a:r>
              <a:rPr lang="zh-CN" altLang="en-US" sz="1200" b="0" i="0" kern="1200" dirty="0" smtClean="0">
                <a:solidFill>
                  <a:schemeClr val="tx1"/>
                </a:solidFill>
                <a:effectLst/>
                <a:latin typeface="+mn-lt"/>
                <a:ea typeface="+mn-ea"/>
                <a:cs typeface="+mn-cs"/>
              </a:rPr>
              <a:t>上进行构建）。</a:t>
            </a:r>
            <a:r>
              <a:rPr lang="en-US" altLang="zh-CN" sz="1200" b="0" i="0" kern="1200" dirty="0" smtClean="0">
                <a:solidFill>
                  <a:schemeClr val="tx1"/>
                </a:solidFill>
                <a:effectLst/>
                <a:latin typeface="+mn-lt"/>
                <a:ea typeface="+mn-ea"/>
                <a:cs typeface="+mn-cs"/>
              </a:rPr>
              <a:t>RDFS </a:t>
            </a:r>
            <a:r>
              <a:rPr lang="zh-CN" altLang="en-US" sz="1200" b="0" i="0" kern="1200" dirty="0" smtClean="0">
                <a:solidFill>
                  <a:schemeClr val="tx1"/>
                </a:solidFill>
                <a:effectLst/>
                <a:latin typeface="+mn-lt"/>
                <a:ea typeface="+mn-ea"/>
                <a:cs typeface="+mn-cs"/>
              </a:rPr>
              <a:t>即 </a:t>
            </a:r>
            <a:r>
              <a:rPr lang="en-US" altLang="zh-CN" sz="1200" b="0" i="0" kern="1200" dirty="0" smtClean="0">
                <a:solidFill>
                  <a:schemeClr val="tx1"/>
                </a:solidFill>
                <a:effectLst/>
                <a:latin typeface="+mn-lt"/>
                <a:ea typeface="+mn-ea"/>
                <a:cs typeface="+mn-cs"/>
              </a:rPr>
              <a:t>RDF Schema </a:t>
            </a:r>
            <a:r>
              <a:rPr lang="zh-CN" altLang="en-US" sz="1200" b="0" i="0" kern="1200" dirty="0" smtClean="0">
                <a:solidFill>
                  <a:schemeClr val="tx1"/>
                </a:solidFill>
                <a:effectLst/>
                <a:latin typeface="+mn-lt"/>
                <a:ea typeface="+mn-ea"/>
                <a:cs typeface="+mn-cs"/>
              </a:rPr>
              <a:t>语言，它为 </a:t>
            </a:r>
            <a:r>
              <a:rPr lang="en-US" altLang="zh-CN" sz="1200" b="0" i="0" kern="1200" dirty="0" smtClean="0">
                <a:solidFill>
                  <a:schemeClr val="tx1"/>
                </a:solidFill>
                <a:effectLst/>
                <a:latin typeface="+mn-lt"/>
                <a:ea typeface="+mn-ea"/>
                <a:cs typeface="+mn-cs"/>
              </a:rPr>
              <a:t>RDF </a:t>
            </a:r>
            <a:r>
              <a:rPr lang="zh-CN" altLang="en-US" sz="1200" b="0" i="0" kern="1200" dirty="0" smtClean="0">
                <a:solidFill>
                  <a:schemeClr val="tx1"/>
                </a:solidFill>
                <a:effectLst/>
                <a:latin typeface="+mn-lt"/>
                <a:ea typeface="+mn-ea"/>
                <a:cs typeface="+mn-cs"/>
              </a:rPr>
              <a:t>添加类和属性。</a:t>
            </a:r>
            <a:r>
              <a:rPr lang="en-US" altLang="zh-CN" sz="1200" b="0" i="0" kern="1200" dirty="0" smtClean="0">
                <a:solidFill>
                  <a:schemeClr val="tx1"/>
                </a:solidFill>
                <a:effectLst/>
                <a:latin typeface="+mn-lt"/>
                <a:ea typeface="+mn-ea"/>
                <a:cs typeface="+mn-cs"/>
              </a:rPr>
              <a:t>OWL</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Web </a:t>
            </a:r>
            <a:r>
              <a:rPr lang="zh-CN" altLang="en-US" sz="1200" b="0" i="0" kern="1200" dirty="0" smtClean="0">
                <a:solidFill>
                  <a:schemeClr val="tx1"/>
                </a:solidFill>
                <a:effectLst/>
                <a:latin typeface="+mn-lt"/>
                <a:ea typeface="+mn-ea"/>
                <a:cs typeface="+mn-cs"/>
              </a:rPr>
              <a:t>本体语言）扩展 </a:t>
            </a:r>
            <a:r>
              <a:rPr lang="en-US" altLang="zh-CN" sz="1200" b="0" i="0" kern="1200" dirty="0" smtClean="0">
                <a:solidFill>
                  <a:schemeClr val="tx1"/>
                </a:solidFill>
                <a:effectLst/>
                <a:latin typeface="+mn-lt"/>
                <a:ea typeface="+mn-ea"/>
                <a:cs typeface="+mn-cs"/>
              </a:rPr>
              <a:t>RDFS</a:t>
            </a:r>
            <a:r>
              <a:rPr lang="zh-CN" altLang="en-US" sz="1200" b="0" i="0" kern="1200" dirty="0" smtClean="0">
                <a:solidFill>
                  <a:schemeClr val="tx1"/>
                </a:solidFill>
                <a:effectLst/>
                <a:latin typeface="+mn-lt"/>
                <a:ea typeface="+mn-ea"/>
                <a:cs typeface="+mn-cs"/>
              </a:rPr>
              <a:t>，提供了一种更丰富的语言来定义类之间的关系。更丰富的语言允许使用自动化的推理引擎创建更智能的系统。</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28</a:t>
            </a:fld>
            <a:endParaRPr lang="zh-CN" altLang="en-US"/>
          </a:p>
        </p:txBody>
      </p:sp>
    </p:spTree>
    <p:extLst>
      <p:ext uri="{BB962C8B-B14F-4D97-AF65-F5344CB8AC3E}">
        <p14:creationId xmlns:p14="http://schemas.microsoft.com/office/powerpoint/2010/main" val="3546937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6</a:t>
            </a:fld>
            <a:endParaRPr lang="zh-CN" altLang="en-US"/>
          </a:p>
        </p:txBody>
      </p:sp>
    </p:spTree>
    <p:extLst>
      <p:ext uri="{BB962C8B-B14F-4D97-AF65-F5344CB8AC3E}">
        <p14:creationId xmlns:p14="http://schemas.microsoft.com/office/powerpoint/2010/main" val="31625290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29</a:t>
            </a:fld>
            <a:endParaRPr lang="zh-CN" altLang="en-US"/>
          </a:p>
        </p:txBody>
      </p:sp>
    </p:spTree>
    <p:extLst>
      <p:ext uri="{BB962C8B-B14F-4D97-AF65-F5344CB8AC3E}">
        <p14:creationId xmlns:p14="http://schemas.microsoft.com/office/powerpoint/2010/main" val="30511558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30</a:t>
            </a:fld>
            <a:endParaRPr lang="zh-CN" altLang="en-US"/>
          </a:p>
        </p:txBody>
      </p:sp>
    </p:spTree>
    <p:extLst>
      <p:ext uri="{BB962C8B-B14F-4D97-AF65-F5344CB8AC3E}">
        <p14:creationId xmlns:p14="http://schemas.microsoft.com/office/powerpoint/2010/main" val="9217776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32</a:t>
            </a:fld>
            <a:endParaRPr lang="zh-CN" altLang="en-US"/>
          </a:p>
        </p:txBody>
      </p:sp>
    </p:spTree>
    <p:extLst>
      <p:ext uri="{BB962C8B-B14F-4D97-AF65-F5344CB8AC3E}">
        <p14:creationId xmlns:p14="http://schemas.microsoft.com/office/powerpoint/2010/main" val="37894589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33</a:t>
            </a:fld>
            <a:endParaRPr lang="zh-CN" altLang="en-US"/>
          </a:p>
        </p:txBody>
      </p:sp>
    </p:spTree>
    <p:extLst>
      <p:ext uri="{BB962C8B-B14F-4D97-AF65-F5344CB8AC3E}">
        <p14:creationId xmlns:p14="http://schemas.microsoft.com/office/powerpoint/2010/main" val="42948449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34</a:t>
            </a:fld>
            <a:endParaRPr lang="zh-CN" altLang="en-US"/>
          </a:p>
        </p:txBody>
      </p:sp>
    </p:spTree>
    <p:extLst>
      <p:ext uri="{BB962C8B-B14F-4D97-AF65-F5344CB8AC3E}">
        <p14:creationId xmlns:p14="http://schemas.microsoft.com/office/powerpoint/2010/main" val="14679430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https://baike.baidu.com/item/web3.0/4873257?fr=Aladdin</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35</a:t>
            </a:fld>
            <a:endParaRPr lang="zh-CN" altLang="en-US"/>
          </a:p>
        </p:txBody>
      </p:sp>
    </p:spTree>
    <p:extLst>
      <p:ext uri="{BB962C8B-B14F-4D97-AF65-F5344CB8AC3E}">
        <p14:creationId xmlns:p14="http://schemas.microsoft.com/office/powerpoint/2010/main" val="36135492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https://www.cnblogs.com/huangyc/p/10043749.html</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38</a:t>
            </a:fld>
            <a:endParaRPr lang="zh-CN" altLang="en-US"/>
          </a:p>
        </p:txBody>
      </p:sp>
    </p:spTree>
    <p:extLst>
      <p:ext uri="{BB962C8B-B14F-4D97-AF65-F5344CB8AC3E}">
        <p14:creationId xmlns:p14="http://schemas.microsoft.com/office/powerpoint/2010/main" val="29081483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https://www.cnblogs.com/huangyc/p/10043749.html</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39</a:t>
            </a:fld>
            <a:endParaRPr lang="zh-CN" altLang="en-US"/>
          </a:p>
        </p:txBody>
      </p:sp>
    </p:spTree>
    <p:extLst>
      <p:ext uri="{BB962C8B-B14F-4D97-AF65-F5344CB8AC3E}">
        <p14:creationId xmlns:p14="http://schemas.microsoft.com/office/powerpoint/2010/main" val="14192830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a:t>
            </a:r>
            <a:r>
              <a:rPr lang="en-US" altLang="zh-CN" dirty="0" smtClean="0"/>
              <a:t>3</a:t>
            </a:r>
            <a:r>
              <a:rPr lang="zh-CN" altLang="en-US" dirty="0" smtClean="0"/>
              <a:t>）</a:t>
            </a:r>
            <a:r>
              <a:rPr lang="en-US" altLang="zh-CN" dirty="0" smtClean="0"/>
              <a:t>NPC</a:t>
            </a:r>
            <a:r>
              <a:rPr lang="zh-CN" altLang="en-US" dirty="0" smtClean="0"/>
              <a:t>类问题（</a:t>
            </a:r>
            <a:r>
              <a:rPr lang="en-US" altLang="zh-CN" dirty="0" smtClean="0"/>
              <a:t>Nondeterminism Polynomial complete</a:t>
            </a:r>
            <a:r>
              <a:rPr lang="zh-CN" altLang="en-US" dirty="0" smtClean="0"/>
              <a:t>）：存在这样一个</a:t>
            </a:r>
            <a:r>
              <a:rPr lang="en-US" altLang="zh-CN" dirty="0" smtClean="0"/>
              <a:t>NP</a:t>
            </a:r>
            <a:r>
              <a:rPr lang="zh-CN" altLang="en-US" dirty="0" smtClean="0"/>
              <a:t>问题，所有的</a:t>
            </a:r>
            <a:r>
              <a:rPr lang="en-US" altLang="zh-CN" dirty="0" smtClean="0"/>
              <a:t>NP</a:t>
            </a:r>
            <a:r>
              <a:rPr lang="zh-CN" altLang="en-US" dirty="0" smtClean="0"/>
              <a:t>问题都可以约化成它。换句话说，只要解决了这个问题，那么所有的</a:t>
            </a:r>
            <a:r>
              <a:rPr lang="en-US" altLang="zh-CN" dirty="0" smtClean="0"/>
              <a:t>NP</a:t>
            </a:r>
            <a:r>
              <a:rPr lang="zh-CN" altLang="en-US" dirty="0" smtClean="0"/>
              <a:t>问题都解决了。其定义要满足</a:t>
            </a:r>
            <a:r>
              <a:rPr lang="en-US" altLang="zh-CN" dirty="0" smtClean="0"/>
              <a:t>2</a:t>
            </a:r>
            <a:r>
              <a:rPr lang="zh-CN" altLang="en-US" dirty="0" smtClean="0"/>
              <a:t>个条件： 首先，它得是一个</a:t>
            </a:r>
            <a:r>
              <a:rPr lang="en-US" altLang="zh-CN" dirty="0" smtClean="0"/>
              <a:t>NP</a:t>
            </a:r>
            <a:r>
              <a:rPr lang="zh-CN" altLang="en-US" dirty="0" smtClean="0"/>
              <a:t>问题；然后，所有的</a:t>
            </a:r>
            <a:r>
              <a:rPr lang="en-US" altLang="zh-CN" dirty="0" smtClean="0"/>
              <a:t>NP</a:t>
            </a:r>
            <a:r>
              <a:rPr lang="zh-CN" altLang="en-US" dirty="0" smtClean="0"/>
              <a:t>问题都可以约化到它。要证明</a:t>
            </a:r>
            <a:r>
              <a:rPr lang="en-US" altLang="zh-CN" dirty="0" err="1" smtClean="0"/>
              <a:t>npc</a:t>
            </a:r>
            <a:r>
              <a:rPr lang="zh-CN" altLang="en-US" dirty="0" smtClean="0"/>
              <a:t>问题的思路就是： 先证明它至少是一个</a:t>
            </a:r>
            <a:r>
              <a:rPr lang="en-US" altLang="zh-CN" dirty="0" smtClean="0"/>
              <a:t>NP</a:t>
            </a:r>
            <a:r>
              <a:rPr lang="zh-CN" altLang="en-US" dirty="0" smtClean="0"/>
              <a:t>问题，再证明其中一个已知的</a:t>
            </a:r>
            <a:r>
              <a:rPr lang="en-US" altLang="zh-CN" dirty="0" smtClean="0"/>
              <a:t>NPC</a:t>
            </a:r>
            <a:r>
              <a:rPr lang="zh-CN" altLang="en-US" dirty="0" smtClean="0"/>
              <a:t>问题能约化到它。</a:t>
            </a:r>
            <a:endParaRPr lang="en-US" altLang="zh-CN" dirty="0" smtClean="0"/>
          </a:p>
          <a:p>
            <a:r>
              <a:rPr lang="zh-CN" altLang="en-US" dirty="0" smtClean="0"/>
              <a:t>（</a:t>
            </a:r>
            <a:r>
              <a:rPr lang="en-US" altLang="zh-CN" dirty="0" smtClean="0"/>
              <a:t>4</a:t>
            </a:r>
            <a:r>
              <a:rPr lang="zh-CN" altLang="en-US" dirty="0" smtClean="0"/>
              <a:t>）</a:t>
            </a:r>
            <a:r>
              <a:rPr lang="en-US" altLang="zh-CN" dirty="0" smtClean="0"/>
              <a:t>NP</a:t>
            </a:r>
            <a:r>
              <a:rPr lang="zh-CN" altLang="en-US" dirty="0" smtClean="0"/>
              <a:t>难问题（</a:t>
            </a:r>
            <a:r>
              <a:rPr lang="en-US" altLang="zh-CN" dirty="0" smtClean="0"/>
              <a:t>NP-hard</a:t>
            </a:r>
            <a:r>
              <a:rPr lang="zh-CN" altLang="en-US" dirty="0" smtClean="0"/>
              <a:t>问题）：    </a:t>
            </a:r>
            <a:r>
              <a:rPr lang="en-US" altLang="zh-CN" dirty="0" smtClean="0"/>
              <a:t>NP-Hard</a:t>
            </a:r>
            <a:r>
              <a:rPr lang="zh-CN" altLang="en-US" dirty="0" smtClean="0"/>
              <a:t>问题是这样一种问题，它满足</a:t>
            </a:r>
            <a:r>
              <a:rPr lang="en-US" altLang="zh-CN" dirty="0" smtClean="0"/>
              <a:t>NPC</a:t>
            </a:r>
            <a:r>
              <a:rPr lang="zh-CN" altLang="en-US" dirty="0" smtClean="0"/>
              <a:t>问题定义的第二条但不一定要满足第一条（就是说，</a:t>
            </a:r>
            <a:r>
              <a:rPr lang="en-US" altLang="zh-CN" dirty="0" smtClean="0"/>
              <a:t>NP-Hard</a:t>
            </a:r>
            <a:r>
              <a:rPr lang="zh-CN" altLang="en-US" dirty="0" smtClean="0"/>
              <a:t>问题要比 </a:t>
            </a:r>
            <a:r>
              <a:rPr lang="en-US" altLang="zh-CN" dirty="0" smtClean="0"/>
              <a:t>NPC</a:t>
            </a:r>
            <a:r>
              <a:rPr lang="zh-CN" altLang="en-US" dirty="0" smtClean="0"/>
              <a:t>问题的范围广，</a:t>
            </a:r>
            <a:r>
              <a:rPr lang="en-US" altLang="zh-CN" dirty="0" smtClean="0"/>
              <a:t>NP-Hard</a:t>
            </a:r>
            <a:r>
              <a:rPr lang="zh-CN" altLang="en-US" dirty="0" smtClean="0"/>
              <a:t>问题没有限定属于</a:t>
            </a:r>
            <a:r>
              <a:rPr lang="en-US" altLang="zh-CN" dirty="0" smtClean="0"/>
              <a:t>NP</a:t>
            </a:r>
            <a:r>
              <a:rPr lang="zh-CN" altLang="en-US" dirty="0" smtClean="0"/>
              <a:t>），即所有的</a:t>
            </a:r>
            <a:r>
              <a:rPr lang="en-US" altLang="zh-CN" dirty="0" smtClean="0"/>
              <a:t>NP</a:t>
            </a:r>
            <a:r>
              <a:rPr lang="zh-CN" altLang="en-US" dirty="0" smtClean="0"/>
              <a:t>问题都能约化到它，但是他不一定是一个</a:t>
            </a:r>
            <a:r>
              <a:rPr lang="en-US" altLang="zh-CN" dirty="0" smtClean="0"/>
              <a:t>NP</a:t>
            </a:r>
            <a:r>
              <a:rPr lang="zh-CN" altLang="en-US" dirty="0" smtClean="0"/>
              <a:t>问题。    </a:t>
            </a:r>
            <a:r>
              <a:rPr lang="en-US" altLang="zh-CN" dirty="0" smtClean="0"/>
              <a:t>NP-Hard</a:t>
            </a:r>
            <a:r>
              <a:rPr lang="zh-CN" altLang="en-US" dirty="0" smtClean="0"/>
              <a:t>问题同样难以找到多项式的算法，但它不列入我们的研究范围，因为它不一定是</a:t>
            </a:r>
            <a:r>
              <a:rPr lang="en-US" altLang="zh-CN" dirty="0" smtClean="0"/>
              <a:t>NP</a:t>
            </a:r>
            <a:r>
              <a:rPr lang="zh-CN" altLang="en-US" dirty="0" smtClean="0"/>
              <a:t>问题。即使</a:t>
            </a:r>
            <a:r>
              <a:rPr lang="en-US" altLang="zh-CN" dirty="0" smtClean="0"/>
              <a:t>NPC</a:t>
            </a:r>
            <a:r>
              <a:rPr lang="zh-CN" altLang="en-US" dirty="0" smtClean="0"/>
              <a:t>问题发现了多项式级的算法，</a:t>
            </a:r>
            <a:r>
              <a:rPr lang="en-US" altLang="zh-CN" dirty="0" smtClean="0"/>
              <a:t>NP-Hard</a:t>
            </a:r>
            <a:r>
              <a:rPr lang="zh-CN" altLang="en-US" dirty="0" smtClean="0"/>
              <a:t>问题有可能仍然无法得到多项式级的算法。事实上，由于</a:t>
            </a:r>
            <a:r>
              <a:rPr lang="en-US" altLang="zh-CN" dirty="0" smtClean="0"/>
              <a:t>NP-Hard</a:t>
            </a:r>
            <a:r>
              <a:rPr lang="zh-CN" altLang="en-US" dirty="0" smtClean="0"/>
              <a:t>放宽了限定条件，它将有可能比所有的</a:t>
            </a:r>
            <a:r>
              <a:rPr lang="en-US" altLang="zh-CN" dirty="0" smtClean="0"/>
              <a:t>NPC</a:t>
            </a:r>
            <a:r>
              <a:rPr lang="zh-CN" altLang="en-US" dirty="0" smtClean="0"/>
              <a:t>问题的时间复杂度更高从而更难以解决。</a:t>
            </a:r>
          </a:p>
        </p:txBody>
      </p:sp>
      <p:sp>
        <p:nvSpPr>
          <p:cNvPr id="4" name="灯片编号占位符 3"/>
          <p:cNvSpPr>
            <a:spLocks noGrp="1"/>
          </p:cNvSpPr>
          <p:nvPr>
            <p:ph type="sldNum" sz="quarter" idx="10"/>
          </p:nvPr>
        </p:nvSpPr>
        <p:spPr/>
        <p:txBody>
          <a:bodyPr/>
          <a:lstStyle/>
          <a:p>
            <a:fld id="{36FB0A52-928A-44CE-9E53-D35098B3E268}" type="slidenum">
              <a:rPr lang="zh-CN" altLang="en-US" smtClean="0"/>
              <a:t>42</a:t>
            </a:fld>
            <a:endParaRPr lang="zh-CN" altLang="en-US"/>
          </a:p>
        </p:txBody>
      </p:sp>
    </p:spTree>
    <p:extLst>
      <p:ext uri="{BB962C8B-B14F-4D97-AF65-F5344CB8AC3E}">
        <p14:creationId xmlns:p14="http://schemas.microsoft.com/office/powerpoint/2010/main" val="17398585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https://zhuanlan.zhihu.com/p/259393192</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50</a:t>
            </a:fld>
            <a:endParaRPr lang="zh-CN" altLang="en-US"/>
          </a:p>
        </p:txBody>
      </p:sp>
    </p:spTree>
    <p:extLst>
      <p:ext uri="{BB962C8B-B14F-4D97-AF65-F5344CB8AC3E}">
        <p14:creationId xmlns:p14="http://schemas.microsoft.com/office/powerpoint/2010/main" val="160992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https://baike.baidu.com/item/%E8%B5%84%E6%BA%90%E6%8F%8F%E8%BF%B0%E6%A1%86%E6%9E%B6/4908798?fromtitle=rdf&amp;fromid=5956080&amp;fr=Aladdin</a:t>
            </a:r>
          </a:p>
          <a:p>
            <a:r>
              <a:rPr lang="zh-CN" altLang="en-US" sz="1200" b="0" i="0" kern="1200" dirty="0" smtClean="0">
                <a:solidFill>
                  <a:schemeClr val="tx1"/>
                </a:solidFill>
                <a:effectLst/>
                <a:latin typeface="+mn-lt"/>
                <a:ea typeface="+mn-ea"/>
                <a:cs typeface="+mn-cs"/>
              </a:rPr>
              <a:t>第一行表示这是一段</a:t>
            </a:r>
            <a:r>
              <a:rPr lang="en-US" altLang="zh-CN" sz="1200" b="0" i="0" kern="1200" dirty="0" smtClean="0">
                <a:solidFill>
                  <a:schemeClr val="tx1"/>
                </a:solidFill>
                <a:effectLst/>
                <a:latin typeface="+mn-lt"/>
                <a:ea typeface="+mn-ea"/>
                <a:cs typeface="+mn-cs"/>
              </a:rPr>
              <a:t>XML</a:t>
            </a:r>
            <a:r>
              <a:rPr lang="zh-CN" altLang="en-US" sz="1200" b="0" i="0" kern="1200" dirty="0" smtClean="0">
                <a:solidFill>
                  <a:schemeClr val="tx1"/>
                </a:solidFill>
                <a:effectLst/>
                <a:latin typeface="+mn-lt"/>
                <a:ea typeface="+mn-ea"/>
                <a:cs typeface="+mn-cs"/>
              </a:rPr>
              <a:t>文件，第二行声明了</a:t>
            </a:r>
            <a:r>
              <a:rPr lang="en-US" altLang="zh-CN" sz="1200" b="0" i="0" kern="1200" dirty="0" smtClean="0">
                <a:solidFill>
                  <a:schemeClr val="tx1"/>
                </a:solidFill>
                <a:effectLst/>
                <a:latin typeface="+mn-lt"/>
                <a:ea typeface="+mn-ea"/>
                <a:cs typeface="+mn-cs"/>
              </a:rPr>
              <a:t>RDF</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DC</a:t>
            </a:r>
            <a:r>
              <a:rPr lang="zh-CN" altLang="en-US" sz="1200" b="0" i="0" kern="1200" dirty="0" smtClean="0">
                <a:solidFill>
                  <a:schemeClr val="tx1"/>
                </a:solidFill>
                <a:effectLst/>
                <a:latin typeface="+mn-lt"/>
                <a:ea typeface="+mn-ea"/>
                <a:cs typeface="+mn-cs"/>
              </a:rPr>
              <a:t>两个名称空间</a:t>
            </a:r>
            <a:r>
              <a:rPr lang="en-US" altLang="zh-CN" sz="1200" b="0" i="0" kern="1200" dirty="0" smtClean="0">
                <a:solidFill>
                  <a:schemeClr val="tx1"/>
                </a:solidFill>
                <a:effectLst/>
                <a:latin typeface="+mn-lt"/>
                <a:ea typeface="+mn-ea"/>
                <a:cs typeface="+mn-cs"/>
              </a:rPr>
              <a:t>(Namespace)</a:t>
            </a:r>
            <a:r>
              <a:rPr lang="zh-CN" altLang="en-US" sz="1200" b="0" i="0" kern="1200" dirty="0" smtClean="0">
                <a:solidFill>
                  <a:schemeClr val="tx1"/>
                </a:solidFill>
                <a:effectLst/>
                <a:latin typeface="+mn-lt"/>
                <a:ea typeface="+mn-ea"/>
                <a:cs typeface="+mn-cs"/>
              </a:rPr>
              <a:t>，其中</a:t>
            </a:r>
            <a:r>
              <a:rPr lang="en-US" altLang="zh-CN" sz="1200" b="0" i="0" kern="1200" dirty="0" smtClean="0">
                <a:solidFill>
                  <a:schemeClr val="tx1"/>
                </a:solidFill>
                <a:effectLst/>
                <a:latin typeface="+mn-lt"/>
                <a:ea typeface="+mn-ea"/>
                <a:cs typeface="+mn-cs"/>
              </a:rPr>
              <a:t>RDF</a:t>
            </a:r>
            <a:r>
              <a:rPr lang="zh-CN" altLang="en-US" sz="1200" b="0" i="0" kern="1200" dirty="0" smtClean="0">
                <a:solidFill>
                  <a:schemeClr val="tx1"/>
                </a:solidFill>
                <a:effectLst/>
                <a:latin typeface="+mn-lt"/>
                <a:ea typeface="+mn-ea"/>
                <a:cs typeface="+mn-cs"/>
              </a:rPr>
              <a:t>是预设的</a:t>
            </a:r>
            <a:r>
              <a:rPr lang="en-US" altLang="zh-CN" sz="1200" b="0" i="0" kern="1200" dirty="0" smtClean="0">
                <a:solidFill>
                  <a:schemeClr val="tx1"/>
                </a:solidFill>
                <a:effectLst/>
                <a:latin typeface="+mn-lt"/>
                <a:ea typeface="+mn-ea"/>
                <a:cs typeface="+mn-cs"/>
              </a:rPr>
              <a:t>Namespace</a:t>
            </a:r>
            <a:r>
              <a:rPr lang="zh-CN" altLang="en-US" sz="1200" b="0" i="0" kern="1200" dirty="0" smtClean="0">
                <a:solidFill>
                  <a:schemeClr val="tx1"/>
                </a:solidFill>
                <a:effectLst/>
                <a:latin typeface="+mn-lt"/>
                <a:ea typeface="+mn-ea"/>
                <a:cs typeface="+mn-cs"/>
              </a:rPr>
              <a:t>，在描述</a:t>
            </a:r>
            <a:r>
              <a:rPr lang="en-US" altLang="zh-CN" sz="1200" b="0" i="0" kern="1200" dirty="0" smtClean="0">
                <a:solidFill>
                  <a:schemeClr val="tx1"/>
                </a:solidFill>
                <a:effectLst/>
                <a:latin typeface="+mn-lt"/>
                <a:ea typeface="+mn-ea"/>
                <a:cs typeface="+mn-cs"/>
              </a:rPr>
              <a:t>(Description)</a:t>
            </a:r>
            <a:r>
              <a:rPr lang="zh-CN" altLang="en-US" sz="1200" b="0" i="0" kern="1200" dirty="0" smtClean="0">
                <a:solidFill>
                  <a:schemeClr val="tx1"/>
                </a:solidFill>
                <a:effectLst/>
                <a:latin typeface="+mn-lt"/>
                <a:ea typeface="+mn-ea"/>
                <a:cs typeface="+mn-cs"/>
              </a:rPr>
              <a:t>中所有的属性</a:t>
            </a:r>
            <a:r>
              <a:rPr lang="en-US" altLang="zh-CN" sz="1200" b="0" i="0" kern="1200" dirty="0" smtClean="0">
                <a:solidFill>
                  <a:schemeClr val="tx1"/>
                </a:solidFill>
                <a:effectLst/>
                <a:latin typeface="+mn-lt"/>
                <a:ea typeface="+mn-ea"/>
                <a:cs typeface="+mn-cs"/>
              </a:rPr>
              <a:t>(Properties)</a:t>
            </a:r>
            <a:r>
              <a:rPr lang="zh-CN" altLang="en-US" sz="1200" b="0" i="0" kern="1200" dirty="0" smtClean="0">
                <a:solidFill>
                  <a:schemeClr val="tx1"/>
                </a:solidFill>
                <a:effectLst/>
                <a:latin typeface="+mn-lt"/>
                <a:ea typeface="+mn-ea"/>
                <a:cs typeface="+mn-cs"/>
              </a:rPr>
              <a:t>都是来自这两个</a:t>
            </a:r>
            <a:r>
              <a:rPr lang="en-US" altLang="zh-CN" sz="1200" b="0" i="0" kern="1200" dirty="0" smtClean="0">
                <a:solidFill>
                  <a:schemeClr val="tx1"/>
                </a:solidFill>
                <a:effectLst/>
                <a:latin typeface="+mn-lt"/>
                <a:ea typeface="+mn-ea"/>
                <a:cs typeface="+mn-cs"/>
              </a:rPr>
              <a:t>Namespace</a:t>
            </a:r>
            <a:r>
              <a:rPr lang="zh-CN" altLang="en-US" sz="1200" b="0" i="0" kern="1200" dirty="0" smtClean="0">
                <a:solidFill>
                  <a:schemeClr val="tx1"/>
                </a:solidFill>
                <a:effectLst/>
                <a:latin typeface="+mn-lt"/>
                <a:ea typeface="+mn-ea"/>
                <a:cs typeface="+mn-cs"/>
              </a:rPr>
              <a:t>其中一个；</a:t>
            </a:r>
            <a:r>
              <a:rPr lang="en-US" altLang="zh-CN" sz="1200" b="0" i="0" kern="1200" dirty="0" smtClean="0">
                <a:solidFill>
                  <a:schemeClr val="tx1"/>
                </a:solidFill>
                <a:effectLst/>
                <a:latin typeface="+mn-lt"/>
                <a:ea typeface="+mn-ea"/>
                <a:cs typeface="+mn-cs"/>
              </a:rPr>
              <a:t>RDF</a:t>
            </a:r>
            <a:r>
              <a:rPr lang="zh-CN" altLang="en-US" sz="1200" b="0" i="0" kern="1200" dirty="0" smtClean="0">
                <a:solidFill>
                  <a:schemeClr val="tx1"/>
                </a:solidFill>
                <a:effectLst/>
                <a:latin typeface="+mn-lt"/>
                <a:ea typeface="+mn-ea"/>
                <a:cs typeface="+mn-cs"/>
              </a:rPr>
              <a:t>的主要部分写在</a:t>
            </a:r>
            <a:r>
              <a:rPr lang="en-US" altLang="zh-CN" sz="1200" b="0" i="0" kern="1200" dirty="0" smtClean="0">
                <a:solidFill>
                  <a:schemeClr val="tx1"/>
                </a:solidFill>
                <a:effectLst/>
                <a:latin typeface="+mn-lt"/>
                <a:ea typeface="+mn-ea"/>
                <a:cs typeface="+mn-cs"/>
              </a:rPr>
              <a:t>Description</a:t>
            </a:r>
            <a:r>
              <a:rPr lang="zh-CN" altLang="en-US" sz="1200" b="0" i="0" kern="1200" dirty="0" smtClean="0">
                <a:solidFill>
                  <a:schemeClr val="tx1"/>
                </a:solidFill>
                <a:effectLst/>
                <a:latin typeface="+mn-lt"/>
                <a:ea typeface="+mn-ea"/>
                <a:cs typeface="+mn-cs"/>
              </a:rPr>
              <a:t>这对标签之中，这里以</a:t>
            </a:r>
            <a:r>
              <a:rPr lang="en-US" altLang="zh-CN" sz="1200" b="0" i="0" kern="1200" dirty="0" smtClean="0">
                <a:solidFill>
                  <a:schemeClr val="tx1"/>
                </a:solidFill>
                <a:effectLst/>
                <a:latin typeface="+mn-lt"/>
                <a:ea typeface="+mn-ea"/>
                <a:cs typeface="+mn-cs"/>
              </a:rPr>
              <a:t>title</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creator</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date</a:t>
            </a:r>
            <a:r>
              <a:rPr lang="zh-CN" altLang="en-US" sz="1200" b="0" i="0" kern="1200" dirty="0" smtClean="0">
                <a:solidFill>
                  <a:schemeClr val="tx1"/>
                </a:solidFill>
                <a:effectLst/>
                <a:latin typeface="+mn-lt"/>
                <a:ea typeface="+mn-ea"/>
                <a:cs typeface="+mn-cs"/>
              </a:rPr>
              <a:t>三个属性</a:t>
            </a:r>
            <a:r>
              <a:rPr lang="en-US" altLang="zh-CN" sz="1200" b="0" i="0" kern="1200" dirty="0" smtClean="0">
                <a:solidFill>
                  <a:schemeClr val="tx1"/>
                </a:solidFill>
                <a:effectLst/>
                <a:latin typeface="+mn-lt"/>
                <a:ea typeface="+mn-ea"/>
                <a:cs typeface="+mn-cs"/>
              </a:rPr>
              <a:t>(properties)</a:t>
            </a:r>
            <a:r>
              <a:rPr lang="zh-CN" altLang="en-US" sz="1200" b="0" i="0" kern="1200" dirty="0" smtClean="0">
                <a:solidFill>
                  <a:schemeClr val="tx1"/>
                </a:solidFill>
                <a:effectLst/>
                <a:latin typeface="+mn-lt"/>
                <a:ea typeface="+mn-ea"/>
                <a:cs typeface="+mn-cs"/>
              </a:rPr>
              <a:t>来描述一个资源</a:t>
            </a:r>
            <a:r>
              <a:rPr lang="en-US" altLang="zh-CN" sz="1200" b="0" i="0" kern="1200" dirty="0" smtClean="0">
                <a:solidFill>
                  <a:schemeClr val="tx1"/>
                </a:solidFill>
                <a:effectLst/>
                <a:latin typeface="+mn-lt"/>
                <a:ea typeface="+mn-ea"/>
                <a:cs typeface="+mn-cs"/>
              </a:rPr>
              <a:t>(Resource)</a:t>
            </a:r>
            <a:r>
              <a:rPr lang="zh-CN" altLang="en-US" sz="1200" b="0" i="0" kern="1200" dirty="0" smtClean="0">
                <a:solidFill>
                  <a:schemeClr val="tx1"/>
                </a:solidFill>
                <a:effectLst/>
                <a:latin typeface="+mn-lt"/>
                <a:ea typeface="+mn-ea"/>
                <a:cs typeface="+mn-cs"/>
              </a:rPr>
              <a:t>，这个</a:t>
            </a:r>
            <a:r>
              <a:rPr lang="en-US" altLang="zh-CN" sz="1200" b="0" i="0" kern="1200" dirty="0" smtClean="0">
                <a:solidFill>
                  <a:schemeClr val="tx1"/>
                </a:solidFill>
                <a:effectLst/>
                <a:latin typeface="+mn-lt"/>
                <a:ea typeface="+mn-ea"/>
                <a:cs typeface="+mn-cs"/>
              </a:rPr>
              <a:t>Resource</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URI</a:t>
            </a:r>
            <a:r>
              <a:rPr lang="zh-CN" altLang="en-US" sz="1200" b="0" i="0" kern="1200" dirty="0" smtClean="0">
                <a:solidFill>
                  <a:schemeClr val="tx1"/>
                </a:solidFill>
                <a:effectLst/>
                <a:latin typeface="+mn-lt"/>
                <a:ea typeface="+mn-ea"/>
                <a:cs typeface="+mn-cs"/>
              </a:rPr>
              <a:t>就是</a:t>
            </a:r>
            <a:r>
              <a:rPr lang="en-US" altLang="zh-CN" sz="1200" b="0" i="0" kern="1200" dirty="0" smtClean="0">
                <a:solidFill>
                  <a:schemeClr val="tx1"/>
                </a:solidFill>
                <a:effectLst/>
                <a:latin typeface="+mn-lt"/>
                <a:ea typeface="+mn-ea"/>
                <a:cs typeface="+mn-cs"/>
              </a:rPr>
              <a:t>Description</a:t>
            </a:r>
            <a:r>
              <a:rPr lang="zh-CN" altLang="en-US" sz="1200" b="0" i="0" kern="1200" dirty="0" smtClean="0">
                <a:solidFill>
                  <a:schemeClr val="tx1"/>
                </a:solidFill>
                <a:effectLst/>
                <a:latin typeface="+mn-lt"/>
                <a:ea typeface="+mn-ea"/>
                <a:cs typeface="+mn-cs"/>
              </a:rPr>
              <a:t>的属性</a:t>
            </a:r>
            <a:r>
              <a:rPr lang="en-US" altLang="zh-CN" sz="1200" b="0" i="0" kern="1200" dirty="0" smtClean="0">
                <a:solidFill>
                  <a:schemeClr val="tx1"/>
                </a:solidFill>
                <a:effectLst/>
                <a:latin typeface="+mn-lt"/>
                <a:ea typeface="+mn-ea"/>
                <a:cs typeface="+mn-cs"/>
              </a:rPr>
              <a:t>about</a:t>
            </a:r>
            <a:r>
              <a:rPr lang="zh-CN" altLang="en-US" sz="1200" b="0" i="0" kern="1200" dirty="0" smtClean="0">
                <a:solidFill>
                  <a:schemeClr val="tx1"/>
                </a:solidFill>
                <a:effectLst/>
                <a:latin typeface="+mn-lt"/>
                <a:ea typeface="+mn-ea"/>
                <a:cs typeface="+mn-cs"/>
              </a:rPr>
              <a:t>的值</a:t>
            </a:r>
            <a:r>
              <a:rPr lang="en-US" altLang="zh-CN" sz="1200" b="0" i="0" kern="1200" dirty="0" smtClean="0">
                <a:solidFill>
                  <a:schemeClr val="tx1"/>
                </a:solidFill>
                <a:effectLst/>
                <a:latin typeface="+mn-lt"/>
                <a:ea typeface="+mn-ea"/>
                <a:cs typeface="+mn-cs"/>
              </a:rPr>
              <a:t>(http://www.dlib.org/dlib/may98/miller)</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12</a:t>
            </a:fld>
            <a:endParaRPr lang="zh-CN" altLang="en-US"/>
          </a:p>
        </p:txBody>
      </p:sp>
    </p:spTree>
    <p:extLst>
      <p:ext uri="{BB962C8B-B14F-4D97-AF65-F5344CB8AC3E}">
        <p14:creationId xmlns:p14="http://schemas.microsoft.com/office/powerpoint/2010/main" val="4825499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基于语义网络的知识协作关键技术研究，代印唐，复旦大学</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54</a:t>
            </a:fld>
            <a:endParaRPr lang="zh-CN" altLang="en-US"/>
          </a:p>
        </p:txBody>
      </p:sp>
    </p:spTree>
    <p:extLst>
      <p:ext uri="{BB962C8B-B14F-4D97-AF65-F5344CB8AC3E}">
        <p14:creationId xmlns:p14="http://schemas.microsoft.com/office/powerpoint/2010/main" val="21430649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基于语义网络的知识协作关键技术研究，代印唐，复旦大学</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55</a:t>
            </a:fld>
            <a:endParaRPr lang="zh-CN" altLang="en-US"/>
          </a:p>
        </p:txBody>
      </p:sp>
    </p:spTree>
    <p:extLst>
      <p:ext uri="{BB962C8B-B14F-4D97-AF65-F5344CB8AC3E}">
        <p14:creationId xmlns:p14="http://schemas.microsoft.com/office/powerpoint/2010/main" val="34251054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Subgraph Matching with Set Similarity in a Large Graph Database</a:t>
            </a:r>
            <a:r>
              <a:rPr lang="zh-CN" altLang="en-US" sz="1200" b="0" i="0" u="none" strike="noStrike" kern="1200" baseline="0" dirty="0" smtClean="0">
                <a:solidFill>
                  <a:schemeClr val="tx1"/>
                </a:solidFill>
                <a:latin typeface="+mn-lt"/>
                <a:ea typeface="+mn-ea"/>
                <a:cs typeface="+mn-cs"/>
              </a:rPr>
              <a:t>，</a:t>
            </a:r>
            <a:r>
              <a:rPr lang="en-US" altLang="zh-CN" sz="1200" b="0" i="0" u="none" strike="noStrike" kern="1200" baseline="0" dirty="0" smtClean="0">
                <a:solidFill>
                  <a:schemeClr val="tx1"/>
                </a:solidFill>
                <a:latin typeface="+mn-lt"/>
                <a:ea typeface="+mn-ea"/>
                <a:cs typeface="+mn-cs"/>
              </a:rPr>
              <a:t>Liang Hong, Lei Zou, Xiang </a:t>
            </a:r>
            <a:r>
              <a:rPr lang="en-US" altLang="zh-CN" sz="1200" b="0" i="0" u="none" strike="noStrike" kern="1200" baseline="0" dirty="0" err="1" smtClean="0">
                <a:solidFill>
                  <a:schemeClr val="tx1"/>
                </a:solidFill>
                <a:latin typeface="+mn-lt"/>
                <a:ea typeface="+mn-ea"/>
                <a:cs typeface="+mn-cs"/>
              </a:rPr>
              <a:t>Lian</a:t>
            </a:r>
            <a:r>
              <a:rPr lang="en-US" altLang="zh-CN" sz="1200" b="0" i="0" u="none" strike="noStrike" kern="1200" baseline="0" dirty="0" smtClean="0">
                <a:solidFill>
                  <a:schemeClr val="tx1"/>
                </a:solidFill>
                <a:latin typeface="+mn-lt"/>
                <a:ea typeface="+mn-ea"/>
                <a:cs typeface="+mn-cs"/>
              </a:rPr>
              <a:t>, Philip S. Yu, IEEE TRANSACTIONS ON KNOWLEDGE AND DATA ENGINEERING, </a:t>
            </a:r>
            <a:r>
              <a:rPr lang="en-US" altLang="zh-CN" sz="1200" b="0" i="0" kern="1200" dirty="0" smtClean="0">
                <a:solidFill>
                  <a:schemeClr val="tx1"/>
                </a:solidFill>
                <a:effectLst/>
                <a:latin typeface="+mn-lt"/>
                <a:ea typeface="+mn-ea"/>
                <a:cs typeface="+mn-cs"/>
              </a:rPr>
              <a:t>27(9),2015</a:t>
            </a:r>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6FB0A52-928A-44CE-9E53-D35098B3E268}" type="slidenum">
              <a:rPr lang="zh-CN" altLang="en-US" smtClean="0"/>
              <a:t>56</a:t>
            </a:fld>
            <a:endParaRPr lang="zh-CN" altLang="en-US"/>
          </a:p>
        </p:txBody>
      </p:sp>
    </p:spTree>
    <p:extLst>
      <p:ext uri="{BB962C8B-B14F-4D97-AF65-F5344CB8AC3E}">
        <p14:creationId xmlns:p14="http://schemas.microsoft.com/office/powerpoint/2010/main" val="9835254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Subgraph Matching with Set Similarity in a Large Graph Database</a:t>
            </a:r>
            <a:r>
              <a:rPr lang="zh-CN" altLang="en-US" sz="1200" b="0" i="0" u="none" strike="noStrike" kern="1200" baseline="0" dirty="0" smtClean="0">
                <a:solidFill>
                  <a:schemeClr val="tx1"/>
                </a:solidFill>
                <a:latin typeface="+mn-lt"/>
                <a:ea typeface="+mn-ea"/>
                <a:cs typeface="+mn-cs"/>
              </a:rPr>
              <a:t>，</a:t>
            </a:r>
            <a:r>
              <a:rPr lang="en-US" altLang="zh-CN" sz="1200" b="0" i="0" u="none" strike="noStrike" kern="1200" baseline="0" dirty="0" smtClean="0">
                <a:solidFill>
                  <a:schemeClr val="tx1"/>
                </a:solidFill>
                <a:latin typeface="+mn-lt"/>
                <a:ea typeface="+mn-ea"/>
                <a:cs typeface="+mn-cs"/>
              </a:rPr>
              <a:t>Liang Hong, Lei Zou, Xiang </a:t>
            </a:r>
            <a:r>
              <a:rPr lang="en-US" altLang="zh-CN" sz="1200" b="0" i="0" u="none" strike="noStrike" kern="1200" baseline="0" dirty="0" err="1" smtClean="0">
                <a:solidFill>
                  <a:schemeClr val="tx1"/>
                </a:solidFill>
                <a:latin typeface="+mn-lt"/>
                <a:ea typeface="+mn-ea"/>
                <a:cs typeface="+mn-cs"/>
              </a:rPr>
              <a:t>Lian</a:t>
            </a:r>
            <a:r>
              <a:rPr lang="en-US" altLang="zh-CN" sz="1200" b="0" i="0" u="none" strike="noStrike" kern="1200" baseline="0" dirty="0" smtClean="0">
                <a:solidFill>
                  <a:schemeClr val="tx1"/>
                </a:solidFill>
                <a:latin typeface="+mn-lt"/>
                <a:ea typeface="+mn-ea"/>
                <a:cs typeface="+mn-cs"/>
              </a:rPr>
              <a:t>, Philip S. Yu, IEEE TRANSACTIONS ON KNOWLEDGE AND DATA ENGINEERING, </a:t>
            </a:r>
            <a:r>
              <a:rPr lang="en-US" altLang="zh-CN" sz="1200" b="0" i="0" kern="1200" dirty="0" smtClean="0">
                <a:solidFill>
                  <a:schemeClr val="tx1"/>
                </a:solidFill>
                <a:effectLst/>
                <a:latin typeface="+mn-lt"/>
                <a:ea typeface="+mn-ea"/>
                <a:cs typeface="+mn-cs"/>
              </a:rPr>
              <a:t>27(9),2015</a:t>
            </a:r>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6FB0A52-928A-44CE-9E53-D35098B3E268}" type="slidenum">
              <a:rPr lang="zh-CN" altLang="en-US" smtClean="0"/>
              <a:t>57</a:t>
            </a:fld>
            <a:endParaRPr lang="zh-CN" altLang="en-US"/>
          </a:p>
        </p:txBody>
      </p:sp>
    </p:spTree>
    <p:extLst>
      <p:ext uri="{BB962C8B-B14F-4D97-AF65-F5344CB8AC3E}">
        <p14:creationId xmlns:p14="http://schemas.microsoft.com/office/powerpoint/2010/main" val="16004330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smtClean="0"/>
              <a:t>Efficient subgraph matching on billion node graphs, </a:t>
            </a:r>
            <a:r>
              <a:rPr lang="en-US" altLang="zh-CN" sz="1200" b="0" i="0" kern="1200" dirty="0" smtClean="0">
                <a:solidFill>
                  <a:schemeClr val="tx1"/>
                </a:solidFill>
                <a:effectLst/>
                <a:latin typeface="+mn-lt"/>
                <a:ea typeface="+mn-ea"/>
                <a:cs typeface="+mn-cs"/>
              </a:rPr>
              <a:t>May 2012, Proceedings of the VLDB Endowment 5(9</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6FB0A52-928A-44CE-9E53-D35098B3E268}" type="slidenum">
              <a:rPr lang="zh-CN" altLang="en-US" smtClean="0"/>
              <a:t>58</a:t>
            </a:fld>
            <a:endParaRPr lang="zh-CN" altLang="en-US"/>
          </a:p>
        </p:txBody>
      </p:sp>
    </p:spTree>
    <p:extLst>
      <p:ext uri="{BB962C8B-B14F-4D97-AF65-F5344CB8AC3E}">
        <p14:creationId xmlns:p14="http://schemas.microsoft.com/office/powerpoint/2010/main" val="2268796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smtClean="0"/>
              <a:t>Efficient subgraph matching on billion node graphs, </a:t>
            </a:r>
            <a:r>
              <a:rPr lang="en-US" altLang="zh-CN" sz="1200" b="0" i="0" kern="1200" dirty="0" smtClean="0">
                <a:solidFill>
                  <a:schemeClr val="tx1"/>
                </a:solidFill>
                <a:effectLst/>
                <a:latin typeface="+mn-lt"/>
                <a:ea typeface="+mn-ea"/>
                <a:cs typeface="+mn-cs"/>
              </a:rPr>
              <a:t>May 2012, Proceedings of the VLDB Endowment 5(9</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6FB0A52-928A-44CE-9E53-D35098B3E268}" type="slidenum">
              <a:rPr lang="zh-CN" altLang="en-US" smtClean="0"/>
              <a:t>59</a:t>
            </a:fld>
            <a:endParaRPr lang="zh-CN" altLang="en-US"/>
          </a:p>
        </p:txBody>
      </p:sp>
    </p:spTree>
    <p:extLst>
      <p:ext uri="{BB962C8B-B14F-4D97-AF65-F5344CB8AC3E}">
        <p14:creationId xmlns:p14="http://schemas.microsoft.com/office/powerpoint/2010/main" val="25829444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smtClean="0"/>
              <a:t>Efficient subgraph matching on billion node graphs, </a:t>
            </a:r>
            <a:r>
              <a:rPr lang="en-US" altLang="zh-CN" sz="1200" b="0" i="0" kern="1200" dirty="0" smtClean="0">
                <a:solidFill>
                  <a:schemeClr val="tx1"/>
                </a:solidFill>
                <a:effectLst/>
                <a:latin typeface="+mn-lt"/>
                <a:ea typeface="+mn-ea"/>
                <a:cs typeface="+mn-cs"/>
              </a:rPr>
              <a:t>May 2012, Proceedings of the VLDB Endowment 5(9</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6FB0A52-928A-44CE-9E53-D35098B3E268}" type="slidenum">
              <a:rPr lang="zh-CN" altLang="en-US" smtClean="0"/>
              <a:t>60</a:t>
            </a:fld>
            <a:endParaRPr lang="zh-CN" altLang="en-US"/>
          </a:p>
        </p:txBody>
      </p:sp>
    </p:spTree>
    <p:extLst>
      <p:ext uri="{BB962C8B-B14F-4D97-AF65-F5344CB8AC3E}">
        <p14:creationId xmlns:p14="http://schemas.microsoft.com/office/powerpoint/2010/main" val="1424492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smtClean="0"/>
              <a:t>Efficient subgraph matching on billion node graphs, </a:t>
            </a:r>
            <a:r>
              <a:rPr lang="en-US" altLang="zh-CN" sz="1200" b="0" i="0" kern="1200" dirty="0" smtClean="0">
                <a:solidFill>
                  <a:schemeClr val="tx1"/>
                </a:solidFill>
                <a:effectLst/>
                <a:latin typeface="+mn-lt"/>
                <a:ea typeface="+mn-ea"/>
                <a:cs typeface="+mn-cs"/>
              </a:rPr>
              <a:t>May 2012, Proceedings of the VLDB Endowment 5(9</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6FB0A52-928A-44CE-9E53-D35098B3E268}" type="slidenum">
              <a:rPr lang="zh-CN" altLang="en-US" smtClean="0"/>
              <a:t>61</a:t>
            </a:fld>
            <a:endParaRPr lang="zh-CN" altLang="en-US"/>
          </a:p>
        </p:txBody>
      </p:sp>
    </p:spTree>
    <p:extLst>
      <p:ext uri="{BB962C8B-B14F-4D97-AF65-F5344CB8AC3E}">
        <p14:creationId xmlns:p14="http://schemas.microsoft.com/office/powerpoint/2010/main" val="11310163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https://www.jianshu.com/p/9e2bfa9a5a06</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69</a:t>
            </a:fld>
            <a:endParaRPr lang="zh-CN" altLang="en-US"/>
          </a:p>
        </p:txBody>
      </p:sp>
    </p:spTree>
    <p:extLst>
      <p:ext uri="{BB962C8B-B14F-4D97-AF65-F5344CB8AC3E}">
        <p14:creationId xmlns:p14="http://schemas.microsoft.com/office/powerpoint/2010/main" val="40447249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lumMod val="85000"/>
                  </a:schemeClr>
                </a:solidFill>
              </a:rPr>
              <a:t>http://www.ruanyifeng.com/blog/2020/02/sparql.html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solidFill>
                <a:schemeClr val="bg1">
                  <a:lumMod val="85000"/>
                </a:schemeClr>
              </a:solidFill>
            </a:endParaRP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70</a:t>
            </a:fld>
            <a:endParaRPr lang="zh-CN" altLang="en-US"/>
          </a:p>
        </p:txBody>
      </p:sp>
    </p:spTree>
    <p:extLst>
      <p:ext uri="{BB962C8B-B14F-4D97-AF65-F5344CB8AC3E}">
        <p14:creationId xmlns:p14="http://schemas.microsoft.com/office/powerpoint/2010/main" val="714769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http://www.ruanyifeng.com/blog/2020/02/sparql.html</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13</a:t>
            </a:fld>
            <a:endParaRPr lang="zh-CN" altLang="en-US"/>
          </a:p>
        </p:txBody>
      </p:sp>
    </p:spTree>
    <p:extLst>
      <p:ext uri="{BB962C8B-B14F-4D97-AF65-F5344CB8AC3E}">
        <p14:creationId xmlns:p14="http://schemas.microsoft.com/office/powerpoint/2010/main" val="12091765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lumMod val="85000"/>
                  </a:schemeClr>
                </a:solidFill>
              </a:rPr>
              <a:t>http://www.ruanyifeng.com/blog/2020/02/sparql.html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solidFill>
                <a:schemeClr val="bg1">
                  <a:lumMod val="85000"/>
                </a:schemeClr>
              </a:solidFill>
            </a:endParaRP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71</a:t>
            </a:fld>
            <a:endParaRPr lang="zh-CN" altLang="en-US"/>
          </a:p>
        </p:txBody>
      </p:sp>
    </p:spTree>
    <p:extLst>
      <p:ext uri="{BB962C8B-B14F-4D97-AF65-F5344CB8AC3E}">
        <p14:creationId xmlns:p14="http://schemas.microsoft.com/office/powerpoint/2010/main" val="19858007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lumMod val="85000"/>
                  </a:schemeClr>
                </a:solidFill>
              </a:rPr>
              <a:t>https://blog.csdn.net/guotong1988/article/details/79397235</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72</a:t>
            </a:fld>
            <a:endParaRPr lang="zh-CN" altLang="en-US"/>
          </a:p>
        </p:txBody>
      </p:sp>
    </p:spTree>
    <p:extLst>
      <p:ext uri="{BB962C8B-B14F-4D97-AF65-F5344CB8AC3E}">
        <p14:creationId xmlns:p14="http://schemas.microsoft.com/office/powerpoint/2010/main" val="28704299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lumMod val="85000"/>
                  </a:schemeClr>
                </a:solidFill>
              </a:rPr>
              <a:t>https://blog.csdn.net/guotong1988/article/details/79397235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solidFill>
                <a:schemeClr val="bg1">
                  <a:lumMod val="85000"/>
                </a:schemeClr>
              </a:solidFill>
            </a:endParaRP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73</a:t>
            </a:fld>
            <a:endParaRPr lang="zh-CN" altLang="en-US"/>
          </a:p>
        </p:txBody>
      </p:sp>
    </p:spTree>
    <p:extLst>
      <p:ext uri="{BB962C8B-B14F-4D97-AF65-F5344CB8AC3E}">
        <p14:creationId xmlns:p14="http://schemas.microsoft.com/office/powerpoint/2010/main" val="15367971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solidFill>
                <a:schemeClr val="bg1">
                  <a:lumMod val="8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solidFill>
                <a:schemeClr val="bg1">
                  <a:lumMod val="85000"/>
                </a:schemeClr>
              </a:solidFill>
            </a:endParaRPr>
          </a:p>
          <a:p>
            <a:r>
              <a:rPr lang="en-US" altLang="zh-CN" dirty="0" smtClean="0"/>
              <a:t>https://blog.csdn.net/weixin_38168198/article/details/101147711?utm_medium=distribute.pc_relevant.none-task-blog-baidujs_baidulandingword-11&amp;spm=1001.2101.3001.4242</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74</a:t>
            </a:fld>
            <a:endParaRPr lang="zh-CN" altLang="en-US"/>
          </a:p>
        </p:txBody>
      </p:sp>
    </p:spTree>
    <p:extLst>
      <p:ext uri="{BB962C8B-B14F-4D97-AF65-F5344CB8AC3E}">
        <p14:creationId xmlns:p14="http://schemas.microsoft.com/office/powerpoint/2010/main" val="28638670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lumMod val="85000"/>
                  </a:schemeClr>
                </a:solidFill>
              </a:rPr>
              <a:t>https://blog.csdn.net/guotong1988/article/details/79397235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solidFill>
                <a:schemeClr val="bg1">
                  <a:lumMod val="8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lumMod val="85000"/>
                  </a:schemeClr>
                </a:solidFill>
              </a:rPr>
              <a:t>https://blog.csdn.net/minosisterry/article/details/102963985?utm_medium=distribute.pc_relevant.none-task-blog-BlogCommendFromMachineLearnPai2-2.control&amp;dist_request_id=1328575.12106.16146697165449873&amp;depth_1-utm_source=distribute.pc_relevant.none-task-blog-BlogCommendFromMachineLearnPai2-2.contr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solidFill>
                <a:schemeClr val="bg1">
                  <a:lumMod val="85000"/>
                </a:schemeClr>
              </a:solidFill>
            </a:endParaRP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75</a:t>
            </a:fld>
            <a:endParaRPr lang="zh-CN" altLang="en-US"/>
          </a:p>
        </p:txBody>
      </p:sp>
    </p:spTree>
    <p:extLst>
      <p:ext uri="{BB962C8B-B14F-4D97-AF65-F5344CB8AC3E}">
        <p14:creationId xmlns:p14="http://schemas.microsoft.com/office/powerpoint/2010/main" val="3974895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solidFill>
                <a:schemeClr val="bg1">
                  <a:lumMod val="8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solidFill>
                <a:schemeClr val="bg1">
                  <a:lumMod val="85000"/>
                </a:schemeClr>
              </a:solidFill>
            </a:endParaRPr>
          </a:p>
          <a:p>
            <a:r>
              <a:rPr lang="en-US" altLang="zh-CN" dirty="0" smtClean="0"/>
              <a:t>https://blog.csdn.net/weixin_38168198/article/details/101147711?utm_medium=distribute.pc_relevant.none-task-blog-baidujs_baidulandingword-11&amp;spm=1001.2101.3001.4242</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76</a:t>
            </a:fld>
            <a:endParaRPr lang="zh-CN" altLang="en-US"/>
          </a:p>
        </p:txBody>
      </p:sp>
    </p:spTree>
    <p:extLst>
      <p:ext uri="{BB962C8B-B14F-4D97-AF65-F5344CB8AC3E}">
        <p14:creationId xmlns:p14="http://schemas.microsoft.com/office/powerpoint/2010/main" val="15194843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solidFill>
                <a:schemeClr val="bg1">
                  <a:lumMod val="8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solidFill>
                <a:schemeClr val="bg1">
                  <a:lumMod val="85000"/>
                </a:schemeClr>
              </a:solidFill>
            </a:endParaRPr>
          </a:p>
          <a:p>
            <a:r>
              <a:rPr lang="en-US" altLang="zh-CN" dirty="0" smtClean="0"/>
              <a:t>https://blog.csdn.net/weixin_38168198/article/details/101147711?utm_medium=distribute.pc_relevant.none-task-blog-baidujs_baidulandingword-11&amp;spm=1001.2101.3001.4242</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77</a:t>
            </a:fld>
            <a:endParaRPr lang="zh-CN" altLang="en-US"/>
          </a:p>
        </p:txBody>
      </p:sp>
    </p:spTree>
    <p:extLst>
      <p:ext uri="{BB962C8B-B14F-4D97-AF65-F5344CB8AC3E}">
        <p14:creationId xmlns:p14="http://schemas.microsoft.com/office/powerpoint/2010/main" val="15732241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lumMod val="85000"/>
                  </a:schemeClr>
                </a:solidFill>
              </a:rPr>
              <a:t>https://blog.csdn.net/guotong1988/article/details/79397235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solidFill>
                <a:schemeClr val="bg1">
                  <a:lumMod val="8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lumMod val="85000"/>
                  </a:schemeClr>
                </a:solidFill>
              </a:rPr>
              <a:t>https://blog.csdn.net/minosisterry/article/details/102963985?utm_medium=distribute.pc_relevant.none-task-blog-BlogCommendFromMachineLearnPai2-2.control&amp;dist_request_id=1328575.12106.16146697165449873&amp;depth_1-utm_source=distribute.pc_relevant.none-task-blog-BlogCommendFromMachineLearnPai2-2.contr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solidFill>
                <a:schemeClr val="bg1">
                  <a:lumMod val="85000"/>
                </a:schemeClr>
              </a:solidFill>
            </a:endParaRP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78</a:t>
            </a:fld>
            <a:endParaRPr lang="zh-CN" altLang="en-US"/>
          </a:p>
        </p:txBody>
      </p:sp>
    </p:spTree>
    <p:extLst>
      <p:ext uri="{BB962C8B-B14F-4D97-AF65-F5344CB8AC3E}">
        <p14:creationId xmlns:p14="http://schemas.microsoft.com/office/powerpoint/2010/main" val="2230417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https://blog.csdn.net/zycxnanwang/article/details/84193147 </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79</a:t>
            </a:fld>
            <a:endParaRPr lang="zh-CN" altLang="en-US"/>
          </a:p>
        </p:txBody>
      </p:sp>
    </p:spTree>
    <p:extLst>
      <p:ext uri="{BB962C8B-B14F-4D97-AF65-F5344CB8AC3E}">
        <p14:creationId xmlns:p14="http://schemas.microsoft.com/office/powerpoint/2010/main" val="38219474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lumMod val="85000"/>
                  </a:schemeClr>
                </a:solidFill>
              </a:rPr>
              <a:t>http://www.ruanyifeng.com/blog/2020/02/sparql.html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solidFill>
                <a:schemeClr val="bg1">
                  <a:lumMod val="85000"/>
                </a:schemeClr>
              </a:solidFill>
            </a:endParaRP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80</a:t>
            </a:fld>
            <a:endParaRPr lang="zh-CN" altLang="en-US"/>
          </a:p>
        </p:txBody>
      </p:sp>
    </p:spTree>
    <p:extLst>
      <p:ext uri="{BB962C8B-B14F-4D97-AF65-F5344CB8AC3E}">
        <p14:creationId xmlns:p14="http://schemas.microsoft.com/office/powerpoint/2010/main" val="567409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http://www.ruanyifeng.com/blog/2020/02/sparql.html</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14</a:t>
            </a:fld>
            <a:endParaRPr lang="zh-CN" altLang="en-US"/>
          </a:p>
        </p:txBody>
      </p:sp>
    </p:spTree>
    <p:extLst>
      <p:ext uri="{BB962C8B-B14F-4D97-AF65-F5344CB8AC3E}">
        <p14:creationId xmlns:p14="http://schemas.microsoft.com/office/powerpoint/2010/main" val="41014777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https://blog.csdn.net/u010159842/article/details/78216134?utm_medium=distribute.pc_relevant.none-task-blog-baidujs_title-2&amp;spm=1001.2101.3001.4242</a:t>
            </a: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表达式 </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就是单个字符匹配任意次，即贪婪匹配。 表达式 </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是满足条件的情况只匹配一次，即最小匹配</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非贪婪模式</a:t>
            </a:r>
            <a:r>
              <a:rPr lang="en-US" altLang="zh-CN" sz="1200" b="0" i="0" kern="1200" dirty="0" smtClean="0">
                <a:solidFill>
                  <a:schemeClr val="tx1"/>
                </a:solidFill>
                <a:effectLst/>
                <a:latin typeface="+mn-lt"/>
                <a:ea typeface="+mn-ea"/>
                <a:cs typeface="+mn-cs"/>
              </a:rPr>
              <a:t>)</a:t>
            </a:r>
          </a:p>
          <a:p>
            <a:r>
              <a:rPr lang="en-US" altLang="zh-CN" dirty="0" smtClean="0"/>
              <a:t>.</a:t>
            </a:r>
            <a:r>
              <a:rPr lang="zh-CN" altLang="en-US" sz="1200" b="0" i="0" kern="1200" dirty="0" smtClean="0">
                <a:solidFill>
                  <a:schemeClr val="tx1"/>
                </a:solidFill>
                <a:effectLst/>
                <a:latin typeface="+mn-lt"/>
                <a:ea typeface="+mn-ea"/>
                <a:cs typeface="+mn-cs"/>
              </a:rPr>
              <a:t>用来匹配出换行符</a:t>
            </a:r>
            <a:r>
              <a:rPr lang="en-US" altLang="zh-CN" sz="1200" b="0" i="0" kern="1200" dirty="0" smtClean="0">
                <a:solidFill>
                  <a:schemeClr val="tx1"/>
                </a:solidFill>
                <a:effectLst/>
                <a:latin typeface="+mn-lt"/>
                <a:ea typeface="+mn-ea"/>
                <a:cs typeface="+mn-cs"/>
              </a:rPr>
              <a:t>\n</a:t>
            </a:r>
            <a:r>
              <a:rPr lang="zh-CN" altLang="en-US" sz="1200" b="0" i="0" kern="1200" dirty="0" smtClean="0">
                <a:solidFill>
                  <a:schemeClr val="tx1"/>
                </a:solidFill>
                <a:effectLst/>
                <a:latin typeface="+mn-lt"/>
                <a:ea typeface="+mn-ea"/>
                <a:cs typeface="+mn-cs"/>
              </a:rPr>
              <a:t>以外的任意字符</a:t>
            </a:r>
            <a:r>
              <a:rPr lang="zh-CN" altLang="en-US" dirty="0" smtClean="0"/>
              <a:t/>
            </a:r>
            <a:br>
              <a:rPr lang="zh-CN" altLang="en-US" dirty="0" smtClean="0"/>
            </a:br>
            <a:r>
              <a:rPr lang="zh-CN" altLang="en-US" dirty="0" smtClean="0"/>
              <a:t>*</a:t>
            </a:r>
            <a:r>
              <a:rPr lang="zh-CN" altLang="en-US" sz="1200" b="0" i="0" kern="1200" dirty="0" smtClean="0">
                <a:solidFill>
                  <a:schemeClr val="tx1"/>
                </a:solidFill>
                <a:effectLst/>
                <a:latin typeface="+mn-lt"/>
                <a:ea typeface="+mn-ea"/>
                <a:cs typeface="+mn-cs"/>
              </a:rPr>
              <a:t>用来匹配前面的子表达式任意次</a:t>
            </a:r>
            <a:r>
              <a:rPr lang="zh-CN" altLang="en-US" dirty="0" smtClean="0"/>
              <a:t/>
            </a:r>
            <a:br>
              <a:rPr lang="zh-CN" altLang="en-US" dirty="0" smtClean="0"/>
            </a:br>
            <a:r>
              <a:rPr lang="en-US" altLang="zh-CN" dirty="0" smtClean="0"/>
              <a:t>+</a:t>
            </a:r>
            <a:r>
              <a:rPr lang="zh-CN" altLang="en-US" sz="1200" b="0" i="0" kern="1200" dirty="0" smtClean="0">
                <a:solidFill>
                  <a:schemeClr val="tx1"/>
                </a:solidFill>
                <a:effectLst/>
                <a:latin typeface="+mn-lt"/>
                <a:ea typeface="+mn-ea"/>
                <a:cs typeface="+mn-cs"/>
              </a:rPr>
              <a:t>用来匹配前面的子表达式一次或多次</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大于等于</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次）</a:t>
            </a:r>
            <a:r>
              <a:rPr lang="zh-CN" altLang="en-US" dirty="0" smtClean="0"/>
              <a:t/>
            </a:r>
            <a:br>
              <a:rPr lang="zh-CN" altLang="en-US" dirty="0" smtClean="0"/>
            </a:br>
            <a:r>
              <a:rPr lang="en-US" altLang="zh-CN" dirty="0" smtClean="0"/>
              <a:t>?</a:t>
            </a:r>
            <a:r>
              <a:rPr lang="zh-CN" altLang="en-US" sz="1200" b="0" i="0" kern="1200" dirty="0" smtClean="0">
                <a:solidFill>
                  <a:schemeClr val="tx1"/>
                </a:solidFill>
                <a:effectLst/>
                <a:latin typeface="+mn-lt"/>
                <a:ea typeface="+mn-ea"/>
                <a:cs typeface="+mn-cs"/>
              </a:rPr>
              <a:t>用来匹配前面的子表达式零次或一次</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\s    </a:t>
            </a:r>
            <a:r>
              <a:rPr lang="zh-CN" altLang="en-US" sz="1200" b="0" i="0" kern="1200" dirty="0" smtClean="0">
                <a:solidFill>
                  <a:schemeClr val="tx1"/>
                </a:solidFill>
                <a:effectLst/>
                <a:latin typeface="+mn-lt"/>
                <a:ea typeface="+mn-ea"/>
                <a:cs typeface="+mn-cs"/>
              </a:rPr>
              <a:t>匹配任何空白非打印字符，包括空格、制表符、换页符等等。等价于 </a:t>
            </a:r>
            <a:r>
              <a:rPr lang="en-US" altLang="zh-CN" sz="1200" b="0" i="0" kern="1200" dirty="0" smtClean="0">
                <a:solidFill>
                  <a:schemeClr val="tx1"/>
                </a:solidFill>
                <a:effectLst/>
                <a:latin typeface="+mn-lt"/>
                <a:ea typeface="+mn-ea"/>
                <a:cs typeface="+mn-cs"/>
              </a:rPr>
              <a:t>[ \f\n\r\t\v]</a:t>
            </a:r>
            <a:r>
              <a:rPr lang="zh-CN" altLang="en-US" sz="1200" b="0" i="0" kern="1200" dirty="0" smtClean="0">
                <a:solidFill>
                  <a:schemeClr val="tx1"/>
                </a:solidFill>
                <a:effectLst/>
                <a:latin typeface="+mn-lt"/>
                <a:ea typeface="+mn-ea"/>
                <a:cs typeface="+mn-cs"/>
              </a:rPr>
              <a:t>。注意 </a:t>
            </a:r>
            <a:r>
              <a:rPr lang="en-US" altLang="zh-CN" sz="1200" b="0" i="0" kern="1200" dirty="0" smtClean="0">
                <a:solidFill>
                  <a:schemeClr val="tx1"/>
                </a:solidFill>
                <a:effectLst/>
                <a:latin typeface="+mn-lt"/>
                <a:ea typeface="+mn-ea"/>
                <a:cs typeface="+mn-cs"/>
              </a:rPr>
              <a:t>Unicode </a:t>
            </a:r>
            <a:r>
              <a:rPr lang="zh-CN" altLang="en-US" sz="1200" b="0" i="0" kern="1200" dirty="0" smtClean="0">
                <a:solidFill>
                  <a:schemeClr val="tx1"/>
                </a:solidFill>
                <a:effectLst/>
                <a:latin typeface="+mn-lt"/>
                <a:ea typeface="+mn-ea"/>
                <a:cs typeface="+mn-cs"/>
              </a:rPr>
              <a:t>正则表达式会匹配全角空格符。   </a:t>
            </a:r>
          </a:p>
          <a:p>
            <a:r>
              <a:rPr lang="en-US" altLang="zh-CN" sz="1200" b="0" i="0" kern="1200" dirty="0" smtClean="0">
                <a:solidFill>
                  <a:schemeClr val="tx1"/>
                </a:solidFill>
                <a:effectLst/>
                <a:latin typeface="+mn-lt"/>
                <a:ea typeface="+mn-ea"/>
                <a:cs typeface="+mn-cs"/>
              </a:rPr>
              <a:t>\S    </a:t>
            </a:r>
            <a:r>
              <a:rPr lang="zh-CN" altLang="en-US" sz="1200" b="0" i="0" kern="1200" dirty="0" smtClean="0">
                <a:solidFill>
                  <a:schemeClr val="tx1"/>
                </a:solidFill>
                <a:effectLst/>
                <a:latin typeface="+mn-lt"/>
                <a:ea typeface="+mn-ea"/>
                <a:cs typeface="+mn-cs"/>
              </a:rPr>
              <a:t>匹配任何非空白非打印字符。等价于 </a:t>
            </a:r>
            <a:r>
              <a:rPr lang="en-US" altLang="zh-CN" sz="1200" b="0" i="0" kern="1200" dirty="0" smtClean="0">
                <a:solidFill>
                  <a:schemeClr val="tx1"/>
                </a:solidFill>
                <a:effectLst/>
                <a:latin typeface="+mn-lt"/>
                <a:ea typeface="+mn-ea"/>
                <a:cs typeface="+mn-cs"/>
              </a:rPr>
              <a:t>[^ \f\n\r\t\v]</a:t>
            </a:r>
            <a:r>
              <a:rPr lang="zh-CN" altLang="en-US" sz="1200" b="0" i="0" kern="1200" dirty="0" smtClean="0">
                <a:solidFill>
                  <a:schemeClr val="tx1"/>
                </a:solidFill>
                <a:effectLst/>
                <a:latin typeface="+mn-lt"/>
                <a:ea typeface="+mn-ea"/>
                <a:cs typeface="+mn-cs"/>
              </a:rPr>
              <a:t>。    </a:t>
            </a:r>
          </a:p>
          <a:p>
            <a:r>
              <a:rPr lang="zh-CN" altLang="en-US" sz="1200" b="0" i="0" kern="1200" dirty="0" smtClean="0">
                <a:solidFill>
                  <a:schemeClr val="tx1"/>
                </a:solidFill>
                <a:effectLst/>
                <a:latin typeface="+mn-lt"/>
                <a:ea typeface="+mn-ea"/>
                <a:cs typeface="+mn-cs"/>
              </a:rPr>
              <a:t>*限定符是贪婪的，因为它们会尽可能多的匹配文字，只有在它们的后面加上一个</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就可以实现非贪婪或最小匹配。</a:t>
            </a:r>
          </a:p>
          <a:p>
            <a:r>
              <a:rPr lang="zh-CN" altLang="en-US" sz="1200" b="0" i="0" kern="1200" dirty="0" smtClean="0">
                <a:solidFill>
                  <a:schemeClr val="tx1"/>
                </a:solidFill>
                <a:effectLst/>
                <a:latin typeface="+mn-lt"/>
                <a:ea typeface="+mn-ea"/>
                <a:cs typeface="+mn-cs"/>
              </a:rPr>
              <a:t>比如：</a:t>
            </a:r>
            <a:r>
              <a:rPr lang="en-US" altLang="zh-CN" sz="1200" b="0" i="1" kern="1200" dirty="0" smtClean="0">
                <a:solidFill>
                  <a:schemeClr val="tx1"/>
                </a:solidFill>
                <a:effectLst/>
                <a:latin typeface="+mn-lt"/>
                <a:ea typeface="+mn-ea"/>
                <a:cs typeface="+mn-cs"/>
              </a:rPr>
              <a:t>&lt;H1&gt;Chapter 1 - </a:t>
            </a:r>
            <a:r>
              <a:rPr lang="zh-CN" altLang="en-US" sz="1200" b="0" i="1" kern="1200" dirty="0" smtClean="0">
                <a:solidFill>
                  <a:schemeClr val="tx1"/>
                </a:solidFill>
                <a:effectLst/>
                <a:latin typeface="+mn-lt"/>
                <a:ea typeface="+mn-ea"/>
                <a:cs typeface="+mn-cs"/>
              </a:rPr>
              <a:t>介绍正则表达式</a:t>
            </a:r>
            <a:r>
              <a:rPr lang="en-US" altLang="zh-CN" sz="1200" b="0" i="1" kern="1200" dirty="0" smtClean="0">
                <a:solidFill>
                  <a:schemeClr val="tx1"/>
                </a:solidFill>
                <a:effectLst/>
                <a:latin typeface="+mn-lt"/>
                <a:ea typeface="+mn-ea"/>
                <a:cs typeface="+mn-cs"/>
              </a:rPr>
              <a:t>&lt;/H1&gt;</a:t>
            </a:r>
            <a:r>
              <a:rPr lang="en-US" altLang="zh-CN" sz="1200" b="0" i="0" kern="1200" dirty="0" smtClean="0">
                <a:solidFill>
                  <a:schemeClr val="tx1"/>
                </a:solidFill>
                <a:effectLst/>
                <a:latin typeface="+mn-lt"/>
                <a:ea typeface="+mn-ea"/>
                <a:cs typeface="+mn-cs"/>
              </a:rPr>
              <a:t/>
            </a:r>
            <a:br>
              <a:rPr lang="en-US" altLang="zh-CN" sz="1200" b="0" i="0" kern="1200" dirty="0" smtClean="0">
                <a:solidFill>
                  <a:schemeClr val="tx1"/>
                </a:solidFill>
                <a:effectLst/>
                <a:latin typeface="+mn-lt"/>
                <a:ea typeface="+mn-ea"/>
                <a:cs typeface="+mn-cs"/>
              </a:rPr>
            </a:b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使用</a:t>
            </a:r>
            <a:r>
              <a:rPr lang="en-US" altLang="zh-CN" sz="1200" b="0" i="0" kern="1200" dirty="0" smtClean="0">
                <a:solidFill>
                  <a:schemeClr val="tx1"/>
                </a:solidFill>
                <a:effectLst/>
                <a:latin typeface="+mn-lt"/>
                <a:ea typeface="+mn-ea"/>
                <a:cs typeface="+mn-cs"/>
              </a:rPr>
              <a:t>/&lt;.*&gt;/</a:t>
            </a:r>
            <a:r>
              <a:rPr lang="zh-CN" altLang="en-US" sz="1200" b="0" i="0" kern="1200" dirty="0" smtClean="0">
                <a:solidFill>
                  <a:schemeClr val="tx1"/>
                </a:solidFill>
                <a:effectLst/>
                <a:latin typeface="+mn-lt"/>
                <a:ea typeface="+mn-ea"/>
                <a:cs typeface="+mn-cs"/>
              </a:rPr>
              <a:t>匹配的结果为：</a:t>
            </a:r>
            <a:r>
              <a:rPr lang="en-US" altLang="zh-CN" sz="1200" b="0" i="0" kern="1200" dirty="0" smtClean="0">
                <a:solidFill>
                  <a:schemeClr val="tx1"/>
                </a:solidFill>
                <a:effectLst/>
                <a:latin typeface="+mn-lt"/>
                <a:ea typeface="+mn-ea"/>
                <a:cs typeface="+mn-cs"/>
              </a:rPr>
              <a:t>H1&gt;Chapter 1 - </a:t>
            </a:r>
            <a:r>
              <a:rPr lang="zh-CN" altLang="en-US" sz="1200" b="0" i="0" kern="1200" dirty="0" smtClean="0">
                <a:solidFill>
                  <a:schemeClr val="tx1"/>
                </a:solidFill>
                <a:effectLst/>
                <a:latin typeface="+mn-lt"/>
                <a:ea typeface="+mn-ea"/>
                <a:cs typeface="+mn-cs"/>
              </a:rPr>
              <a:t>介绍正则表达式</a:t>
            </a:r>
            <a:r>
              <a:rPr lang="en-US" altLang="zh-CN" sz="1200" b="0" i="0" kern="1200" dirty="0" smtClean="0">
                <a:solidFill>
                  <a:schemeClr val="tx1"/>
                </a:solidFill>
                <a:effectLst/>
                <a:latin typeface="+mn-lt"/>
                <a:ea typeface="+mn-ea"/>
                <a:cs typeface="+mn-cs"/>
              </a:rPr>
              <a:t>&lt;/H1</a:t>
            </a:r>
            <a:r>
              <a:rPr lang="zh-CN" altLang="en-US"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使用</a:t>
            </a:r>
            <a:r>
              <a:rPr lang="en-US" altLang="zh-CN" sz="1200" b="0" i="0" kern="1200" dirty="0" smtClean="0">
                <a:solidFill>
                  <a:schemeClr val="tx1"/>
                </a:solidFill>
                <a:effectLst/>
                <a:latin typeface="+mn-lt"/>
                <a:ea typeface="+mn-ea"/>
                <a:cs typeface="+mn-cs"/>
              </a:rPr>
              <a:t>/&lt;.*?&gt;/</a:t>
            </a:r>
            <a:r>
              <a:rPr lang="zh-CN" altLang="en-US" sz="1200" b="0" i="0" kern="1200" dirty="0" smtClean="0">
                <a:solidFill>
                  <a:schemeClr val="tx1"/>
                </a:solidFill>
                <a:effectLst/>
                <a:latin typeface="+mn-lt"/>
                <a:ea typeface="+mn-ea"/>
                <a:cs typeface="+mn-cs"/>
              </a:rPr>
              <a:t>匹配结果为：</a:t>
            </a:r>
            <a:r>
              <a:rPr lang="en-US" altLang="zh-CN" sz="1200" b="0" i="0" kern="1200" dirty="0" smtClean="0">
                <a:solidFill>
                  <a:schemeClr val="tx1"/>
                </a:solidFill>
                <a:effectLst/>
                <a:latin typeface="+mn-lt"/>
                <a:ea typeface="+mn-ea"/>
                <a:cs typeface="+mn-cs"/>
              </a:rPr>
              <a:t>H1</a:t>
            </a:r>
            <a:r>
              <a:rPr lang="zh-CN" altLang="en-US" sz="1200" b="0" i="0" kern="1200" dirty="0" smtClean="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89</a:t>
            </a:fld>
            <a:endParaRPr lang="zh-CN" altLang="en-US"/>
          </a:p>
        </p:txBody>
      </p:sp>
    </p:spTree>
    <p:extLst>
      <p:ext uri="{BB962C8B-B14F-4D97-AF65-F5344CB8AC3E}">
        <p14:creationId xmlns:p14="http://schemas.microsoft.com/office/powerpoint/2010/main" val="9948369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https://blog.csdn.net/u010159842/article/details/78216134?utm_medium=distribute.pc_relevant.none-task-blog-baidujs_title-2&amp;spm=1001.2101.3001.4242</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90</a:t>
            </a:fld>
            <a:endParaRPr lang="zh-CN" altLang="en-US"/>
          </a:p>
        </p:txBody>
      </p:sp>
    </p:spTree>
    <p:extLst>
      <p:ext uri="{BB962C8B-B14F-4D97-AF65-F5344CB8AC3E}">
        <p14:creationId xmlns:p14="http://schemas.microsoft.com/office/powerpoint/2010/main" val="10792378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https://blog.csdn.net/u010159842/article/details/78216134?utm_medium=distribute.pc_relevant.none-task-blog-baidujs_title-2&amp;spm=1001.2101.3001.4242</a:t>
            </a:r>
          </a:p>
          <a:p>
            <a:endParaRPr lang="en-US" altLang="zh-CN" dirty="0" smtClean="0"/>
          </a:p>
          <a:p>
            <a:r>
              <a:rPr lang="en-US" altLang="zh-CN" dirty="0" smtClean="0"/>
              <a:t>Neo4j</a:t>
            </a:r>
            <a:r>
              <a:rPr lang="zh-CN" altLang="en-US" dirty="0" smtClean="0"/>
              <a:t>语法教程：  </a:t>
            </a:r>
            <a:r>
              <a:rPr lang="en-US" altLang="zh-CN" dirty="0" smtClean="0"/>
              <a:t>IN</a:t>
            </a:r>
            <a:r>
              <a:rPr lang="zh-CN" altLang="en-US" dirty="0" smtClean="0"/>
              <a:t>操作符</a:t>
            </a:r>
            <a:endParaRPr lang="en-US" altLang="zh-CN" dirty="0" smtClean="0"/>
          </a:p>
          <a:p>
            <a:r>
              <a:rPr lang="en-US" altLang="zh-CN" dirty="0" smtClean="0"/>
              <a:t>https://www.w3cschool.cn/neo4j/neo4j_cql_in_operator.html</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94</a:t>
            </a:fld>
            <a:endParaRPr lang="zh-CN" altLang="en-US"/>
          </a:p>
        </p:txBody>
      </p:sp>
    </p:spTree>
    <p:extLst>
      <p:ext uri="{BB962C8B-B14F-4D97-AF65-F5344CB8AC3E}">
        <p14:creationId xmlns:p14="http://schemas.microsoft.com/office/powerpoint/2010/main" val="7651186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https://blog.csdn.net/u010159842/article/details/78216134?utm_medium=distribute.pc_relevant.none-task-blog-baidujs_title-2&amp;spm=1001.2101.3001.4242</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95</a:t>
            </a:fld>
            <a:endParaRPr lang="zh-CN" altLang="en-US"/>
          </a:p>
        </p:txBody>
      </p:sp>
    </p:spTree>
    <p:extLst>
      <p:ext uri="{BB962C8B-B14F-4D97-AF65-F5344CB8AC3E}">
        <p14:creationId xmlns:p14="http://schemas.microsoft.com/office/powerpoint/2010/main" val="22045126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https://blog.csdn.net/qq_37503890/article/details/101382876</a:t>
            </a:r>
          </a:p>
          <a:p>
            <a:endParaRPr lang="en-US" altLang="zh-CN" dirty="0" smtClean="0"/>
          </a:p>
          <a:p>
            <a:r>
              <a:rPr lang="en-US" altLang="zh-CN" dirty="0" smtClean="0"/>
              <a:t>https://blog.csdn.net/u010159842/article/details/78216134?utm_medium=distribute.pc_relevant.none-task-blog-baidujs_title-2&amp;spm=1001.2101.3001.4242</a:t>
            </a:r>
          </a:p>
          <a:p>
            <a:endParaRPr lang="en-US" altLang="zh-CN" dirty="0" smtClean="0"/>
          </a:p>
          <a:p>
            <a:r>
              <a:rPr lang="zh-CN" altLang="en-US" sz="1200" b="0" i="0" kern="1200" dirty="0" smtClean="0">
                <a:solidFill>
                  <a:schemeClr val="tx1"/>
                </a:solidFill>
                <a:effectLst/>
                <a:latin typeface="+mn-lt"/>
                <a:ea typeface="+mn-ea"/>
                <a:cs typeface="+mn-cs"/>
              </a:rPr>
              <a:t>当使用可变长度路径，可能其路径长度为</a:t>
            </a:r>
            <a:r>
              <a:rPr lang="en-US" altLang="zh-CN" sz="1200" b="0" i="0" kern="1200" dirty="0" smtClean="0">
                <a:solidFill>
                  <a:schemeClr val="tx1"/>
                </a:solidFill>
                <a:effectLst/>
                <a:latin typeface="+mn-lt"/>
                <a:ea typeface="+mn-ea"/>
                <a:cs typeface="+mn-cs"/>
              </a:rPr>
              <a:t>0</a:t>
            </a:r>
            <a:r>
              <a:rPr lang="zh-CN" altLang="en-US" sz="1200" b="0" i="0" kern="1200" dirty="0" smtClean="0">
                <a:solidFill>
                  <a:schemeClr val="tx1"/>
                </a:solidFill>
                <a:effectLst/>
                <a:latin typeface="+mn-lt"/>
                <a:ea typeface="+mn-ea"/>
                <a:cs typeface="+mn-cs"/>
              </a:rPr>
              <a:t>，这也就是说两个标识符指向的为同一个节点。如果两点间的距离为</a:t>
            </a:r>
            <a:r>
              <a:rPr lang="en-US" altLang="zh-CN" sz="1200" b="0" i="0" kern="1200" dirty="0" smtClean="0">
                <a:solidFill>
                  <a:schemeClr val="tx1"/>
                </a:solidFill>
                <a:effectLst/>
                <a:latin typeface="+mn-lt"/>
                <a:ea typeface="+mn-ea"/>
                <a:cs typeface="+mn-cs"/>
              </a:rPr>
              <a:t>0</a:t>
            </a:r>
            <a:r>
              <a:rPr lang="zh-CN" altLang="en-US" sz="1200" b="0" i="0" kern="1200" dirty="0" smtClean="0">
                <a:solidFill>
                  <a:schemeClr val="tx1"/>
                </a:solidFill>
                <a:effectLst/>
                <a:latin typeface="+mn-lt"/>
                <a:ea typeface="+mn-ea"/>
                <a:cs typeface="+mn-cs"/>
              </a:rPr>
              <a:t>，可以确定这是同一个节点。</a:t>
            </a:r>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96</a:t>
            </a:fld>
            <a:endParaRPr lang="zh-CN" altLang="en-US"/>
          </a:p>
        </p:txBody>
      </p:sp>
    </p:spTree>
    <p:extLst>
      <p:ext uri="{BB962C8B-B14F-4D97-AF65-F5344CB8AC3E}">
        <p14:creationId xmlns:p14="http://schemas.microsoft.com/office/powerpoint/2010/main" val="7611593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https://blog.csdn.net/qq_37503890/article/details/101382876</a:t>
            </a:r>
          </a:p>
          <a:p>
            <a:endParaRPr lang="en-US" altLang="zh-CN" dirty="0" smtClean="0"/>
          </a:p>
          <a:p>
            <a:r>
              <a:rPr lang="en-US" altLang="zh-CN" dirty="0" smtClean="0"/>
              <a:t>https://blog.csdn.net/u010159842/article/details/78216134?utm_medium=distribute.pc_relevant.none-task-blog-baidujs_title-2&amp;spm=1001.2101.3001.4242</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97</a:t>
            </a:fld>
            <a:endParaRPr lang="zh-CN" altLang="en-US"/>
          </a:p>
        </p:txBody>
      </p:sp>
    </p:spTree>
    <p:extLst>
      <p:ext uri="{BB962C8B-B14F-4D97-AF65-F5344CB8AC3E}">
        <p14:creationId xmlns:p14="http://schemas.microsoft.com/office/powerpoint/2010/main" val="38174264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https://blog.csdn.net/u010159842/article/details/78216134?utm_medium=distribute.pc_relevant.none-task-blog-baidujs_title-2&amp;spm=1001.2101.3001.4242</a:t>
            </a:r>
          </a:p>
          <a:p>
            <a:endParaRPr lang="en-US" altLang="zh-CN" dirty="0" smtClean="0"/>
          </a:p>
          <a:p>
            <a:r>
              <a:rPr lang="en-US" altLang="zh-CN" dirty="0" smtClean="0"/>
              <a:t>https://blog.csdn.net/qq_37503890/article/details/101479680</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98</a:t>
            </a:fld>
            <a:endParaRPr lang="zh-CN" altLang="en-US"/>
          </a:p>
        </p:txBody>
      </p:sp>
    </p:spTree>
    <p:extLst>
      <p:ext uri="{BB962C8B-B14F-4D97-AF65-F5344CB8AC3E}">
        <p14:creationId xmlns:p14="http://schemas.microsoft.com/office/powerpoint/2010/main" val="29434112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https://blog.csdn.net/u010159842/article/details/78216134?utm_medium=distribute.pc_relevant.none-task-blog-baidujs_title-2&amp;spm=1001.2101.3001.4242</a:t>
            </a:r>
          </a:p>
          <a:p>
            <a:endParaRPr lang="en-US" altLang="zh-CN" dirty="0" smtClean="0"/>
          </a:p>
          <a:p>
            <a:r>
              <a:rPr lang="en-US" altLang="zh-CN" dirty="0" smtClean="0"/>
              <a:t>https://blog.csdn.net/qq_37503890/article/details/101479680</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99</a:t>
            </a:fld>
            <a:endParaRPr lang="zh-CN" altLang="en-US"/>
          </a:p>
        </p:txBody>
      </p:sp>
    </p:spTree>
    <p:extLst>
      <p:ext uri="{BB962C8B-B14F-4D97-AF65-F5344CB8AC3E}">
        <p14:creationId xmlns:p14="http://schemas.microsoft.com/office/powerpoint/2010/main" val="20730831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100</a:t>
            </a:fld>
            <a:endParaRPr lang="zh-CN" altLang="en-US"/>
          </a:p>
        </p:txBody>
      </p:sp>
    </p:spTree>
    <p:extLst>
      <p:ext uri="{BB962C8B-B14F-4D97-AF65-F5344CB8AC3E}">
        <p14:creationId xmlns:p14="http://schemas.microsoft.com/office/powerpoint/2010/main" val="9447347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101</a:t>
            </a:fld>
            <a:endParaRPr lang="zh-CN" altLang="en-US"/>
          </a:p>
        </p:txBody>
      </p:sp>
    </p:spTree>
    <p:extLst>
      <p:ext uri="{BB962C8B-B14F-4D97-AF65-F5344CB8AC3E}">
        <p14:creationId xmlns:p14="http://schemas.microsoft.com/office/powerpoint/2010/main" val="1199806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http://www.ruanyifeng.com/blog/2020/02/sparql.html</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15</a:t>
            </a:fld>
            <a:endParaRPr lang="zh-CN" altLang="en-US"/>
          </a:p>
        </p:txBody>
      </p:sp>
    </p:spTree>
    <p:extLst>
      <p:ext uri="{BB962C8B-B14F-4D97-AF65-F5344CB8AC3E}">
        <p14:creationId xmlns:p14="http://schemas.microsoft.com/office/powerpoint/2010/main" val="32871782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https://www.cnblogs.com/divenswu/p/3465141.html</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102</a:t>
            </a:fld>
            <a:endParaRPr lang="zh-CN" altLang="en-US"/>
          </a:p>
        </p:txBody>
      </p:sp>
    </p:spTree>
    <p:extLst>
      <p:ext uri="{BB962C8B-B14F-4D97-AF65-F5344CB8AC3E}">
        <p14:creationId xmlns:p14="http://schemas.microsoft.com/office/powerpoint/2010/main" val="40705912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https://www.cnblogs.com/divenswu/p/3465141.html</a:t>
            </a:r>
          </a:p>
          <a:p>
            <a:endParaRPr lang="en-US" altLang="zh-CN" dirty="0" smtClean="0"/>
          </a:p>
          <a:p>
            <a:r>
              <a:rPr lang="en-US" altLang="zh-CN" sz="1200" kern="1200" dirty="0" smtClean="0">
                <a:solidFill>
                  <a:schemeClr val="tx1"/>
                </a:solidFill>
                <a:effectLst/>
                <a:latin typeface="+mn-lt"/>
                <a:ea typeface="+mn-ea"/>
                <a:cs typeface="+mn-cs"/>
              </a:rPr>
              <a:t>Count(</a:t>
            </a:r>
            <a:r>
              <a:rPr lang="zh-CN" altLang="zh-CN" sz="1200" kern="1200" dirty="0" smtClean="0">
                <a:solidFill>
                  <a:schemeClr val="tx1"/>
                </a:solidFill>
                <a:effectLst/>
                <a:latin typeface="+mn-lt"/>
                <a:ea typeface="+mn-ea"/>
                <a:cs typeface="+mn-cs"/>
              </a:rPr>
              <a:t>表达式</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：就不会包括</a:t>
            </a:r>
            <a:r>
              <a:rPr lang="en-US" altLang="zh-CN" sz="1200" kern="1200" dirty="0" smtClean="0">
                <a:solidFill>
                  <a:schemeClr val="tx1"/>
                </a:solidFill>
                <a:effectLst/>
                <a:latin typeface="+mn-lt"/>
                <a:ea typeface="+mn-ea"/>
                <a:cs typeface="+mn-cs"/>
              </a:rPr>
              <a:t>NULL</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Count(*): </a:t>
            </a:r>
            <a:r>
              <a:rPr lang="zh-CN" altLang="zh-CN" sz="1200" kern="1200" dirty="0" smtClean="0">
                <a:solidFill>
                  <a:schemeClr val="tx1"/>
                </a:solidFill>
                <a:effectLst/>
                <a:latin typeface="+mn-lt"/>
                <a:ea typeface="+mn-ea"/>
                <a:cs typeface="+mn-cs"/>
              </a:rPr>
              <a:t>会包括</a:t>
            </a:r>
            <a:r>
              <a:rPr lang="en-US" altLang="zh-CN" sz="1200" kern="1200" dirty="0" smtClean="0">
                <a:solidFill>
                  <a:schemeClr val="tx1"/>
                </a:solidFill>
                <a:effectLst/>
                <a:latin typeface="+mn-lt"/>
                <a:ea typeface="+mn-ea"/>
                <a:cs typeface="+mn-cs"/>
              </a:rPr>
              <a:t>NULL</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103</a:t>
            </a:fld>
            <a:endParaRPr lang="zh-CN" altLang="en-US"/>
          </a:p>
        </p:txBody>
      </p:sp>
    </p:spTree>
    <p:extLst>
      <p:ext uri="{BB962C8B-B14F-4D97-AF65-F5344CB8AC3E}">
        <p14:creationId xmlns:p14="http://schemas.microsoft.com/office/powerpoint/2010/main" val="26371472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https://www.cnblogs.com/divenswu/p/3465141.html</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104</a:t>
            </a:fld>
            <a:endParaRPr lang="zh-CN" altLang="en-US"/>
          </a:p>
        </p:txBody>
      </p:sp>
    </p:spTree>
    <p:extLst>
      <p:ext uri="{BB962C8B-B14F-4D97-AF65-F5344CB8AC3E}">
        <p14:creationId xmlns:p14="http://schemas.microsoft.com/office/powerpoint/2010/main" val="17403778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https://www.cnblogs.com/divenswu/p/3465141.html</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105</a:t>
            </a:fld>
            <a:endParaRPr lang="zh-CN" altLang="en-US"/>
          </a:p>
        </p:txBody>
      </p:sp>
    </p:spTree>
    <p:extLst>
      <p:ext uri="{BB962C8B-B14F-4D97-AF65-F5344CB8AC3E}">
        <p14:creationId xmlns:p14="http://schemas.microsoft.com/office/powerpoint/2010/main" val="37227728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https://www.cnblogs.com/divenswu/p/3465141.html</a:t>
            </a:r>
          </a:p>
          <a:p>
            <a:endParaRPr lang="en-US" altLang="zh-CN" dirty="0" smtClean="0"/>
          </a:p>
          <a:p>
            <a:r>
              <a:rPr lang="en-US" altLang="zh-CN" dirty="0" smtClean="0"/>
              <a:t>https://blog.csdn.net/heyuanhao1989/article/details/50055789?utm_medium=distribute.pc_relevant_t0.none-task-blog-BlogCommendFromMachineLearnPai2-1.control&amp;dist_request_id=&amp;depth_1-utm_source=distribute.pc_relevant_t0.none-task-blog-BlogCommendFromMachineLearnPai2-1.control</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106</a:t>
            </a:fld>
            <a:endParaRPr lang="zh-CN" altLang="en-US"/>
          </a:p>
        </p:txBody>
      </p:sp>
    </p:spTree>
    <p:extLst>
      <p:ext uri="{BB962C8B-B14F-4D97-AF65-F5344CB8AC3E}">
        <p14:creationId xmlns:p14="http://schemas.microsoft.com/office/powerpoint/2010/main" val="313563786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https://www.cnblogs.com/divenswu/p/3465141.html</a:t>
            </a:r>
          </a:p>
          <a:p>
            <a:endParaRPr lang="en-US" altLang="zh-CN" dirty="0" smtClean="0"/>
          </a:p>
          <a:p>
            <a:r>
              <a:rPr lang="en-US" altLang="zh-CN" dirty="0" smtClean="0"/>
              <a:t>https://blog.csdn.net/heyuanhao1989/article/details/50055789?utm_medium=distribute.pc_relevant_t0.none-task-blog-BlogCommendFromMachineLearnPai2-1.control&amp;dist_request_id=&amp;depth_1-utm_source=distribute.pc_relevant_t0.none-task-blog-BlogCommendFromMachineLearnPai2-1.control</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107</a:t>
            </a:fld>
            <a:endParaRPr lang="zh-CN" altLang="en-US"/>
          </a:p>
        </p:txBody>
      </p:sp>
    </p:spTree>
    <p:extLst>
      <p:ext uri="{BB962C8B-B14F-4D97-AF65-F5344CB8AC3E}">
        <p14:creationId xmlns:p14="http://schemas.microsoft.com/office/powerpoint/2010/main" val="1782639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https://www.cnblogs.com/divenswu/p/3465141.html</a:t>
            </a:r>
          </a:p>
          <a:p>
            <a:endParaRPr lang="en-US" altLang="zh-CN" dirty="0" smtClean="0"/>
          </a:p>
          <a:p>
            <a:r>
              <a:rPr lang="en-US" altLang="zh-CN" dirty="0" smtClean="0"/>
              <a:t>https://blog.csdn.net/heyuanhao1989/article/details/50055789?utm_medium=distribute.pc_relevant_t0.none-task-blog-BlogCommendFromMachineLearnPai2-1.control&amp;dist_request_id=&amp;depth_1-utm_source=distribute.pc_relevant_t0.none-task-blog-BlogCommendFromMachineLearnPai2-1.control</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108</a:t>
            </a:fld>
            <a:endParaRPr lang="zh-CN" altLang="en-US"/>
          </a:p>
        </p:txBody>
      </p:sp>
    </p:spTree>
    <p:extLst>
      <p:ext uri="{BB962C8B-B14F-4D97-AF65-F5344CB8AC3E}">
        <p14:creationId xmlns:p14="http://schemas.microsoft.com/office/powerpoint/2010/main" val="36326063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109</a:t>
            </a:fld>
            <a:endParaRPr lang="zh-CN" altLang="en-US"/>
          </a:p>
        </p:txBody>
      </p:sp>
    </p:spTree>
    <p:extLst>
      <p:ext uri="{BB962C8B-B14F-4D97-AF65-F5344CB8AC3E}">
        <p14:creationId xmlns:p14="http://schemas.microsoft.com/office/powerpoint/2010/main" val="5075423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110</a:t>
            </a:fld>
            <a:endParaRPr lang="zh-CN" altLang="en-US"/>
          </a:p>
        </p:txBody>
      </p:sp>
    </p:spTree>
    <p:extLst>
      <p:ext uri="{BB962C8B-B14F-4D97-AF65-F5344CB8AC3E}">
        <p14:creationId xmlns:p14="http://schemas.microsoft.com/office/powerpoint/2010/main" val="24572080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111</a:t>
            </a:fld>
            <a:endParaRPr lang="zh-CN" altLang="en-US"/>
          </a:p>
        </p:txBody>
      </p:sp>
    </p:spTree>
    <p:extLst>
      <p:ext uri="{BB962C8B-B14F-4D97-AF65-F5344CB8AC3E}">
        <p14:creationId xmlns:p14="http://schemas.microsoft.com/office/powerpoint/2010/main" val="1935530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http://www.ruanyifeng.com/blog/2020/02/sparql.html</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16</a:t>
            </a:fld>
            <a:endParaRPr lang="zh-CN" altLang="en-US"/>
          </a:p>
        </p:txBody>
      </p:sp>
    </p:spTree>
    <p:extLst>
      <p:ext uri="{BB962C8B-B14F-4D97-AF65-F5344CB8AC3E}">
        <p14:creationId xmlns:p14="http://schemas.microsoft.com/office/powerpoint/2010/main" val="41971865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112</a:t>
            </a:fld>
            <a:endParaRPr lang="zh-CN" altLang="en-US"/>
          </a:p>
        </p:txBody>
      </p:sp>
    </p:spTree>
    <p:extLst>
      <p:ext uri="{BB962C8B-B14F-4D97-AF65-F5344CB8AC3E}">
        <p14:creationId xmlns:p14="http://schemas.microsoft.com/office/powerpoint/2010/main" val="333443786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blog.csdn.net/weixin_30897079/article/details/97836108?utm_medium=distribute.pc_relevant.none-task-blog-BlogCommendFromMachineLearnPai2-17.control&amp;dist_request_id=1328603.35255.16150570827627673&amp;depth_1-utm_source=distribute.pc_relevant.none-task-blog-BlogCommendFromMachineLearnPai2-17.control</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114</a:t>
            </a:fld>
            <a:endParaRPr lang="zh-CN" altLang="en-US"/>
          </a:p>
        </p:txBody>
      </p:sp>
    </p:spTree>
    <p:extLst>
      <p:ext uri="{BB962C8B-B14F-4D97-AF65-F5344CB8AC3E}">
        <p14:creationId xmlns:p14="http://schemas.microsoft.com/office/powerpoint/2010/main" val="38374476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https://blog.csdn.net/zx711166/article/details/98722800?utm_medium=distribute.pc_relevant.none-task-blog-BlogCommendFromMachineLearnPai2-13.control&amp;depth_1-utm_source=distribute.pc_relevant.none-task-blog-BlogCommendFromMachineLearnPai2-13.control</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116</a:t>
            </a:fld>
            <a:endParaRPr lang="zh-CN" altLang="en-US"/>
          </a:p>
        </p:txBody>
      </p:sp>
    </p:spTree>
    <p:extLst>
      <p:ext uri="{BB962C8B-B14F-4D97-AF65-F5344CB8AC3E}">
        <p14:creationId xmlns:p14="http://schemas.microsoft.com/office/powerpoint/2010/main" val="19685152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https://blog.csdn.net/sinat_26917383/article/details/82424508</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120</a:t>
            </a:fld>
            <a:endParaRPr lang="zh-CN" altLang="en-US"/>
          </a:p>
        </p:txBody>
      </p:sp>
    </p:spTree>
    <p:extLst>
      <p:ext uri="{BB962C8B-B14F-4D97-AF65-F5344CB8AC3E}">
        <p14:creationId xmlns:p14="http://schemas.microsoft.com/office/powerpoint/2010/main" val="272395100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https://blog.csdn.net/sinat_26917383/article/details/82424508</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121</a:t>
            </a:fld>
            <a:endParaRPr lang="zh-CN" altLang="en-US"/>
          </a:p>
        </p:txBody>
      </p:sp>
    </p:spTree>
    <p:extLst>
      <p:ext uri="{BB962C8B-B14F-4D97-AF65-F5344CB8AC3E}">
        <p14:creationId xmlns:p14="http://schemas.microsoft.com/office/powerpoint/2010/main" val="53775255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https://blog.csdn.net/sinat_26917383/article/details/82424508</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122</a:t>
            </a:fld>
            <a:endParaRPr lang="zh-CN" altLang="en-US"/>
          </a:p>
        </p:txBody>
      </p:sp>
    </p:spTree>
    <p:extLst>
      <p:ext uri="{BB962C8B-B14F-4D97-AF65-F5344CB8AC3E}">
        <p14:creationId xmlns:p14="http://schemas.microsoft.com/office/powerpoint/2010/main" val="406164377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https://blog.csdn.net/sinat_26917383/article/details/82424508</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123</a:t>
            </a:fld>
            <a:endParaRPr lang="zh-CN" altLang="en-US"/>
          </a:p>
        </p:txBody>
      </p:sp>
    </p:spTree>
    <p:extLst>
      <p:ext uri="{BB962C8B-B14F-4D97-AF65-F5344CB8AC3E}">
        <p14:creationId xmlns:p14="http://schemas.microsoft.com/office/powerpoint/2010/main" val="109004207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127</a:t>
            </a:fld>
            <a:endParaRPr lang="zh-CN" altLang="en-US"/>
          </a:p>
        </p:txBody>
      </p:sp>
    </p:spTree>
    <p:extLst>
      <p:ext uri="{BB962C8B-B14F-4D97-AF65-F5344CB8AC3E}">
        <p14:creationId xmlns:p14="http://schemas.microsoft.com/office/powerpoint/2010/main" val="149730461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128</a:t>
            </a:fld>
            <a:endParaRPr lang="zh-CN" altLang="en-US"/>
          </a:p>
        </p:txBody>
      </p:sp>
    </p:spTree>
    <p:extLst>
      <p:ext uri="{BB962C8B-B14F-4D97-AF65-F5344CB8AC3E}">
        <p14:creationId xmlns:p14="http://schemas.microsoft.com/office/powerpoint/2010/main" val="426025355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129</a:t>
            </a:fld>
            <a:endParaRPr lang="zh-CN" altLang="en-US"/>
          </a:p>
        </p:txBody>
      </p:sp>
    </p:spTree>
    <p:extLst>
      <p:ext uri="{BB962C8B-B14F-4D97-AF65-F5344CB8AC3E}">
        <p14:creationId xmlns:p14="http://schemas.microsoft.com/office/powerpoint/2010/main" val="4253322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http://www.ruanyifeng.com/blog/2020/02/sparql.html</a:t>
            </a:r>
          </a:p>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17</a:t>
            </a:fld>
            <a:endParaRPr lang="zh-CN" altLang="en-US"/>
          </a:p>
        </p:txBody>
      </p:sp>
    </p:spTree>
    <p:extLst>
      <p:ext uri="{BB962C8B-B14F-4D97-AF65-F5344CB8AC3E}">
        <p14:creationId xmlns:p14="http://schemas.microsoft.com/office/powerpoint/2010/main" val="255026530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131</a:t>
            </a:fld>
            <a:endParaRPr lang="zh-CN" altLang="en-US"/>
          </a:p>
        </p:txBody>
      </p:sp>
    </p:spTree>
    <p:extLst>
      <p:ext uri="{BB962C8B-B14F-4D97-AF65-F5344CB8AC3E}">
        <p14:creationId xmlns:p14="http://schemas.microsoft.com/office/powerpoint/2010/main" val="148334914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FB0A52-928A-44CE-9E53-D35098B3E268}" type="slidenum">
              <a:rPr lang="zh-CN" altLang="en-US" smtClean="0"/>
              <a:t>141</a:t>
            </a:fld>
            <a:endParaRPr lang="zh-CN" altLang="en-US"/>
          </a:p>
        </p:txBody>
      </p:sp>
    </p:spTree>
    <p:extLst>
      <p:ext uri="{BB962C8B-B14F-4D97-AF65-F5344CB8AC3E}">
        <p14:creationId xmlns:p14="http://schemas.microsoft.com/office/powerpoint/2010/main" val="1229754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hlinkClick r:id="rId3"/>
              </a:rPr>
              <a:t>http://www.voidcn.com/article/p-tmftgoum-vh.html</a:t>
            </a:r>
          </a:p>
          <a:p>
            <a:endParaRPr lang="en-US" altLang="zh-CN" dirty="0" smtClean="0">
              <a:hlinkClick r:id="rId3"/>
            </a:endParaRPr>
          </a:p>
          <a:p>
            <a:r>
              <a:rPr lang="en-US" altLang="zh-CN" dirty="0" smtClean="0">
                <a:hlinkClick r:id="rId3"/>
              </a:rPr>
              <a:t>https://www.jianshu.com/p/9e2bfa9a5a06</a:t>
            </a:r>
            <a:endParaRPr lang="en-US" altLang="zh-CN" dirty="0" smtClean="0"/>
          </a:p>
          <a:p>
            <a:r>
              <a:rPr lang="en-US" altLang="zh-CN" dirty="0" smtClean="0">
                <a:hlinkClick r:id="rId4"/>
              </a:rPr>
              <a:t>https://www.w3school.com.cn/rdf/rdf_owl.asp</a:t>
            </a:r>
            <a:endParaRPr lang="en-US" altLang="zh-CN" dirty="0" smtClean="0"/>
          </a:p>
          <a:p>
            <a:r>
              <a:rPr lang="en-US" altLang="zh-CN" dirty="0" smtClean="0">
                <a:hlinkClick r:id="rId5"/>
              </a:rPr>
              <a:t>https://baike.baidu.com/item/owl/19871501?fr=aladdin</a:t>
            </a:r>
            <a:endParaRPr lang="en-US" altLang="zh-CN" dirty="0" smtClean="0"/>
          </a:p>
          <a:p>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36FB0A52-928A-44CE-9E53-D35098B3E268}" type="slidenum">
              <a:rPr lang="zh-CN" altLang="en-US" smtClean="0"/>
              <a:t>18</a:t>
            </a:fld>
            <a:endParaRPr lang="zh-CN" altLang="en-US"/>
          </a:p>
        </p:txBody>
      </p:sp>
    </p:spTree>
    <p:extLst>
      <p:ext uri="{BB962C8B-B14F-4D97-AF65-F5344CB8AC3E}">
        <p14:creationId xmlns:p14="http://schemas.microsoft.com/office/powerpoint/2010/main" val="2444514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298711" y="1106488"/>
            <a:ext cx="9594574" cy="1381125"/>
          </a:xfrm>
        </p:spPr>
        <p:txBody>
          <a:bodyPr anchor="b">
            <a:normAutofit/>
          </a:bodyPr>
          <a:lstStyle>
            <a:lvl1pPr algn="ctr">
              <a:defRPr sz="6000" b="0">
                <a:latin typeface="微软雅黑" panose="020B0503020204020204" pitchFamily="34" charset="-122"/>
                <a:ea typeface="微软雅黑" panose="020B0503020204020204" pitchFamily="34" charset="-122"/>
              </a:defRPr>
            </a:lvl1pPr>
          </a:lstStyle>
          <a:p>
            <a:r>
              <a:rPr lang="zh-CN" altLang="en-US" dirty="0" smtClean="0"/>
              <a:t>主标题微软雅黑</a:t>
            </a:r>
            <a:r>
              <a:rPr lang="en-US" altLang="zh-CN" dirty="0" smtClean="0"/>
              <a:t>60</a:t>
            </a:r>
            <a:endParaRPr lang="zh-CN" altLang="en-US" dirty="0"/>
          </a:p>
        </p:txBody>
      </p:sp>
      <p:sp>
        <p:nvSpPr>
          <p:cNvPr id="3" name="副标题 2"/>
          <p:cNvSpPr>
            <a:spLocks noGrp="1"/>
          </p:cNvSpPr>
          <p:nvPr>
            <p:ph type="subTitle" idx="1" hasCustomPrompt="1"/>
          </p:nvPr>
        </p:nvSpPr>
        <p:spPr>
          <a:xfrm>
            <a:off x="1524000" y="3024982"/>
            <a:ext cx="9144000" cy="1655762"/>
          </a:xfrm>
        </p:spPr>
        <p:txBody>
          <a:bodyPr>
            <a:normAutofit/>
          </a:bodyPr>
          <a:lstStyle>
            <a:lvl1pPr marL="0" indent="0" algn="ctr">
              <a:buNone/>
              <a:defRPr sz="40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副标题微软雅黑</a:t>
            </a:r>
            <a:r>
              <a:rPr lang="en-US" altLang="zh-CN" dirty="0" smtClean="0"/>
              <a:t>40</a:t>
            </a:r>
            <a:endParaRPr lang="zh-CN" altLang="en-US" dirty="0"/>
          </a:p>
        </p:txBody>
      </p:sp>
      <p:sp>
        <p:nvSpPr>
          <p:cNvPr id="6" name="灯片编号占位符 5"/>
          <p:cNvSpPr>
            <a:spLocks noGrp="1"/>
          </p:cNvSpPr>
          <p:nvPr>
            <p:ph type="sldNum" sz="quarter" idx="12"/>
          </p:nvPr>
        </p:nvSpPr>
        <p:spPr/>
        <p:txBody>
          <a:bodyPr/>
          <a:lstStyle/>
          <a:p>
            <a:fld id="{C464E751-8DDD-48F4-87DB-3D6A7AC74B40}" type="slidenum">
              <a:rPr lang="zh-CN" altLang="en-US" smtClean="0"/>
              <a:t>‹#›</a:t>
            </a:fld>
            <a:endParaRPr lang="zh-CN" altLang="en-US"/>
          </a:p>
        </p:txBody>
      </p:sp>
    </p:spTree>
    <p:extLst>
      <p:ext uri="{BB962C8B-B14F-4D97-AF65-F5344CB8AC3E}">
        <p14:creationId xmlns:p14="http://schemas.microsoft.com/office/powerpoint/2010/main" val="1763569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smtClean="0"/>
              <a:t>1 </a:t>
            </a:r>
            <a:r>
              <a:rPr lang="zh-CN" altLang="en-US" dirty="0" smtClean="0"/>
              <a:t>页面标题微软雅黑</a:t>
            </a:r>
            <a:r>
              <a:rPr lang="en-US" altLang="zh-CN" dirty="0" smtClean="0"/>
              <a:t>32</a:t>
            </a:r>
            <a:endParaRPr lang="zh-CN" altLang="en-US" dirty="0"/>
          </a:p>
        </p:txBody>
      </p:sp>
      <p:sp>
        <p:nvSpPr>
          <p:cNvPr id="3" name="内容占位符 2"/>
          <p:cNvSpPr>
            <a:spLocks noGrp="1"/>
          </p:cNvSpPr>
          <p:nvPr>
            <p:ph idx="1" hasCustomPrompt="1"/>
          </p:nvPr>
        </p:nvSpPr>
        <p:spPr>
          <a:xfrm>
            <a:off x="838200" y="1285462"/>
            <a:ext cx="10515600" cy="4351338"/>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smtClean="0"/>
              <a:t>1.1 </a:t>
            </a:r>
            <a:r>
              <a:rPr lang="zh-CN" altLang="en-US" dirty="0" smtClean="0"/>
              <a:t>正文一级标题微软雅黑</a:t>
            </a:r>
            <a:r>
              <a:rPr lang="en-US" altLang="zh-CN" dirty="0" smtClean="0"/>
              <a:t>28</a:t>
            </a:r>
            <a:r>
              <a:rPr lang="zh-CN" altLang="en-US" dirty="0" smtClean="0"/>
              <a:t>行距</a:t>
            </a:r>
            <a:r>
              <a:rPr lang="en-US" altLang="zh-CN" dirty="0" smtClean="0"/>
              <a:t>1.2</a:t>
            </a:r>
            <a:endParaRPr lang="zh-CN" altLang="en-US" dirty="0" smtClean="0"/>
          </a:p>
          <a:p>
            <a:pPr lvl="1"/>
            <a:r>
              <a:rPr lang="en-US" altLang="zh-CN" dirty="0" smtClean="0"/>
              <a:t>1.1.1 </a:t>
            </a:r>
            <a:r>
              <a:rPr lang="zh-CN" altLang="en-US" dirty="0" smtClean="0"/>
              <a:t>正文二级标题微软雅黑</a:t>
            </a:r>
            <a:r>
              <a:rPr lang="en-US" altLang="zh-CN" dirty="0" smtClean="0"/>
              <a:t>24</a:t>
            </a:r>
            <a:r>
              <a:rPr lang="zh-CN" altLang="en-US" dirty="0" smtClean="0"/>
              <a:t>行距</a:t>
            </a:r>
            <a:r>
              <a:rPr lang="en-US" altLang="zh-CN" dirty="0" smtClean="0"/>
              <a:t>1.2</a:t>
            </a:r>
            <a:endParaRPr lang="zh-CN" altLang="en-US" dirty="0" smtClean="0"/>
          </a:p>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smtClean="0"/>
              <a:t>1.1.1.1</a:t>
            </a:r>
            <a:r>
              <a:rPr lang="zh-CN" altLang="en-US" dirty="0" smtClean="0"/>
              <a:t>第三级微软雅黑</a:t>
            </a:r>
            <a:r>
              <a:rPr lang="en-US" altLang="zh-CN" dirty="0" smtClean="0"/>
              <a:t>24</a:t>
            </a:r>
            <a:r>
              <a:rPr lang="zh-CN" altLang="en-US" dirty="0" smtClean="0"/>
              <a:t>行距</a:t>
            </a:r>
            <a:r>
              <a:rPr lang="en-US" altLang="zh-CN" dirty="0" smtClean="0"/>
              <a:t>1.2</a:t>
            </a:r>
            <a:endParaRPr lang="zh-CN" altLang="en-US" dirty="0" smtClean="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smtClean="0"/>
              <a:t>1.1.1.1.1 </a:t>
            </a:r>
            <a:r>
              <a:rPr lang="zh-CN" altLang="en-US" dirty="0" smtClean="0"/>
              <a:t>第四级微软雅黑</a:t>
            </a:r>
            <a:r>
              <a:rPr lang="en-US" altLang="zh-CN" dirty="0" smtClean="0"/>
              <a:t>24</a:t>
            </a:r>
            <a:r>
              <a:rPr lang="zh-CN" altLang="en-US" dirty="0" smtClean="0"/>
              <a:t>行距</a:t>
            </a:r>
            <a:r>
              <a:rPr lang="en-US" altLang="zh-CN" dirty="0" smtClean="0"/>
              <a:t>1.2</a:t>
            </a:r>
            <a:endParaRPr lang="zh-CN" altLang="en-US" dirty="0" smtClean="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smtClean="0"/>
              <a:t>正文微软雅黑</a:t>
            </a:r>
            <a:r>
              <a:rPr lang="en-US" altLang="zh-CN" dirty="0" smtClean="0"/>
              <a:t>24</a:t>
            </a:r>
            <a:r>
              <a:rPr lang="zh-CN" altLang="en-US" dirty="0" smtClean="0"/>
              <a:t>行距</a:t>
            </a:r>
            <a:r>
              <a:rPr lang="en-US" altLang="zh-CN" dirty="0" smtClean="0"/>
              <a:t>1.2</a:t>
            </a:r>
            <a:endParaRPr lang="zh-CN" altLang="en-US" dirty="0" smtClean="0"/>
          </a:p>
          <a:p>
            <a:pPr lvl="3"/>
            <a:endParaRPr lang="zh-CN" altLang="en-US" dirty="0" smtClean="0"/>
          </a:p>
        </p:txBody>
      </p:sp>
      <p:sp>
        <p:nvSpPr>
          <p:cNvPr id="11" name="灯片编号占位符 10"/>
          <p:cNvSpPr>
            <a:spLocks noGrp="1"/>
          </p:cNvSpPr>
          <p:nvPr>
            <p:ph type="sldNum" sz="quarter" idx="12"/>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Tree>
    <p:extLst>
      <p:ext uri="{BB962C8B-B14F-4D97-AF65-F5344CB8AC3E}">
        <p14:creationId xmlns:p14="http://schemas.microsoft.com/office/powerpoint/2010/main" val="2128240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10" name="内容占位符 2"/>
          <p:cNvSpPr>
            <a:spLocks noGrp="1"/>
          </p:cNvSpPr>
          <p:nvPr>
            <p:ph idx="1" hasCustomPrompt="1"/>
          </p:nvPr>
        </p:nvSpPr>
        <p:spPr>
          <a:xfrm>
            <a:off x="838199" y="1275764"/>
            <a:ext cx="5125278" cy="4351338"/>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smtClean="0"/>
              <a:t>1.1 </a:t>
            </a:r>
            <a:r>
              <a:rPr lang="zh-CN" altLang="en-US" dirty="0" smtClean="0"/>
              <a:t>双栏正文一级标题微软雅黑</a:t>
            </a:r>
            <a:r>
              <a:rPr lang="en-US" altLang="zh-CN" dirty="0" smtClean="0"/>
              <a:t>28</a:t>
            </a:r>
            <a:r>
              <a:rPr lang="zh-CN" altLang="en-US" dirty="0" smtClean="0"/>
              <a:t>行距</a:t>
            </a:r>
            <a:r>
              <a:rPr lang="en-US" altLang="zh-CN" dirty="0" smtClean="0"/>
              <a:t>1.2</a:t>
            </a:r>
            <a:endParaRPr lang="zh-CN" altLang="en-US" dirty="0" smtClean="0"/>
          </a:p>
          <a:p>
            <a:pPr lvl="1"/>
            <a:r>
              <a:rPr lang="en-US" altLang="zh-CN" dirty="0" smtClean="0"/>
              <a:t>1.1.1 </a:t>
            </a:r>
            <a:r>
              <a:rPr lang="zh-CN" altLang="en-US" dirty="0" smtClean="0"/>
              <a:t>双栏正文二级标题微软雅黑</a:t>
            </a:r>
            <a:r>
              <a:rPr lang="en-US" altLang="zh-CN" dirty="0" smtClean="0"/>
              <a:t>24</a:t>
            </a:r>
            <a:r>
              <a:rPr lang="zh-CN" altLang="en-US" dirty="0" smtClean="0"/>
              <a:t>行距</a:t>
            </a:r>
            <a:r>
              <a:rPr lang="en-US" altLang="zh-CN" dirty="0" smtClean="0"/>
              <a:t>1.2</a:t>
            </a:r>
            <a:endParaRPr lang="zh-CN" altLang="en-US" dirty="0" smtClean="0"/>
          </a:p>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smtClean="0"/>
              <a:t>1.1.1.1</a:t>
            </a:r>
            <a:r>
              <a:rPr lang="zh-CN" altLang="en-US" dirty="0" smtClean="0"/>
              <a:t>双栏第三级微软雅黑</a:t>
            </a:r>
            <a:r>
              <a:rPr lang="en-US" altLang="zh-CN" dirty="0" smtClean="0"/>
              <a:t>24</a:t>
            </a:r>
            <a:r>
              <a:rPr lang="zh-CN" altLang="en-US" dirty="0" smtClean="0"/>
              <a:t>行距</a:t>
            </a:r>
            <a:r>
              <a:rPr lang="en-US" altLang="zh-CN" dirty="0" smtClean="0"/>
              <a:t>1.2</a:t>
            </a:r>
            <a:endParaRPr lang="zh-CN" altLang="en-US" dirty="0" smtClean="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smtClean="0"/>
              <a:t>1.1.1.1.1</a:t>
            </a:r>
            <a:r>
              <a:rPr lang="zh-CN" altLang="en-US" dirty="0" smtClean="0"/>
              <a:t>双栏第四级微软雅黑</a:t>
            </a:r>
            <a:r>
              <a:rPr lang="en-US" altLang="zh-CN" dirty="0" smtClean="0"/>
              <a:t>24</a:t>
            </a:r>
            <a:r>
              <a:rPr lang="zh-CN" altLang="en-US" dirty="0" smtClean="0"/>
              <a:t>行距</a:t>
            </a:r>
            <a:r>
              <a:rPr lang="en-US" altLang="zh-CN" dirty="0" smtClean="0"/>
              <a:t>1.2</a:t>
            </a:r>
            <a:endParaRPr lang="zh-CN" altLang="en-US" dirty="0" smtClean="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smtClean="0"/>
              <a:t>双栏正文微软雅黑</a:t>
            </a:r>
            <a:r>
              <a:rPr lang="en-US" altLang="zh-CN" dirty="0" smtClean="0"/>
              <a:t>24</a:t>
            </a:r>
            <a:r>
              <a:rPr lang="zh-CN" altLang="en-US" dirty="0" smtClean="0"/>
              <a:t>行距</a:t>
            </a:r>
            <a:r>
              <a:rPr lang="en-US" altLang="zh-CN" dirty="0" smtClean="0"/>
              <a:t>1.2</a:t>
            </a:r>
            <a:endParaRPr lang="zh-CN" altLang="en-US" dirty="0" smtClean="0"/>
          </a:p>
          <a:p>
            <a:pPr lvl="3"/>
            <a:endParaRPr lang="zh-CN" altLang="en-US" dirty="0" smtClean="0"/>
          </a:p>
        </p:txBody>
      </p:sp>
      <p:sp>
        <p:nvSpPr>
          <p:cNvPr id="11" name="内容占位符 2"/>
          <p:cNvSpPr>
            <a:spLocks noGrp="1"/>
          </p:cNvSpPr>
          <p:nvPr>
            <p:ph idx="13" hasCustomPrompt="1"/>
          </p:nvPr>
        </p:nvSpPr>
        <p:spPr>
          <a:xfrm>
            <a:off x="6228521" y="1275764"/>
            <a:ext cx="5125278" cy="4351338"/>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smtClean="0"/>
              <a:t>1.1 </a:t>
            </a:r>
            <a:r>
              <a:rPr lang="zh-CN" altLang="en-US" dirty="0" smtClean="0"/>
              <a:t>双栏正文一级标题微软雅黑</a:t>
            </a:r>
            <a:r>
              <a:rPr lang="en-US" altLang="zh-CN" dirty="0" smtClean="0"/>
              <a:t>28</a:t>
            </a:r>
            <a:r>
              <a:rPr lang="zh-CN" altLang="en-US" dirty="0" smtClean="0"/>
              <a:t>行距</a:t>
            </a:r>
            <a:r>
              <a:rPr lang="en-US" altLang="zh-CN" dirty="0" smtClean="0"/>
              <a:t>1.2</a:t>
            </a:r>
            <a:endParaRPr lang="zh-CN" altLang="en-US" dirty="0" smtClean="0"/>
          </a:p>
          <a:p>
            <a:pPr lvl="1"/>
            <a:r>
              <a:rPr lang="en-US" altLang="zh-CN" dirty="0" smtClean="0"/>
              <a:t>1.1.1 </a:t>
            </a:r>
            <a:r>
              <a:rPr lang="zh-CN" altLang="en-US" dirty="0" smtClean="0"/>
              <a:t>双栏正文二级标题微软雅黑</a:t>
            </a:r>
            <a:r>
              <a:rPr lang="en-US" altLang="zh-CN" dirty="0" smtClean="0"/>
              <a:t>24</a:t>
            </a:r>
            <a:r>
              <a:rPr lang="zh-CN" altLang="en-US" dirty="0" smtClean="0"/>
              <a:t>行距</a:t>
            </a:r>
            <a:r>
              <a:rPr lang="en-US" altLang="zh-CN" dirty="0" smtClean="0"/>
              <a:t>1.2</a:t>
            </a:r>
            <a:endParaRPr lang="zh-CN" altLang="en-US" dirty="0" smtClean="0"/>
          </a:p>
          <a:p>
            <a:pPr marL="0"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smtClean="0"/>
              <a:t>1.1.1.1</a:t>
            </a:r>
            <a:r>
              <a:rPr lang="zh-CN" altLang="en-US" dirty="0" smtClean="0"/>
              <a:t>双栏第三级微软雅黑</a:t>
            </a:r>
            <a:r>
              <a:rPr lang="en-US" altLang="zh-CN" dirty="0" smtClean="0"/>
              <a:t>24</a:t>
            </a:r>
            <a:r>
              <a:rPr lang="zh-CN" altLang="en-US" dirty="0" smtClean="0"/>
              <a:t>行距</a:t>
            </a:r>
            <a:r>
              <a:rPr lang="en-US" altLang="zh-CN" dirty="0" smtClean="0"/>
              <a:t>1.2</a:t>
            </a:r>
            <a:endParaRPr lang="zh-CN" altLang="en-US" dirty="0" smtClean="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altLang="zh-CN" dirty="0" smtClean="0"/>
              <a:t>1.1.1.1.1</a:t>
            </a:r>
            <a:r>
              <a:rPr lang="zh-CN" altLang="en-US" dirty="0" smtClean="0"/>
              <a:t>双栏第四级微软雅黑</a:t>
            </a:r>
            <a:r>
              <a:rPr lang="en-US" altLang="zh-CN" dirty="0" smtClean="0"/>
              <a:t>24</a:t>
            </a:r>
            <a:r>
              <a:rPr lang="zh-CN" altLang="en-US" dirty="0" smtClean="0"/>
              <a:t>行距</a:t>
            </a:r>
            <a:r>
              <a:rPr lang="en-US" altLang="zh-CN" dirty="0" smtClean="0"/>
              <a:t>1.2</a:t>
            </a:r>
            <a:endParaRPr lang="zh-CN" altLang="en-US" dirty="0" smtClean="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smtClean="0"/>
              <a:t>双栏正文微软雅黑</a:t>
            </a:r>
            <a:r>
              <a:rPr lang="en-US" altLang="zh-CN" dirty="0" smtClean="0"/>
              <a:t>24</a:t>
            </a:r>
            <a:r>
              <a:rPr lang="zh-CN" altLang="en-US" dirty="0" smtClean="0"/>
              <a:t>行距</a:t>
            </a:r>
            <a:r>
              <a:rPr lang="en-US" altLang="zh-CN" dirty="0" smtClean="0"/>
              <a:t>1.2</a:t>
            </a:r>
            <a:endParaRPr lang="zh-CN" altLang="en-US" dirty="0" smtClean="0"/>
          </a:p>
          <a:p>
            <a:pPr lvl="3"/>
            <a:endParaRPr lang="zh-CN" altLang="en-US" dirty="0" smtClean="0"/>
          </a:p>
        </p:txBody>
      </p:sp>
      <p:sp>
        <p:nvSpPr>
          <p:cNvPr id="18" name="灯片编号占位符 17"/>
          <p:cNvSpPr>
            <a:spLocks noGrp="1"/>
          </p:cNvSpPr>
          <p:nvPr>
            <p:ph type="sldNum" sz="quarter" idx="16"/>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
        <p:nvSpPr>
          <p:cNvPr id="19"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smtClean="0"/>
              <a:t>1 </a:t>
            </a:r>
            <a:r>
              <a:rPr lang="zh-CN" altLang="en-US" dirty="0" smtClean="0"/>
              <a:t>页面标题微软雅黑</a:t>
            </a:r>
            <a:r>
              <a:rPr lang="en-US" altLang="zh-CN" dirty="0" smtClean="0"/>
              <a:t>32</a:t>
            </a:r>
            <a:endParaRPr lang="zh-CN" altLang="en-US" dirty="0"/>
          </a:p>
        </p:txBody>
      </p:sp>
    </p:spTree>
    <p:extLst>
      <p:ext uri="{BB962C8B-B14F-4D97-AF65-F5344CB8AC3E}">
        <p14:creationId xmlns:p14="http://schemas.microsoft.com/office/powerpoint/2010/main" val="195226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左文右图">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6109252" y="1275764"/>
            <a:ext cx="5246136" cy="458528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7" name="灯片编号占位符 6"/>
          <p:cNvSpPr>
            <a:spLocks noGrp="1"/>
          </p:cNvSpPr>
          <p:nvPr>
            <p:ph type="sldNum" sz="quarter" idx="12"/>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
        <p:nvSpPr>
          <p:cNvPr id="10" name="内容占位符 2"/>
          <p:cNvSpPr>
            <a:spLocks noGrp="1"/>
          </p:cNvSpPr>
          <p:nvPr>
            <p:ph idx="13" hasCustomPrompt="1"/>
          </p:nvPr>
        </p:nvSpPr>
        <p:spPr>
          <a:xfrm>
            <a:off x="838199" y="1275764"/>
            <a:ext cx="5125278" cy="4585286"/>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solidFill>
                  <a:srgbClr val="FF0000"/>
                </a:solidFill>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smtClean="0"/>
              <a:t>1.1 </a:t>
            </a:r>
            <a:r>
              <a:rPr lang="zh-CN" altLang="en-US" dirty="0" smtClean="0"/>
              <a:t>左文右图正文一级标题微软雅黑</a:t>
            </a:r>
            <a:r>
              <a:rPr lang="en-US" altLang="zh-CN" dirty="0" smtClean="0"/>
              <a:t>28</a:t>
            </a:r>
            <a:r>
              <a:rPr lang="zh-CN" altLang="en-US" dirty="0" smtClean="0"/>
              <a:t>行距</a:t>
            </a:r>
            <a:r>
              <a:rPr lang="en-US" altLang="zh-CN" dirty="0" smtClean="0"/>
              <a:t>1.2</a:t>
            </a:r>
            <a:endParaRPr lang="zh-CN" altLang="en-US" dirty="0" smtClean="0"/>
          </a:p>
          <a:p>
            <a:pPr lvl="1"/>
            <a:r>
              <a:rPr lang="en-US" altLang="zh-CN" dirty="0" smtClean="0"/>
              <a:t>1.1.1 </a:t>
            </a:r>
            <a:r>
              <a:rPr lang="zh-CN" altLang="en-US" dirty="0" smtClean="0"/>
              <a:t>左文右图正文二级标题微软雅黑</a:t>
            </a:r>
            <a:r>
              <a:rPr lang="en-US" altLang="zh-CN" dirty="0" smtClean="0"/>
              <a:t>24</a:t>
            </a:r>
            <a:r>
              <a:rPr lang="zh-CN" altLang="en-US" dirty="0" smtClean="0"/>
              <a:t>行距</a:t>
            </a:r>
            <a:r>
              <a:rPr lang="en-US" altLang="zh-CN" dirty="0" smtClean="0"/>
              <a:t>1.2</a:t>
            </a:r>
            <a:endParaRPr lang="zh-CN" altLang="en-US" dirty="0" smtClean="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smtClean="0"/>
              <a:t>左文右图正文微软雅黑</a:t>
            </a:r>
            <a:r>
              <a:rPr lang="en-US" altLang="zh-CN" dirty="0" smtClean="0"/>
              <a:t>24</a:t>
            </a:r>
            <a:r>
              <a:rPr lang="zh-CN" altLang="en-US" dirty="0" smtClean="0"/>
              <a:t>行距</a:t>
            </a:r>
            <a:r>
              <a:rPr lang="en-US" altLang="zh-CN" dirty="0" smtClean="0"/>
              <a:t>1.2</a:t>
            </a:r>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lang="en-US" altLang="zh-CN" dirty="0" smtClean="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smtClean="0"/>
              <a:t>图文版面比例可调整</a:t>
            </a:r>
          </a:p>
          <a:p>
            <a:pPr lvl="3"/>
            <a:endParaRPr lang="zh-CN" altLang="en-US" dirty="0" smtClean="0"/>
          </a:p>
        </p:txBody>
      </p:sp>
      <p:sp>
        <p:nvSpPr>
          <p:cNvPr id="11"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smtClean="0"/>
              <a:t>1 </a:t>
            </a:r>
            <a:r>
              <a:rPr lang="zh-CN" altLang="en-US" dirty="0" smtClean="0"/>
              <a:t>页面标题微软雅黑</a:t>
            </a:r>
            <a:r>
              <a:rPr lang="en-US" altLang="zh-CN" dirty="0" smtClean="0"/>
              <a:t>32</a:t>
            </a:r>
            <a:endParaRPr lang="zh-CN" altLang="en-US" dirty="0"/>
          </a:p>
        </p:txBody>
      </p:sp>
    </p:spTree>
    <p:extLst>
      <p:ext uri="{BB962C8B-B14F-4D97-AF65-F5344CB8AC3E}">
        <p14:creationId xmlns:p14="http://schemas.microsoft.com/office/powerpoint/2010/main" val="1747627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左图右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837457" y="1275764"/>
            <a:ext cx="5246136" cy="458528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7" name="灯片编号占位符 6"/>
          <p:cNvSpPr>
            <a:spLocks noGrp="1"/>
          </p:cNvSpPr>
          <p:nvPr>
            <p:ph type="sldNum" sz="quarter" idx="12"/>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
        <p:nvSpPr>
          <p:cNvPr id="10" name="内容占位符 2"/>
          <p:cNvSpPr>
            <a:spLocks noGrp="1"/>
          </p:cNvSpPr>
          <p:nvPr>
            <p:ph idx="13" hasCustomPrompt="1"/>
          </p:nvPr>
        </p:nvSpPr>
        <p:spPr>
          <a:xfrm>
            <a:off x="6221961" y="1275764"/>
            <a:ext cx="5125278" cy="4585286"/>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solidFill>
                  <a:srgbClr val="FF0000"/>
                </a:solidFill>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smtClean="0"/>
              <a:t>1.1 </a:t>
            </a:r>
            <a:r>
              <a:rPr lang="zh-CN" altLang="en-US" dirty="0" smtClean="0"/>
              <a:t>左图右文正文一级标题微软雅黑</a:t>
            </a:r>
            <a:r>
              <a:rPr lang="en-US" altLang="zh-CN" dirty="0" smtClean="0"/>
              <a:t>28</a:t>
            </a:r>
            <a:r>
              <a:rPr lang="zh-CN" altLang="en-US" dirty="0" smtClean="0"/>
              <a:t>行距</a:t>
            </a:r>
            <a:r>
              <a:rPr lang="en-US" altLang="zh-CN" dirty="0" smtClean="0"/>
              <a:t>1.2</a:t>
            </a:r>
            <a:endParaRPr lang="zh-CN" altLang="en-US" dirty="0" smtClean="0"/>
          </a:p>
          <a:p>
            <a:pPr lvl="1"/>
            <a:r>
              <a:rPr lang="en-US" altLang="zh-CN" dirty="0" smtClean="0"/>
              <a:t>1.1.1 </a:t>
            </a:r>
            <a:r>
              <a:rPr lang="zh-CN" altLang="en-US" dirty="0" smtClean="0"/>
              <a:t>左图右文正文二级标题微软雅黑</a:t>
            </a:r>
            <a:r>
              <a:rPr lang="en-US" altLang="zh-CN" dirty="0" smtClean="0"/>
              <a:t>24</a:t>
            </a:r>
            <a:r>
              <a:rPr lang="zh-CN" altLang="en-US" dirty="0" smtClean="0"/>
              <a:t>行距</a:t>
            </a:r>
            <a:r>
              <a:rPr lang="en-US" altLang="zh-CN" dirty="0" smtClean="0"/>
              <a:t>1.2</a:t>
            </a:r>
            <a:endParaRPr lang="zh-CN" altLang="en-US" dirty="0" smtClean="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smtClean="0"/>
              <a:t>左图右文正文微软雅黑</a:t>
            </a:r>
            <a:r>
              <a:rPr lang="en-US" altLang="zh-CN" dirty="0" smtClean="0"/>
              <a:t>24</a:t>
            </a:r>
            <a:r>
              <a:rPr lang="zh-CN" altLang="en-US" dirty="0" smtClean="0"/>
              <a:t>行距</a:t>
            </a:r>
            <a:r>
              <a:rPr lang="en-US" altLang="zh-CN" dirty="0" smtClean="0"/>
              <a:t>1.2</a:t>
            </a:r>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lang="en-US" altLang="zh-CN" dirty="0" smtClean="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smtClean="0"/>
              <a:t>图文版面比例可调整</a:t>
            </a:r>
          </a:p>
          <a:p>
            <a:pPr lvl="3"/>
            <a:endParaRPr lang="zh-CN" altLang="en-US" dirty="0" smtClean="0"/>
          </a:p>
        </p:txBody>
      </p:sp>
      <p:sp>
        <p:nvSpPr>
          <p:cNvPr id="11"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smtClean="0"/>
              <a:t>1 </a:t>
            </a:r>
            <a:r>
              <a:rPr lang="zh-CN" altLang="en-US" dirty="0" smtClean="0"/>
              <a:t>页面标题微软雅黑</a:t>
            </a:r>
            <a:r>
              <a:rPr lang="en-US" altLang="zh-CN" dirty="0" smtClean="0"/>
              <a:t>32</a:t>
            </a:r>
            <a:endParaRPr lang="zh-CN" altLang="en-US" dirty="0"/>
          </a:p>
        </p:txBody>
      </p:sp>
    </p:spTree>
    <p:extLst>
      <p:ext uri="{BB962C8B-B14F-4D97-AF65-F5344CB8AC3E}">
        <p14:creationId xmlns:p14="http://schemas.microsoft.com/office/powerpoint/2010/main" val="1023297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上文下图">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3581400" y="3004102"/>
            <a:ext cx="5233021" cy="325037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7" name="灯片编号占位符 6"/>
          <p:cNvSpPr>
            <a:spLocks noGrp="1"/>
          </p:cNvSpPr>
          <p:nvPr>
            <p:ph type="sldNum" sz="quarter" idx="12"/>
          </p:nvPr>
        </p:nvSpPr>
        <p:spPr/>
        <p:txBody>
          <a:bodyPr/>
          <a:lstStyle>
            <a:lvl1pPr>
              <a:defRPr sz="1800">
                <a:solidFill>
                  <a:schemeClr val="tx1"/>
                </a:solidFill>
              </a:defRPr>
            </a:lvl1pPr>
          </a:lstStyle>
          <a:p>
            <a:fld id="{C464E751-8DDD-48F4-87DB-3D6A7AC74B40}" type="slidenum">
              <a:rPr lang="zh-CN" altLang="en-US" smtClean="0"/>
              <a:pPr/>
              <a:t>‹#›</a:t>
            </a:fld>
            <a:endParaRPr lang="zh-CN" altLang="en-US" dirty="0"/>
          </a:p>
        </p:txBody>
      </p:sp>
      <p:sp>
        <p:nvSpPr>
          <p:cNvPr id="11" name="内容占位符 2"/>
          <p:cNvSpPr>
            <a:spLocks noGrp="1"/>
          </p:cNvSpPr>
          <p:nvPr>
            <p:ph idx="13" hasCustomPrompt="1"/>
          </p:nvPr>
        </p:nvSpPr>
        <p:spPr>
          <a:xfrm>
            <a:off x="838199" y="1275764"/>
            <a:ext cx="10638184" cy="1626462"/>
          </a:xfrm>
        </p:spPr>
        <p:txBody>
          <a:bodyPr/>
          <a:lstStyle>
            <a:lvl1pPr marL="0" indent="0">
              <a:lnSpc>
                <a:spcPct val="120000"/>
              </a:lnSpc>
              <a:buNone/>
              <a:defRPr baseline="0">
                <a:latin typeface="微软雅黑" panose="020B0503020204020204" pitchFamily="34" charset="-122"/>
                <a:ea typeface="微软雅黑" panose="020B0503020204020204" pitchFamily="34" charset="-122"/>
              </a:defRPr>
            </a:lvl1pPr>
            <a:lvl2pPr marL="0" indent="0">
              <a:lnSpc>
                <a:spcPct val="120000"/>
              </a:lnSpc>
              <a:buNone/>
              <a:defRPr sz="2400">
                <a:latin typeface="微软雅黑" panose="020B0503020204020204" pitchFamily="34" charset="-122"/>
                <a:ea typeface="微软雅黑" panose="020B0503020204020204" pitchFamily="34" charset="-122"/>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a:latin typeface="微软雅黑" panose="020B0503020204020204" pitchFamily="34" charset="-122"/>
                <a:ea typeface="微软雅黑" panose="020B0503020204020204" pitchFamily="34" charset="-122"/>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baseline="0">
                <a:solidFill>
                  <a:srgbClr val="FF0000"/>
                </a:solidFill>
                <a:latin typeface="微软雅黑" panose="020B0503020204020204" pitchFamily="34" charset="-122"/>
                <a:ea typeface="微软雅黑" panose="020B0503020204020204" pitchFamily="34" charset="-122"/>
              </a:defRPr>
            </a:lvl4pPr>
            <a:lvl5pPr marL="0" indent="0">
              <a:buNone/>
              <a:defRPr>
                <a:latin typeface="微软雅黑" panose="020B0503020204020204" pitchFamily="34" charset="-122"/>
                <a:ea typeface="微软雅黑" panose="020B0503020204020204" pitchFamily="34" charset="-122"/>
              </a:defRPr>
            </a:lvl5pPr>
          </a:lstStyle>
          <a:p>
            <a:pPr lvl="0"/>
            <a:r>
              <a:rPr lang="en-US" altLang="zh-CN" dirty="0" smtClean="0"/>
              <a:t>1.1 </a:t>
            </a:r>
            <a:r>
              <a:rPr lang="zh-CN" altLang="en-US" dirty="0" smtClean="0"/>
              <a:t>上文下图正文一级标题微软雅黑</a:t>
            </a:r>
            <a:r>
              <a:rPr lang="en-US" altLang="zh-CN" dirty="0" smtClean="0"/>
              <a:t>28</a:t>
            </a:r>
            <a:r>
              <a:rPr lang="zh-CN" altLang="en-US" dirty="0" smtClean="0"/>
              <a:t>行距</a:t>
            </a:r>
            <a:r>
              <a:rPr lang="en-US" altLang="zh-CN" dirty="0" smtClean="0"/>
              <a:t>1.2</a:t>
            </a:r>
            <a:endParaRPr lang="zh-CN" altLang="en-US" dirty="0" smtClean="0"/>
          </a:p>
          <a:p>
            <a:pPr lvl="1"/>
            <a:r>
              <a:rPr lang="en-US" altLang="zh-CN" dirty="0" smtClean="0"/>
              <a:t>1.1.1 </a:t>
            </a:r>
            <a:r>
              <a:rPr lang="zh-CN" altLang="en-US" dirty="0" smtClean="0"/>
              <a:t>上文下图正文二级标题微软雅黑</a:t>
            </a:r>
            <a:r>
              <a:rPr lang="en-US" altLang="zh-CN" dirty="0" smtClean="0"/>
              <a:t>24</a:t>
            </a:r>
            <a:r>
              <a:rPr lang="zh-CN" altLang="en-US" dirty="0" smtClean="0"/>
              <a:t>行距</a:t>
            </a:r>
            <a:r>
              <a:rPr lang="en-US" altLang="zh-CN" dirty="0" smtClean="0"/>
              <a:t>1.2</a:t>
            </a:r>
            <a:endParaRPr lang="zh-CN" altLang="en-US" dirty="0" smtClean="0"/>
          </a:p>
          <a:p>
            <a:pPr marL="0" marR="0" lvl="3"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zh-CN" altLang="en-US" dirty="0" smtClean="0"/>
              <a:t>上文下图正文微软雅黑</a:t>
            </a:r>
            <a:r>
              <a:rPr lang="en-US" altLang="zh-CN" dirty="0" smtClean="0"/>
              <a:t>24</a:t>
            </a:r>
            <a:r>
              <a:rPr lang="zh-CN" altLang="en-US" dirty="0" smtClean="0"/>
              <a:t>行距</a:t>
            </a:r>
            <a:r>
              <a:rPr lang="en-US" altLang="zh-CN" dirty="0" smtClean="0"/>
              <a:t>1.2</a:t>
            </a:r>
            <a:r>
              <a:rPr lang="zh-CN" altLang="en-US" dirty="0" smtClean="0"/>
              <a:t>， 图文版面占比可调整</a:t>
            </a:r>
          </a:p>
          <a:p>
            <a:pPr lvl="3"/>
            <a:endParaRPr lang="zh-CN" altLang="en-US" dirty="0" smtClean="0"/>
          </a:p>
        </p:txBody>
      </p:sp>
      <p:sp>
        <p:nvSpPr>
          <p:cNvPr id="12" name="标题 1"/>
          <p:cNvSpPr>
            <a:spLocks noGrp="1"/>
          </p:cNvSpPr>
          <p:nvPr>
            <p:ph type="title" hasCustomPrompt="1"/>
          </p:nvPr>
        </p:nvSpPr>
        <p:spPr>
          <a:xfrm>
            <a:off x="838200" y="365126"/>
            <a:ext cx="10515600" cy="920336"/>
          </a:xfrm>
        </p:spPr>
        <p:txBody>
          <a:bodyPr>
            <a:normAutofit/>
          </a:bodyPr>
          <a:lstStyle>
            <a:lvl1pPr>
              <a:defRPr sz="3200">
                <a:latin typeface="微软雅黑" panose="020B0503020204020204" pitchFamily="34" charset="-122"/>
                <a:ea typeface="微软雅黑" panose="020B0503020204020204" pitchFamily="34" charset="-122"/>
              </a:defRPr>
            </a:lvl1pPr>
          </a:lstStyle>
          <a:p>
            <a:r>
              <a:rPr lang="en-US" altLang="zh-CN" dirty="0" smtClean="0"/>
              <a:t>1 </a:t>
            </a:r>
            <a:r>
              <a:rPr lang="zh-CN" altLang="en-US" dirty="0" smtClean="0"/>
              <a:t>页面标题微软雅黑</a:t>
            </a:r>
            <a:r>
              <a:rPr lang="en-US" altLang="zh-CN" dirty="0" smtClean="0"/>
              <a:t>32</a:t>
            </a:r>
            <a:endParaRPr lang="zh-CN" altLang="en-US" dirty="0"/>
          </a:p>
        </p:txBody>
      </p:sp>
    </p:spTree>
    <p:extLst>
      <p:ext uri="{BB962C8B-B14F-4D97-AF65-F5344CB8AC3E}">
        <p14:creationId xmlns:p14="http://schemas.microsoft.com/office/powerpoint/2010/main" val="14620441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64E751-8DDD-48F4-87DB-3D6A7AC74B40}" type="slidenum">
              <a:rPr lang="zh-CN" altLang="en-US" smtClean="0"/>
              <a:t>‹#›</a:t>
            </a:fld>
            <a:endParaRPr lang="zh-CN" altLang="en-US"/>
          </a:p>
        </p:txBody>
      </p:sp>
    </p:spTree>
    <p:extLst>
      <p:ext uri="{BB962C8B-B14F-4D97-AF65-F5344CB8AC3E}">
        <p14:creationId xmlns:p14="http://schemas.microsoft.com/office/powerpoint/2010/main" val="37412741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7" r:id="rId4"/>
    <p:sldLayoutId id="2147483661" r:id="rId5"/>
    <p:sldLayoutId id="2147483660" r:id="rId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hyperlink" Target="http://images0.cnblogs.com/blog/107289/201508/211422457381388.gif" TargetMode="Externa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44.php"/><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webp"/><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tiff"/><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6.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normAutofit/>
          </a:bodyPr>
          <a:lstStyle/>
          <a:p>
            <a:r>
              <a:rPr lang="zh-CN" altLang="en-US" dirty="0" smtClean="0"/>
              <a:t>大</a:t>
            </a:r>
            <a:r>
              <a:rPr lang="zh-CN" altLang="en-US" dirty="0"/>
              <a:t>数据管理系统</a:t>
            </a:r>
          </a:p>
        </p:txBody>
      </p:sp>
      <p:sp>
        <p:nvSpPr>
          <p:cNvPr id="7" name="副标题 6"/>
          <p:cNvSpPr>
            <a:spLocks noGrp="1"/>
          </p:cNvSpPr>
          <p:nvPr>
            <p:ph type="subTitle" idx="1"/>
          </p:nvPr>
        </p:nvSpPr>
        <p:spPr/>
        <p:txBody>
          <a:bodyPr/>
          <a:lstStyle/>
          <a:p>
            <a:r>
              <a:rPr lang="zh-CN" altLang="en-US" dirty="0" smtClean="0">
                <a:solidFill>
                  <a:schemeClr val="accent5">
                    <a:lumMod val="75000"/>
                  </a:schemeClr>
                </a:solidFill>
              </a:rPr>
              <a:t>第</a:t>
            </a:r>
            <a:r>
              <a:rPr lang="en-US" altLang="zh-CN" dirty="0" smtClean="0">
                <a:solidFill>
                  <a:schemeClr val="accent5">
                    <a:lumMod val="75000"/>
                  </a:schemeClr>
                </a:solidFill>
              </a:rPr>
              <a:t>5</a:t>
            </a:r>
            <a:r>
              <a:rPr lang="zh-CN" altLang="en-US" dirty="0" smtClean="0">
                <a:solidFill>
                  <a:schemeClr val="accent5">
                    <a:lumMod val="75000"/>
                  </a:schemeClr>
                </a:solidFill>
              </a:rPr>
              <a:t>章 图模型与类</a:t>
            </a:r>
            <a:r>
              <a:rPr lang="en-US" altLang="zh-CN" dirty="0" smtClean="0">
                <a:solidFill>
                  <a:schemeClr val="accent5">
                    <a:lumMod val="75000"/>
                  </a:schemeClr>
                </a:solidFill>
              </a:rPr>
              <a:t>SQL</a:t>
            </a:r>
            <a:r>
              <a:rPr lang="zh-CN" altLang="en-US" dirty="0" smtClean="0">
                <a:solidFill>
                  <a:schemeClr val="accent5">
                    <a:lumMod val="75000"/>
                  </a:schemeClr>
                </a:solidFill>
              </a:rPr>
              <a:t>查询语言</a:t>
            </a:r>
            <a:endParaRPr lang="zh-CN" altLang="en-US" dirty="0">
              <a:solidFill>
                <a:schemeClr val="accent5">
                  <a:lumMod val="75000"/>
                </a:schemeClr>
              </a:solidFill>
            </a:endParaRPr>
          </a:p>
          <a:p>
            <a:endParaRPr lang="zh-CN" altLang="en-US" dirty="0"/>
          </a:p>
        </p:txBody>
      </p:sp>
    </p:spTree>
    <p:extLst>
      <p:ext uri="{BB962C8B-B14F-4D97-AF65-F5344CB8AC3E}">
        <p14:creationId xmlns:p14="http://schemas.microsoft.com/office/powerpoint/2010/main" val="2200887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73723"/>
            <a:ext cx="10515600" cy="740193"/>
          </a:xfrm>
        </p:spPr>
        <p:txBody>
          <a:bodyPr/>
          <a:lstStyle/>
          <a:p>
            <a:r>
              <a:rPr lang="en-US" altLang="zh-CN" sz="2400" b="1" dirty="0" smtClean="0">
                <a:solidFill>
                  <a:prstClr val="black"/>
                </a:solidFill>
              </a:rPr>
              <a:t>5.1.2.2 </a:t>
            </a:r>
            <a:r>
              <a:rPr lang="zh-CN" altLang="en-US" sz="2400" b="1" dirty="0" smtClean="0">
                <a:solidFill>
                  <a:prstClr val="black"/>
                </a:solidFill>
              </a:rPr>
              <a:t>资源描述框架（</a:t>
            </a:r>
            <a:r>
              <a:rPr lang="en-US" altLang="zh-CN" sz="2400" b="1" dirty="0" smtClean="0">
                <a:solidFill>
                  <a:prstClr val="black"/>
                </a:solidFill>
              </a:rPr>
              <a:t>RDF</a:t>
            </a:r>
            <a:r>
              <a:rPr lang="zh-CN" altLang="en-US" sz="2400" b="1" dirty="0" smtClean="0">
                <a:solidFill>
                  <a:prstClr val="black"/>
                </a:solidFill>
              </a:rPr>
              <a:t>）</a:t>
            </a:r>
            <a:endParaRPr lang="zh-CN" altLang="en-US" dirty="0"/>
          </a:p>
        </p:txBody>
      </p:sp>
      <p:sp>
        <p:nvSpPr>
          <p:cNvPr id="3" name="内容占位符 2"/>
          <p:cNvSpPr>
            <a:spLocks noGrp="1"/>
          </p:cNvSpPr>
          <p:nvPr>
            <p:ph idx="1"/>
          </p:nvPr>
        </p:nvSpPr>
        <p:spPr>
          <a:xfrm>
            <a:off x="838200" y="683288"/>
            <a:ext cx="10515600" cy="5898382"/>
          </a:xfrm>
        </p:spPr>
        <p:txBody>
          <a:bodyPr>
            <a:noAutofit/>
          </a:bodyPr>
          <a:lstStyle/>
          <a:p>
            <a:r>
              <a:rPr lang="zh-CN" altLang="en-US" sz="2400" b="1" dirty="0" smtClean="0"/>
              <a:t>资源描述框架</a:t>
            </a:r>
            <a:r>
              <a:rPr lang="zh-CN" altLang="en-US" sz="2400" dirty="0" smtClean="0"/>
              <a:t>（</a:t>
            </a:r>
            <a:r>
              <a:rPr lang="en-US" altLang="zh-CN" sz="2400" dirty="0" smtClean="0"/>
              <a:t>Resource Description Framework, RDF</a:t>
            </a:r>
            <a:r>
              <a:rPr lang="zh-CN" altLang="en-US" sz="2400" dirty="0" smtClean="0"/>
              <a:t>）</a:t>
            </a:r>
            <a:endParaRPr lang="en-US" altLang="zh-CN" sz="2400" dirty="0" smtClean="0"/>
          </a:p>
          <a:p>
            <a:r>
              <a:rPr lang="en-US" altLang="zh-CN" sz="2400" dirty="0"/>
              <a:t> </a:t>
            </a:r>
            <a:r>
              <a:rPr lang="en-US" altLang="zh-CN" sz="2400" dirty="0" smtClean="0"/>
              <a:t>      </a:t>
            </a:r>
            <a:r>
              <a:rPr lang="zh-CN" altLang="en-US" sz="2400" dirty="0" smtClean="0"/>
              <a:t>万维网联盟（</a:t>
            </a:r>
            <a:r>
              <a:rPr lang="en-US" altLang="zh-CN" sz="2400" dirty="0" smtClean="0"/>
              <a:t>W3C</a:t>
            </a:r>
            <a:r>
              <a:rPr lang="zh-CN" altLang="en-US" sz="2400" dirty="0" smtClean="0"/>
              <a:t>）提出的一种用于描述</a:t>
            </a:r>
            <a:r>
              <a:rPr lang="en-US" altLang="zh-CN" sz="2400" dirty="0" smtClean="0"/>
              <a:t>web</a:t>
            </a:r>
            <a:r>
              <a:rPr lang="zh-CN" altLang="en-US" sz="2400" dirty="0" smtClean="0"/>
              <a:t>资源的推荐标准，使用主语来标记</a:t>
            </a:r>
            <a:r>
              <a:rPr lang="en-US" altLang="zh-CN" sz="2400" dirty="0" smtClean="0"/>
              <a:t>web</a:t>
            </a:r>
            <a:r>
              <a:rPr lang="zh-CN" altLang="en-US" sz="2400" dirty="0" smtClean="0"/>
              <a:t>资源，使用属性（谓语）和属性值（宾语）来描述</a:t>
            </a:r>
            <a:r>
              <a:rPr lang="en-US" altLang="zh-CN" sz="2400" dirty="0" smtClean="0"/>
              <a:t>web</a:t>
            </a:r>
            <a:r>
              <a:rPr lang="zh-CN" altLang="en-US" sz="2400" dirty="0" smtClean="0"/>
              <a:t>资源，使用</a:t>
            </a:r>
            <a:r>
              <a:rPr lang="en-US" altLang="zh-CN" sz="2400" dirty="0"/>
              <a:t>XML</a:t>
            </a:r>
            <a:r>
              <a:rPr lang="zh-CN" altLang="en-US" sz="2400" dirty="0" smtClean="0"/>
              <a:t>语法来表达。</a:t>
            </a:r>
            <a:endParaRPr lang="en-US" altLang="zh-CN" sz="2400" dirty="0" smtClean="0"/>
          </a:p>
          <a:p>
            <a:endParaRPr lang="en-US" altLang="zh-CN" sz="2400" dirty="0" smtClean="0"/>
          </a:p>
          <a:p>
            <a:pPr marL="533400" indent="-533400">
              <a:buFont typeface="Wingdings" panose="05000000000000000000" pitchFamily="2" charset="2"/>
              <a:buChar char="Ø"/>
            </a:pPr>
            <a:r>
              <a:rPr lang="zh-CN" altLang="en-US" sz="2400" b="1" dirty="0"/>
              <a:t>资源</a:t>
            </a:r>
            <a:r>
              <a:rPr lang="en-US" altLang="zh-CN" sz="2400" b="1" dirty="0"/>
              <a:t>(Resource)</a:t>
            </a:r>
            <a:r>
              <a:rPr lang="zh-CN" altLang="en-US" sz="2400" dirty="0"/>
              <a:t>：所有以</a:t>
            </a:r>
            <a:r>
              <a:rPr lang="en-US" altLang="zh-CN" sz="2400" dirty="0"/>
              <a:t>RDF</a:t>
            </a:r>
            <a:r>
              <a:rPr lang="zh-CN" altLang="en-US" sz="2400" dirty="0"/>
              <a:t>表示法来描述</a:t>
            </a:r>
            <a:r>
              <a:rPr lang="zh-CN" altLang="en-US" sz="2400" dirty="0" smtClean="0"/>
              <a:t>的内容都</a:t>
            </a:r>
            <a:r>
              <a:rPr lang="zh-CN" altLang="en-US" sz="2400" dirty="0"/>
              <a:t>叫做资源</a:t>
            </a:r>
            <a:r>
              <a:rPr lang="zh-CN" altLang="en-US" sz="2400" dirty="0" smtClean="0"/>
              <a:t>，</a:t>
            </a:r>
            <a:r>
              <a:rPr lang="zh-CN" altLang="en-US" sz="2400" dirty="0"/>
              <a:t>以统一资源标识</a:t>
            </a:r>
            <a:r>
              <a:rPr lang="en-US" altLang="zh-CN" sz="2400" dirty="0"/>
              <a:t>(URI</a:t>
            </a:r>
            <a:r>
              <a:rPr lang="zh-CN" altLang="en-US" sz="2400" dirty="0"/>
              <a:t>，</a:t>
            </a:r>
            <a:r>
              <a:rPr lang="en-US" altLang="zh-CN" sz="2400" dirty="0"/>
              <a:t>Uniform Resource </a:t>
            </a:r>
            <a:r>
              <a:rPr lang="en-US" altLang="zh-CN" sz="2400" dirty="0" smtClean="0"/>
              <a:t>Identifiers)</a:t>
            </a:r>
            <a:r>
              <a:rPr lang="zh-CN" altLang="en-US" sz="2400" dirty="0"/>
              <a:t>来</a:t>
            </a:r>
            <a:r>
              <a:rPr lang="zh-CN" altLang="en-US" sz="2400" dirty="0" smtClean="0"/>
              <a:t>命名。它可以是</a:t>
            </a:r>
            <a:r>
              <a:rPr lang="zh-CN" altLang="en-US" sz="2400" dirty="0"/>
              <a:t>一个</a:t>
            </a:r>
            <a:r>
              <a:rPr lang="zh-CN" altLang="en-US" sz="2400" dirty="0" smtClean="0"/>
              <a:t>网站、一</a:t>
            </a:r>
            <a:r>
              <a:rPr lang="zh-CN" altLang="en-US" sz="2400" dirty="0"/>
              <a:t>个</a:t>
            </a:r>
            <a:r>
              <a:rPr lang="zh-CN" altLang="en-US" sz="2400" dirty="0" smtClean="0"/>
              <a:t>网页、网页</a:t>
            </a:r>
            <a:r>
              <a:rPr lang="zh-CN" altLang="en-US" sz="2400" dirty="0"/>
              <a:t>中的某个部分</a:t>
            </a:r>
            <a:r>
              <a:rPr lang="zh-CN" altLang="en-US" sz="2400" dirty="0" smtClean="0"/>
              <a:t>，例如概念、事件、人物等。</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10</a:t>
            </a:fld>
            <a:endParaRPr lang="zh-CN" altLang="en-US" dirty="0"/>
          </a:p>
        </p:txBody>
      </p:sp>
    </p:spTree>
    <p:extLst>
      <p:ext uri="{BB962C8B-B14F-4D97-AF65-F5344CB8AC3E}">
        <p14:creationId xmlns:p14="http://schemas.microsoft.com/office/powerpoint/2010/main" val="22325637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b="1" dirty="0" smtClean="0"/>
              <a:t>5.3.2.5 Cypher</a:t>
            </a:r>
            <a:r>
              <a:rPr lang="zh-CN" altLang="en-US" sz="2400" b="1" dirty="0" smtClean="0"/>
              <a:t>图与关系复杂操作</a:t>
            </a:r>
            <a:endParaRPr lang="zh-CN" altLang="en-US" sz="2400" b="1" dirty="0"/>
          </a:p>
        </p:txBody>
      </p:sp>
      <p:sp>
        <p:nvSpPr>
          <p:cNvPr id="3" name="内容占位符 2"/>
          <p:cNvSpPr>
            <a:spLocks noGrp="1"/>
          </p:cNvSpPr>
          <p:nvPr>
            <p:ph idx="1"/>
          </p:nvPr>
        </p:nvSpPr>
        <p:spPr>
          <a:xfrm>
            <a:off x="838200" y="1285461"/>
            <a:ext cx="10515600" cy="5219511"/>
          </a:xfrm>
        </p:spPr>
        <p:txBody>
          <a:bodyPr>
            <a:normAutofit/>
          </a:bodyPr>
          <a:lstStyle/>
          <a:p>
            <a:r>
              <a:rPr lang="zh-CN" altLang="en-US" sz="2400" b="1" dirty="0" smtClean="0"/>
              <a:t>图匹配与图导航的复合查询</a:t>
            </a:r>
            <a:endParaRPr lang="en-US" altLang="zh-CN" sz="2400" b="1" dirty="0" smtClean="0"/>
          </a:p>
          <a:p>
            <a:r>
              <a:rPr lang="zh-CN" altLang="en-US" sz="2400" dirty="0" smtClean="0"/>
              <a:t>例：与冯小刚有过合作演出，且与吴孟达也有过合作演出的演员</a:t>
            </a:r>
            <a:endParaRPr lang="en-US" altLang="zh-CN" sz="2400" dirty="0" smtClean="0"/>
          </a:p>
          <a:p>
            <a:r>
              <a:rPr lang="en-US" altLang="zh-CN" sz="2400" dirty="0" smtClean="0"/>
              <a:t>MATCH (n1:</a:t>
            </a:r>
            <a:r>
              <a:rPr lang="zh-CN" altLang="en-US" sz="2400" dirty="0" smtClean="0"/>
              <a:t>人</a:t>
            </a:r>
            <a:r>
              <a:rPr lang="en-US" altLang="zh-CN" sz="2400" dirty="0" smtClean="0"/>
              <a:t> {</a:t>
            </a:r>
            <a:r>
              <a:rPr lang="zh-CN" altLang="en-US" sz="2400" dirty="0" smtClean="0"/>
              <a:t>姓名：</a:t>
            </a:r>
            <a:r>
              <a:rPr lang="en-US" altLang="zh-CN" sz="2400" dirty="0" smtClean="0"/>
              <a:t>’</a:t>
            </a:r>
            <a:r>
              <a:rPr lang="zh-CN" altLang="en-US" sz="2400" dirty="0" smtClean="0"/>
              <a:t>冯小刚</a:t>
            </a:r>
            <a:r>
              <a:rPr lang="en-US" altLang="zh-CN" sz="2400" dirty="0" smtClean="0"/>
              <a:t>’})-[:</a:t>
            </a:r>
            <a:r>
              <a:rPr lang="zh-CN" altLang="en-US" sz="2400" dirty="0" smtClean="0"/>
              <a:t>出演</a:t>
            </a:r>
            <a:r>
              <a:rPr lang="en-US" altLang="zh-CN" sz="2400" dirty="0" smtClean="0"/>
              <a:t>]-&gt;(</a:t>
            </a:r>
            <a:r>
              <a:rPr lang="zh-CN" altLang="en-US" sz="2400" dirty="0" smtClean="0"/>
              <a:t>电影</a:t>
            </a:r>
            <a:r>
              <a:rPr lang="en-US" altLang="zh-CN" sz="2400" dirty="0" smtClean="0"/>
              <a:t>)&lt;-[:</a:t>
            </a:r>
            <a:r>
              <a:rPr lang="zh-CN" altLang="en-US" sz="2400" dirty="0" smtClean="0"/>
              <a:t>出演</a:t>
            </a:r>
            <a:r>
              <a:rPr lang="en-US" altLang="zh-CN" sz="2400" dirty="0" smtClean="0"/>
              <a:t>]-(n2),</a:t>
            </a:r>
          </a:p>
          <a:p>
            <a:r>
              <a:rPr lang="en-US" altLang="zh-CN" sz="2400" dirty="0"/>
              <a:t> </a:t>
            </a:r>
            <a:r>
              <a:rPr lang="en-US" altLang="zh-CN" sz="2400" dirty="0" smtClean="0"/>
              <a:t>            </a:t>
            </a:r>
            <a:r>
              <a:rPr lang="en-US" altLang="zh-CN" sz="2400" dirty="0"/>
              <a:t>(</a:t>
            </a:r>
            <a:r>
              <a:rPr lang="en-US" altLang="zh-CN" sz="2400" dirty="0" smtClean="0"/>
              <a:t>n3:</a:t>
            </a:r>
            <a:r>
              <a:rPr lang="zh-CN" altLang="en-US" sz="2400" dirty="0"/>
              <a:t>人</a:t>
            </a:r>
            <a:r>
              <a:rPr lang="en-US" altLang="zh-CN" sz="2400" dirty="0"/>
              <a:t> </a:t>
            </a:r>
            <a:r>
              <a:rPr lang="en-US" altLang="zh-CN" sz="2400" dirty="0" smtClean="0"/>
              <a:t>{</a:t>
            </a:r>
            <a:r>
              <a:rPr lang="zh-CN" altLang="en-US" sz="2400" dirty="0" smtClean="0"/>
              <a:t>姓名</a:t>
            </a:r>
            <a:r>
              <a:rPr lang="zh-CN" altLang="en-US" sz="2400" dirty="0"/>
              <a:t>：</a:t>
            </a:r>
            <a:r>
              <a:rPr lang="en-US" altLang="zh-CN" sz="2400" dirty="0" smtClean="0"/>
              <a:t>’</a:t>
            </a:r>
            <a:r>
              <a:rPr lang="zh-CN" altLang="en-US" sz="2400" dirty="0" smtClean="0"/>
              <a:t>吴孟达</a:t>
            </a:r>
            <a:r>
              <a:rPr lang="en-US" altLang="zh-CN" sz="2400" dirty="0" smtClean="0"/>
              <a:t>’})-[:</a:t>
            </a:r>
            <a:r>
              <a:rPr lang="zh-CN" altLang="en-US" sz="2400" dirty="0"/>
              <a:t>出演</a:t>
            </a:r>
            <a:r>
              <a:rPr lang="en-US" altLang="zh-CN" sz="2400" dirty="0"/>
              <a:t>]-&gt;(</a:t>
            </a:r>
            <a:r>
              <a:rPr lang="zh-CN" altLang="en-US" sz="2400" dirty="0"/>
              <a:t>电影</a:t>
            </a:r>
            <a:r>
              <a:rPr lang="en-US" altLang="zh-CN" sz="2400" dirty="0"/>
              <a:t>)&lt;-[:</a:t>
            </a:r>
            <a:r>
              <a:rPr lang="zh-CN" altLang="en-US" sz="2400" dirty="0"/>
              <a:t>出演</a:t>
            </a:r>
            <a:r>
              <a:rPr lang="en-US" altLang="zh-CN" sz="2400" dirty="0"/>
              <a:t>]-(n2),</a:t>
            </a:r>
          </a:p>
          <a:p>
            <a:r>
              <a:rPr lang="en-US" altLang="zh-CN" sz="2400" dirty="0" smtClean="0"/>
              <a:t>RETURN n2.</a:t>
            </a:r>
            <a:r>
              <a:rPr lang="zh-CN" altLang="en-US" sz="2400" dirty="0" smtClean="0"/>
              <a:t>姓名</a:t>
            </a:r>
            <a:endParaRPr lang="en-US" altLang="zh-CN" sz="2400" dirty="0" smtClean="0"/>
          </a:p>
          <a:p>
            <a:r>
              <a:rPr lang="zh-CN" altLang="en-US" sz="2400" dirty="0" smtClean="0"/>
              <a:t>例：查询与周星驰有关联的且在</a:t>
            </a:r>
            <a:r>
              <a:rPr lang="zh-CN" altLang="en-US" sz="2400" dirty="0" smtClean="0">
                <a:solidFill>
                  <a:srgbClr val="FF0000"/>
                </a:solidFill>
              </a:rPr>
              <a:t>四跳</a:t>
            </a:r>
            <a:r>
              <a:rPr lang="zh-CN" altLang="en-US" sz="2400" dirty="0" smtClean="0"/>
              <a:t>关联之内的</a:t>
            </a:r>
            <a:r>
              <a:rPr lang="zh-CN" altLang="en-US" sz="2400" dirty="0" smtClean="0">
                <a:solidFill>
                  <a:srgbClr val="FF0000"/>
                </a:solidFill>
              </a:rPr>
              <a:t>所有电影和演员</a:t>
            </a:r>
            <a:endParaRPr lang="en-US" altLang="zh-CN" sz="2400" dirty="0" smtClean="0">
              <a:solidFill>
                <a:srgbClr val="FF0000"/>
              </a:solidFill>
            </a:endParaRPr>
          </a:p>
          <a:p>
            <a:r>
              <a:rPr lang="en-US" altLang="zh-CN" sz="2400" dirty="0" smtClean="0"/>
              <a:t>MATCH (n:</a:t>
            </a:r>
            <a:r>
              <a:rPr lang="zh-CN" altLang="en-US" sz="2400" dirty="0" smtClean="0"/>
              <a:t>人</a:t>
            </a:r>
            <a:r>
              <a:rPr lang="en-US" altLang="zh-CN" sz="2400" dirty="0" smtClean="0"/>
              <a:t>{</a:t>
            </a:r>
            <a:r>
              <a:rPr lang="zh-CN" altLang="en-US" sz="2400" dirty="0" smtClean="0"/>
              <a:t>名字</a:t>
            </a:r>
            <a:r>
              <a:rPr lang="en-US" altLang="zh-CN" sz="2400" dirty="0" smtClean="0"/>
              <a:t>:’</a:t>
            </a:r>
            <a:r>
              <a:rPr lang="zh-CN" altLang="en-US" sz="2400" dirty="0" smtClean="0"/>
              <a:t>周星驰</a:t>
            </a:r>
            <a:r>
              <a:rPr lang="en-US" altLang="zh-CN" sz="2400" dirty="0" smtClean="0"/>
              <a:t>’})-[*1..4]-(n1)</a:t>
            </a:r>
          </a:p>
          <a:p>
            <a:r>
              <a:rPr lang="en-US" altLang="zh-CN" sz="2400" dirty="0" smtClean="0"/>
              <a:t>RETURN DISTINCT n1</a:t>
            </a:r>
            <a:endParaRPr lang="en-US" altLang="zh-CN" sz="24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8378465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b="1" dirty="0" smtClean="0"/>
              <a:t>5.3.2.5 Cypher</a:t>
            </a:r>
            <a:r>
              <a:rPr lang="zh-CN" altLang="en-US" sz="2400" b="1" dirty="0" smtClean="0"/>
              <a:t>图与关系复杂操作（续）</a:t>
            </a:r>
            <a:endParaRPr lang="zh-CN" altLang="en-US" sz="2400" b="1" dirty="0"/>
          </a:p>
        </p:txBody>
      </p:sp>
      <p:sp>
        <p:nvSpPr>
          <p:cNvPr id="3" name="内容占位符 2"/>
          <p:cNvSpPr>
            <a:spLocks noGrp="1"/>
          </p:cNvSpPr>
          <p:nvPr>
            <p:ph idx="1"/>
          </p:nvPr>
        </p:nvSpPr>
        <p:spPr>
          <a:xfrm>
            <a:off x="838200" y="1041621"/>
            <a:ext cx="10792968" cy="5219511"/>
          </a:xfrm>
        </p:spPr>
        <p:txBody>
          <a:bodyPr>
            <a:noAutofit/>
          </a:bodyPr>
          <a:lstStyle/>
          <a:p>
            <a:r>
              <a:rPr lang="zh-CN" altLang="en-US" sz="2400" b="1" dirty="0" smtClean="0"/>
              <a:t>聚合</a:t>
            </a:r>
            <a:r>
              <a:rPr lang="zh-CN" altLang="en-US" sz="2400" b="1" dirty="0"/>
              <a:t>（</a:t>
            </a:r>
            <a:r>
              <a:rPr lang="en-US" altLang="zh-CN" sz="2400" b="1" dirty="0"/>
              <a:t>Aggregation</a:t>
            </a:r>
            <a:r>
              <a:rPr lang="zh-CN" altLang="en-US" sz="2400" b="1" dirty="0"/>
              <a:t>）</a:t>
            </a:r>
          </a:p>
          <a:p>
            <a:r>
              <a:rPr lang="zh-CN" altLang="en-US" sz="2400" dirty="0" smtClean="0"/>
              <a:t>       为</a:t>
            </a:r>
            <a:r>
              <a:rPr lang="zh-CN" altLang="en-US" sz="2400" dirty="0"/>
              <a:t>集合计算数据，</a:t>
            </a:r>
            <a:r>
              <a:rPr lang="en-US" altLang="zh-CN" sz="2400" dirty="0"/>
              <a:t>Cypher</a:t>
            </a:r>
            <a:r>
              <a:rPr lang="zh-CN" altLang="en-US" sz="2400" dirty="0"/>
              <a:t>提供聚类功能，</a:t>
            </a:r>
            <a:r>
              <a:rPr lang="zh-CN" altLang="en-US" sz="2400" dirty="0" smtClean="0"/>
              <a:t>与</a:t>
            </a:r>
            <a:r>
              <a:rPr lang="en-US" altLang="zh-CN" sz="2400" dirty="0" smtClean="0"/>
              <a:t>SQL</a:t>
            </a:r>
            <a:r>
              <a:rPr lang="zh-CN" altLang="en-US" sz="2400" dirty="0"/>
              <a:t>的</a:t>
            </a:r>
            <a:r>
              <a:rPr lang="en-US" altLang="zh-CN" sz="2400" dirty="0"/>
              <a:t>group by</a:t>
            </a:r>
            <a:r>
              <a:rPr lang="zh-CN" altLang="en-US" sz="2400" dirty="0"/>
              <a:t>类似。在</a:t>
            </a:r>
            <a:r>
              <a:rPr lang="en-US" altLang="zh-CN" sz="2400" dirty="0"/>
              <a:t>return</a:t>
            </a:r>
            <a:r>
              <a:rPr lang="zh-CN" altLang="en-US" sz="2400" dirty="0"/>
              <a:t>语句中发现的任何聚类函数</a:t>
            </a:r>
            <a:r>
              <a:rPr lang="zh-CN" altLang="en-US" sz="2400" dirty="0" smtClean="0"/>
              <a:t>，</a:t>
            </a:r>
            <a:r>
              <a:rPr lang="zh-CN" altLang="en-US" sz="2400" dirty="0" smtClean="0">
                <a:solidFill>
                  <a:srgbClr val="FF0000"/>
                </a:solidFill>
              </a:rPr>
              <a:t>所有没有聚类函数的列将作为聚合</a:t>
            </a:r>
            <a:r>
              <a:rPr lang="en-US" altLang="zh-CN" sz="2400" dirty="0" smtClean="0">
                <a:solidFill>
                  <a:srgbClr val="FF0000"/>
                </a:solidFill>
              </a:rPr>
              <a:t>key</a:t>
            </a:r>
            <a:r>
              <a:rPr lang="zh-CN" altLang="en-US" sz="2400" dirty="0" smtClean="0">
                <a:solidFill>
                  <a:srgbClr val="FF0000"/>
                </a:solidFill>
              </a:rPr>
              <a:t>使用</a:t>
            </a:r>
            <a:r>
              <a:rPr lang="zh-CN" altLang="en-US" sz="2400" dirty="0" smtClean="0"/>
              <a:t>。</a:t>
            </a:r>
            <a:endParaRPr lang="en-US" altLang="zh-CN" sz="2400" dirty="0" smtClean="0"/>
          </a:p>
          <a:p>
            <a:r>
              <a:rPr lang="zh-CN" altLang="en-US" sz="2400" b="1" dirty="0" smtClean="0"/>
              <a:t>聚合操作包括：</a:t>
            </a:r>
            <a:endParaRPr lang="en-US" altLang="zh-CN" sz="2400" b="1" dirty="0" smtClean="0"/>
          </a:p>
          <a:p>
            <a:r>
              <a:rPr lang="zh-CN" altLang="en-US" sz="2400" dirty="0" smtClean="0"/>
              <a:t>计数                                       分组</a:t>
            </a:r>
            <a:r>
              <a:rPr lang="zh-CN" altLang="en-US" sz="2400" dirty="0"/>
              <a:t>计算关系类型 </a:t>
            </a:r>
            <a:endParaRPr lang="en-US" altLang="zh-CN" sz="2400" dirty="0" smtClean="0"/>
          </a:p>
          <a:p>
            <a:r>
              <a:rPr lang="zh-CN" altLang="en-US" sz="2400" dirty="0" smtClean="0"/>
              <a:t>计算顶点数                             聚类</a:t>
            </a:r>
            <a:r>
              <a:rPr lang="en-US" altLang="zh-CN" sz="2400" dirty="0"/>
              <a:t>COLLECT</a:t>
            </a:r>
            <a:endParaRPr lang="zh-CN" altLang="en-US" sz="2400" dirty="0"/>
          </a:p>
          <a:p>
            <a:r>
              <a:rPr lang="zh-CN" altLang="en-US" sz="2400" dirty="0" smtClean="0"/>
              <a:t>计算</a:t>
            </a:r>
            <a:r>
              <a:rPr lang="zh-CN" altLang="en-US" sz="2400" dirty="0"/>
              <a:t>实体</a:t>
            </a:r>
            <a:r>
              <a:rPr lang="zh-CN" altLang="en-US" sz="2400" dirty="0" smtClean="0"/>
              <a:t>数                             相异</a:t>
            </a:r>
            <a:r>
              <a:rPr lang="en-US" altLang="zh-CN" sz="2400" dirty="0"/>
              <a:t>DISTINCT</a:t>
            </a:r>
          </a:p>
          <a:p>
            <a:r>
              <a:rPr lang="zh-CN" altLang="en-US" sz="2400" dirty="0" smtClean="0"/>
              <a:t>计算</a:t>
            </a:r>
            <a:r>
              <a:rPr lang="zh-CN" altLang="en-US" sz="2400" dirty="0"/>
              <a:t>非</a:t>
            </a:r>
            <a:r>
              <a:rPr lang="zh-CN" altLang="en-US" sz="2400" dirty="0" smtClean="0"/>
              <a:t>空可选值数                          </a:t>
            </a:r>
            <a:endParaRPr lang="en-US" altLang="zh-CN" sz="2400" dirty="0" smtClean="0"/>
          </a:p>
          <a:p>
            <a:r>
              <a:rPr lang="zh-CN" altLang="en-US" sz="2400" dirty="0" smtClean="0"/>
              <a:t>求和</a:t>
            </a:r>
            <a:r>
              <a:rPr lang="en-US" altLang="zh-CN" sz="2400" dirty="0" smtClean="0"/>
              <a:t>sum                                </a:t>
            </a:r>
            <a:r>
              <a:rPr lang="zh-CN" altLang="en-US" sz="2400" dirty="0" smtClean="0"/>
              <a:t>平均值</a:t>
            </a:r>
            <a:r>
              <a:rPr lang="en-US" altLang="zh-CN" sz="2400" dirty="0" err="1" smtClean="0"/>
              <a:t>avg</a:t>
            </a:r>
            <a:r>
              <a:rPr lang="en-US" altLang="zh-CN" sz="2400" dirty="0" smtClean="0"/>
              <a:t>                              </a:t>
            </a:r>
            <a:endParaRPr lang="en-US" altLang="zh-CN" sz="2400" dirty="0"/>
          </a:p>
          <a:p>
            <a:r>
              <a:rPr lang="zh-CN" altLang="en-US" sz="2400" dirty="0"/>
              <a:t>最大值</a:t>
            </a:r>
            <a:r>
              <a:rPr lang="en-US" altLang="zh-CN" sz="2400" dirty="0" smtClean="0"/>
              <a:t>max                             </a:t>
            </a:r>
            <a:r>
              <a:rPr lang="zh-CN" altLang="en-US" sz="2400" dirty="0" smtClean="0"/>
              <a:t>最小值</a:t>
            </a:r>
            <a:r>
              <a:rPr lang="en-US" altLang="zh-CN" sz="2400" dirty="0" smtClean="0"/>
              <a:t>min</a:t>
            </a:r>
            <a:endParaRPr lang="en-US" altLang="zh-CN" sz="24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5" name="矩形 4"/>
          <p:cNvSpPr/>
          <p:nvPr/>
        </p:nvSpPr>
        <p:spPr>
          <a:xfrm>
            <a:off x="865907" y="6488668"/>
            <a:ext cx="6061275" cy="369332"/>
          </a:xfrm>
          <a:prstGeom prst="rect">
            <a:avLst/>
          </a:prstGeom>
        </p:spPr>
        <p:txBody>
          <a:bodyPr wrap="none">
            <a:spAutoFit/>
          </a:bodyPr>
          <a:lstStyle/>
          <a:p>
            <a:r>
              <a:rPr lang="zh-CN" altLang="en-US" dirty="0" smtClean="0">
                <a:solidFill>
                  <a:schemeClr val="bg1">
                    <a:lumMod val="75000"/>
                  </a:schemeClr>
                </a:solidFill>
              </a:rPr>
              <a:t>参考：https</a:t>
            </a:r>
            <a:r>
              <a:rPr lang="zh-CN" altLang="en-US" dirty="0">
                <a:solidFill>
                  <a:schemeClr val="bg1">
                    <a:lumMod val="75000"/>
                  </a:schemeClr>
                </a:solidFill>
              </a:rPr>
              <a:t>://www.cnblogs.com/divenswu/p/3465141.html</a:t>
            </a:r>
          </a:p>
        </p:txBody>
      </p:sp>
    </p:spTree>
    <p:extLst>
      <p:ext uri="{BB962C8B-B14F-4D97-AF65-F5344CB8AC3E}">
        <p14:creationId xmlns:p14="http://schemas.microsoft.com/office/powerpoint/2010/main" val="37555580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942"/>
            <a:ext cx="10515600" cy="920336"/>
          </a:xfrm>
        </p:spPr>
        <p:txBody>
          <a:bodyPr>
            <a:normAutofit/>
          </a:bodyPr>
          <a:lstStyle/>
          <a:p>
            <a:r>
              <a:rPr lang="en-US" altLang="zh-CN" sz="2400" b="1" dirty="0" smtClean="0"/>
              <a:t>5.3.2.5 Cypher</a:t>
            </a:r>
            <a:r>
              <a:rPr lang="zh-CN" altLang="en-US" sz="2400" b="1" dirty="0" smtClean="0"/>
              <a:t>图与关系复杂操作（续）</a:t>
            </a:r>
            <a:endParaRPr lang="zh-CN" altLang="en-US" sz="2400" b="1" dirty="0"/>
          </a:p>
        </p:txBody>
      </p:sp>
      <p:sp>
        <p:nvSpPr>
          <p:cNvPr id="3" name="内容占位符 2"/>
          <p:cNvSpPr>
            <a:spLocks noGrp="1"/>
          </p:cNvSpPr>
          <p:nvPr>
            <p:ph idx="1"/>
          </p:nvPr>
        </p:nvSpPr>
        <p:spPr>
          <a:xfrm>
            <a:off x="838200" y="712437"/>
            <a:ext cx="10792968" cy="5679854"/>
          </a:xfrm>
        </p:spPr>
        <p:txBody>
          <a:bodyPr>
            <a:noAutofit/>
          </a:bodyPr>
          <a:lstStyle/>
          <a:p>
            <a:r>
              <a:rPr lang="zh-CN" altLang="en-US" sz="2400" b="1" dirty="0" smtClean="0"/>
              <a:t>聚合</a:t>
            </a:r>
            <a:r>
              <a:rPr lang="zh-CN" altLang="en-US" sz="2400" b="1" dirty="0"/>
              <a:t>（</a:t>
            </a:r>
            <a:r>
              <a:rPr lang="en-US" altLang="zh-CN" sz="2400" b="1" dirty="0"/>
              <a:t>Aggregation</a:t>
            </a:r>
            <a:r>
              <a:rPr lang="zh-CN" altLang="en-US" sz="2400" b="1" dirty="0" smtClean="0"/>
              <a:t>）（续）</a:t>
            </a:r>
            <a:endParaRPr lang="zh-CN" altLang="en-US" sz="2400" b="1" dirty="0"/>
          </a:p>
          <a:p>
            <a:r>
              <a:rPr lang="zh-CN" altLang="en-US" sz="2400" dirty="0" smtClean="0"/>
              <a:t>例：查询顶点</a:t>
            </a:r>
            <a:r>
              <a:rPr lang="en-US" altLang="zh-CN" sz="2400" dirty="0" smtClean="0"/>
              <a:t>node</a:t>
            </a:r>
            <a:r>
              <a:rPr lang="zh-CN" altLang="en-US" sz="2400" dirty="0" smtClean="0"/>
              <a:t>（</a:t>
            </a:r>
            <a:r>
              <a:rPr lang="en-US" altLang="zh-CN" sz="2400" dirty="0" smtClean="0"/>
              <a:t>2</a:t>
            </a:r>
            <a:r>
              <a:rPr lang="zh-CN" altLang="en-US" sz="2400" dirty="0" smtClean="0"/>
              <a:t>）的相关顶点数</a:t>
            </a:r>
            <a:endParaRPr lang="en-US" altLang="zh-CN" sz="2400" dirty="0" smtClean="0"/>
          </a:p>
          <a:p>
            <a:r>
              <a:rPr lang="en-US" altLang="zh-CN" sz="2400" dirty="0" smtClean="0"/>
              <a:t>MATCH (n) </a:t>
            </a:r>
            <a:r>
              <a:rPr lang="en-US" altLang="zh-CN" sz="2400" dirty="0"/>
              <a:t>WHERE </a:t>
            </a:r>
            <a:r>
              <a:rPr lang="en-US" altLang="zh-CN" sz="2400" dirty="0" smtClean="0"/>
              <a:t>id(n) </a:t>
            </a:r>
            <a:r>
              <a:rPr lang="en-US" altLang="zh-CN" sz="2400" dirty="0"/>
              <a:t>= </a:t>
            </a:r>
            <a:r>
              <a:rPr lang="en-US" altLang="zh-CN" sz="2400" dirty="0" smtClean="0"/>
              <a:t>2    </a:t>
            </a:r>
            <a:endParaRPr lang="zh-CN" altLang="zh-CN" sz="2400" dirty="0"/>
          </a:p>
          <a:p>
            <a:r>
              <a:rPr lang="en-US" altLang="zh-CN" sz="2400" dirty="0" smtClean="0"/>
              <a:t>MATCH </a:t>
            </a:r>
            <a:r>
              <a:rPr lang="en-US" altLang="zh-CN" sz="2400" dirty="0"/>
              <a:t>(n)--&gt;(x)</a:t>
            </a:r>
          </a:p>
          <a:p>
            <a:r>
              <a:rPr lang="en-US" altLang="zh-CN" sz="2400" dirty="0"/>
              <a:t>RETURN n, count</a:t>
            </a:r>
            <a:r>
              <a:rPr lang="en-US" altLang="zh-CN" sz="2400" dirty="0" smtClean="0"/>
              <a:t>(*)</a:t>
            </a:r>
          </a:p>
          <a:p>
            <a:endParaRPr lang="en-US" altLang="zh-CN" sz="2400" dirty="0"/>
          </a:p>
          <a:p>
            <a:r>
              <a:rPr lang="zh-CN" altLang="en-US" sz="2400" dirty="0" smtClean="0"/>
              <a:t>例：按照关系类型分组，返回</a:t>
            </a:r>
            <a:r>
              <a:rPr lang="zh-CN" altLang="en-US" sz="2400" dirty="0"/>
              <a:t>关系</a:t>
            </a:r>
            <a:r>
              <a:rPr lang="zh-CN" altLang="en-US" sz="2400" dirty="0" smtClean="0"/>
              <a:t>类型及其出现数量</a:t>
            </a:r>
            <a:endParaRPr lang="en-US" altLang="zh-CN" sz="2400" dirty="0" smtClean="0"/>
          </a:p>
          <a:p>
            <a:r>
              <a:rPr lang="en-US" altLang="zh-CN" sz="2400" dirty="0"/>
              <a:t>MATCH (n) WHERE id(n) = 2    </a:t>
            </a:r>
            <a:endParaRPr lang="zh-CN" altLang="zh-CN" sz="2400" dirty="0"/>
          </a:p>
          <a:p>
            <a:r>
              <a:rPr lang="en-US" altLang="zh-CN" sz="2400" dirty="0" smtClean="0"/>
              <a:t>MATCH </a:t>
            </a:r>
            <a:r>
              <a:rPr lang="en-US" altLang="zh-CN" sz="2400" dirty="0"/>
              <a:t>(n)-[r]-&gt;()</a:t>
            </a:r>
          </a:p>
          <a:p>
            <a:r>
              <a:rPr lang="en-US" altLang="zh-CN" sz="2400" dirty="0"/>
              <a:t>RETURN type(r), count</a:t>
            </a:r>
            <a:r>
              <a:rPr lang="en-US" altLang="zh-CN" sz="2400" dirty="0" smtClean="0"/>
              <a:t>(*)</a:t>
            </a:r>
            <a:endParaRPr lang="en-US" altLang="zh-CN" sz="24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5" name="矩形 4"/>
          <p:cNvSpPr/>
          <p:nvPr/>
        </p:nvSpPr>
        <p:spPr>
          <a:xfrm>
            <a:off x="865907" y="6536809"/>
            <a:ext cx="5368777" cy="369332"/>
          </a:xfrm>
          <a:prstGeom prst="rect">
            <a:avLst/>
          </a:prstGeom>
        </p:spPr>
        <p:txBody>
          <a:bodyPr wrap="none">
            <a:spAutoFit/>
          </a:bodyPr>
          <a:lstStyle/>
          <a:p>
            <a:r>
              <a:rPr lang="en-US" altLang="zh-CN">
                <a:solidFill>
                  <a:schemeClr val="bg1">
                    <a:lumMod val="75000"/>
                  </a:schemeClr>
                </a:solidFill>
              </a:rPr>
              <a:t>https://www.cnblogs.com/divenswu/p/3465141.html</a:t>
            </a:r>
            <a:endParaRPr lang="zh-CN" altLang="en-US" dirty="0">
              <a:solidFill>
                <a:schemeClr val="bg1">
                  <a:lumMod val="75000"/>
                </a:schemeClr>
              </a:solidFill>
            </a:endParaRPr>
          </a:p>
        </p:txBody>
      </p:sp>
    </p:spTree>
    <p:extLst>
      <p:ext uri="{BB962C8B-B14F-4D97-AF65-F5344CB8AC3E}">
        <p14:creationId xmlns:p14="http://schemas.microsoft.com/office/powerpoint/2010/main" val="213593493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942"/>
            <a:ext cx="10515600" cy="920336"/>
          </a:xfrm>
        </p:spPr>
        <p:txBody>
          <a:bodyPr>
            <a:normAutofit/>
          </a:bodyPr>
          <a:lstStyle/>
          <a:p>
            <a:r>
              <a:rPr lang="en-US" altLang="zh-CN" sz="2400" b="1" dirty="0" smtClean="0"/>
              <a:t>5.3.2.5 Cypher</a:t>
            </a:r>
            <a:r>
              <a:rPr lang="zh-CN" altLang="en-US" sz="2400" b="1" dirty="0" smtClean="0"/>
              <a:t>图与关系复杂操作（续）</a:t>
            </a:r>
            <a:endParaRPr lang="zh-CN" altLang="en-US" sz="2400" b="1" dirty="0"/>
          </a:p>
        </p:txBody>
      </p:sp>
      <p:sp>
        <p:nvSpPr>
          <p:cNvPr id="3" name="内容占位符 2"/>
          <p:cNvSpPr>
            <a:spLocks noGrp="1"/>
          </p:cNvSpPr>
          <p:nvPr>
            <p:ph idx="1"/>
          </p:nvPr>
        </p:nvSpPr>
        <p:spPr>
          <a:xfrm>
            <a:off x="838200" y="712437"/>
            <a:ext cx="10792968" cy="5679854"/>
          </a:xfrm>
        </p:spPr>
        <p:txBody>
          <a:bodyPr>
            <a:noAutofit/>
          </a:bodyPr>
          <a:lstStyle/>
          <a:p>
            <a:r>
              <a:rPr lang="zh-CN" altLang="en-US" sz="2400" b="1" dirty="0" smtClean="0"/>
              <a:t>聚合</a:t>
            </a:r>
            <a:r>
              <a:rPr lang="zh-CN" altLang="en-US" sz="2400" b="1" dirty="0"/>
              <a:t>（</a:t>
            </a:r>
            <a:r>
              <a:rPr lang="en-US" altLang="zh-CN" sz="2400" b="1" dirty="0"/>
              <a:t>Aggregation</a:t>
            </a:r>
            <a:r>
              <a:rPr lang="zh-CN" altLang="en-US" sz="2400" b="1" dirty="0" smtClean="0"/>
              <a:t>）（续）</a:t>
            </a:r>
            <a:endParaRPr lang="en-US" altLang="zh-CN" sz="2400" b="1" dirty="0" smtClean="0"/>
          </a:p>
          <a:p>
            <a:r>
              <a:rPr lang="zh-CN" altLang="en-US" sz="2400" dirty="0" smtClean="0"/>
              <a:t>例：计算</a:t>
            </a:r>
            <a:r>
              <a:rPr lang="zh-CN" altLang="en-US" sz="2400" dirty="0"/>
              <a:t>实体</a:t>
            </a:r>
            <a:r>
              <a:rPr lang="zh-CN" altLang="en-US" sz="2400" dirty="0" smtClean="0"/>
              <a:t>数</a:t>
            </a:r>
            <a:r>
              <a:rPr lang="en-US" altLang="zh-CN" sz="2400" dirty="0"/>
              <a:t>——</a:t>
            </a:r>
            <a:r>
              <a:rPr lang="zh-CN" altLang="en-US" sz="2400" dirty="0" smtClean="0"/>
              <a:t>连接到顶点</a:t>
            </a:r>
            <a:r>
              <a:rPr lang="en-US" altLang="zh-CN" sz="2400" dirty="0" smtClean="0"/>
              <a:t>node</a:t>
            </a:r>
            <a:r>
              <a:rPr lang="zh-CN" altLang="en-US" sz="2400" dirty="0" smtClean="0"/>
              <a:t>（</a:t>
            </a:r>
            <a:r>
              <a:rPr lang="en-US" altLang="zh-CN" sz="2400" dirty="0" smtClean="0"/>
              <a:t>2</a:t>
            </a:r>
            <a:r>
              <a:rPr lang="zh-CN" altLang="en-US" sz="2400" dirty="0" smtClean="0"/>
              <a:t>）上的顶点个数</a:t>
            </a:r>
            <a:endParaRPr lang="zh-CN" altLang="en-US" sz="2400" dirty="0"/>
          </a:p>
          <a:p>
            <a:r>
              <a:rPr lang="en-US" altLang="zh-CN" sz="2400" dirty="0"/>
              <a:t>MATCH (n) WHERE id(n) = 2    </a:t>
            </a:r>
            <a:endParaRPr lang="zh-CN" altLang="zh-CN" sz="2400" dirty="0"/>
          </a:p>
          <a:p>
            <a:r>
              <a:rPr lang="en-US" altLang="zh-CN" sz="2400" dirty="0" smtClean="0"/>
              <a:t>MATCH </a:t>
            </a:r>
            <a:r>
              <a:rPr lang="en-US" altLang="zh-CN" sz="2400" dirty="0"/>
              <a:t>(n)--&gt;(x)</a:t>
            </a:r>
          </a:p>
          <a:p>
            <a:r>
              <a:rPr lang="en-US" altLang="zh-CN" sz="2400" dirty="0"/>
              <a:t>RETURN count(x</a:t>
            </a:r>
            <a:r>
              <a:rPr lang="en-US" altLang="zh-CN" sz="2400" dirty="0" smtClean="0"/>
              <a:t>)</a:t>
            </a:r>
          </a:p>
          <a:p>
            <a:endParaRPr lang="en-US" altLang="zh-CN" sz="2400" dirty="0" smtClean="0"/>
          </a:p>
          <a:p>
            <a:r>
              <a:rPr lang="zh-CN" altLang="en-US" sz="2400" dirty="0" smtClean="0"/>
              <a:t>例：计算</a:t>
            </a:r>
            <a:r>
              <a:rPr lang="zh-CN" altLang="en-US" sz="2400" dirty="0"/>
              <a:t>非空</a:t>
            </a:r>
            <a:r>
              <a:rPr lang="zh-CN" altLang="en-US" sz="2400" dirty="0" smtClean="0"/>
              <a:t>可选值</a:t>
            </a:r>
            <a:r>
              <a:rPr lang="zh-CN" altLang="en-US" sz="2400" dirty="0"/>
              <a:t>数</a:t>
            </a:r>
          </a:p>
          <a:p>
            <a:r>
              <a:rPr lang="en-US" altLang="zh-CN" sz="2400" dirty="0" smtClean="0"/>
              <a:t>MATCH (n) WHERE id(n) IN [2,3,4,1]</a:t>
            </a:r>
            <a:endParaRPr lang="en-US" altLang="zh-CN" sz="2400" dirty="0"/>
          </a:p>
          <a:p>
            <a:r>
              <a:rPr lang="en-US" altLang="zh-CN" sz="2400" dirty="0"/>
              <a:t>RETURN </a:t>
            </a:r>
            <a:r>
              <a:rPr lang="en-US" altLang="zh-CN" sz="2400" dirty="0" smtClean="0"/>
              <a:t>count(</a:t>
            </a:r>
            <a:r>
              <a:rPr lang="en-US" altLang="zh-CN" sz="2400" dirty="0" err="1" smtClean="0"/>
              <a:t>n.property</a:t>
            </a:r>
            <a:r>
              <a:rPr lang="en-US" altLang="zh-CN" sz="2400" dirty="0" smtClean="0"/>
              <a:t>)</a:t>
            </a:r>
          </a:p>
          <a:p>
            <a:r>
              <a:rPr lang="en-US" altLang="zh-CN" sz="2400" dirty="0" smtClean="0">
                <a:solidFill>
                  <a:srgbClr val="00B0F0"/>
                </a:solidFill>
              </a:rPr>
              <a:t>//</a:t>
            </a:r>
            <a:r>
              <a:rPr lang="zh-CN" altLang="en-US" sz="2400" dirty="0" smtClean="0">
                <a:solidFill>
                  <a:srgbClr val="00B0F0"/>
                </a:solidFill>
              </a:rPr>
              <a:t>或者</a:t>
            </a:r>
            <a:r>
              <a:rPr lang="en-US" altLang="zh-CN" sz="2400" dirty="0">
                <a:solidFill>
                  <a:srgbClr val="00B0F0"/>
                </a:solidFill>
              </a:rPr>
              <a:t>RETURN </a:t>
            </a:r>
            <a:r>
              <a:rPr lang="en-US" altLang="zh-CN" sz="2400" dirty="0" smtClean="0">
                <a:solidFill>
                  <a:srgbClr val="00B0F0"/>
                </a:solidFill>
              </a:rPr>
              <a:t>count(</a:t>
            </a:r>
            <a:r>
              <a:rPr lang="en-US" altLang="zh-CN" sz="2400" dirty="0">
                <a:solidFill>
                  <a:srgbClr val="00B0F0"/>
                </a:solidFill>
              </a:rPr>
              <a:t>distinct </a:t>
            </a:r>
            <a:r>
              <a:rPr lang="en-US" altLang="zh-CN" sz="2400" dirty="0" err="1" smtClean="0">
                <a:solidFill>
                  <a:srgbClr val="00B0F0"/>
                </a:solidFill>
              </a:rPr>
              <a:t>n.property</a:t>
            </a:r>
            <a:r>
              <a:rPr lang="en-US" altLang="zh-CN" sz="2400" dirty="0" smtClean="0">
                <a:solidFill>
                  <a:srgbClr val="00B0F0"/>
                </a:solidFill>
              </a:rPr>
              <a:t>)</a:t>
            </a:r>
            <a:endParaRPr lang="en-US" altLang="zh-CN" sz="2400" dirty="0">
              <a:solidFill>
                <a:srgbClr val="00B0F0"/>
              </a:solidFill>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5" name="矩形 4"/>
          <p:cNvSpPr/>
          <p:nvPr/>
        </p:nvSpPr>
        <p:spPr>
          <a:xfrm>
            <a:off x="865907" y="6536809"/>
            <a:ext cx="5368777" cy="369332"/>
          </a:xfrm>
          <a:prstGeom prst="rect">
            <a:avLst/>
          </a:prstGeom>
        </p:spPr>
        <p:txBody>
          <a:bodyPr wrap="none">
            <a:spAutoFit/>
          </a:bodyPr>
          <a:lstStyle/>
          <a:p>
            <a:r>
              <a:rPr lang="en-US" altLang="zh-CN">
                <a:solidFill>
                  <a:schemeClr val="bg1">
                    <a:lumMod val="75000"/>
                  </a:schemeClr>
                </a:solidFill>
              </a:rPr>
              <a:t>https://www.cnblogs.com/divenswu/p/3465141.html</a:t>
            </a:r>
            <a:endParaRPr lang="zh-CN" altLang="en-US" dirty="0">
              <a:solidFill>
                <a:schemeClr val="bg1">
                  <a:lumMod val="75000"/>
                </a:schemeClr>
              </a:solidFill>
            </a:endParaRPr>
          </a:p>
        </p:txBody>
      </p:sp>
    </p:spTree>
    <p:extLst>
      <p:ext uri="{BB962C8B-B14F-4D97-AF65-F5344CB8AC3E}">
        <p14:creationId xmlns:p14="http://schemas.microsoft.com/office/powerpoint/2010/main" val="130994035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942"/>
            <a:ext cx="10515600" cy="920336"/>
          </a:xfrm>
        </p:spPr>
        <p:txBody>
          <a:bodyPr>
            <a:normAutofit/>
          </a:bodyPr>
          <a:lstStyle/>
          <a:p>
            <a:r>
              <a:rPr lang="en-US" altLang="zh-CN" sz="2400" b="1" dirty="0" smtClean="0"/>
              <a:t>5.3.2.5 Cypher</a:t>
            </a:r>
            <a:r>
              <a:rPr lang="zh-CN" altLang="en-US" sz="2400" b="1" dirty="0" smtClean="0"/>
              <a:t>图与关系复杂操作（续）</a:t>
            </a:r>
            <a:endParaRPr lang="zh-CN" altLang="en-US" sz="2400" b="1" dirty="0"/>
          </a:p>
        </p:txBody>
      </p:sp>
      <p:sp>
        <p:nvSpPr>
          <p:cNvPr id="3" name="内容占位符 2"/>
          <p:cNvSpPr>
            <a:spLocks noGrp="1"/>
          </p:cNvSpPr>
          <p:nvPr>
            <p:ph idx="1"/>
          </p:nvPr>
        </p:nvSpPr>
        <p:spPr>
          <a:xfrm>
            <a:off x="838200" y="712437"/>
            <a:ext cx="10792968" cy="5679854"/>
          </a:xfrm>
        </p:spPr>
        <p:txBody>
          <a:bodyPr>
            <a:noAutofit/>
          </a:bodyPr>
          <a:lstStyle/>
          <a:p>
            <a:r>
              <a:rPr lang="zh-CN" altLang="en-US" sz="2400" b="1" dirty="0" smtClean="0"/>
              <a:t>聚合</a:t>
            </a:r>
            <a:r>
              <a:rPr lang="zh-CN" altLang="en-US" sz="2400" b="1" dirty="0"/>
              <a:t>（</a:t>
            </a:r>
            <a:r>
              <a:rPr lang="en-US" altLang="zh-CN" sz="2400" b="1" dirty="0"/>
              <a:t>Aggregation</a:t>
            </a:r>
            <a:r>
              <a:rPr lang="zh-CN" altLang="en-US" sz="2400" b="1" dirty="0" smtClean="0"/>
              <a:t>）（续）</a:t>
            </a:r>
            <a:endParaRPr lang="en-US" altLang="zh-CN" sz="2400" b="1" dirty="0" smtClean="0"/>
          </a:p>
          <a:p>
            <a:r>
              <a:rPr lang="zh-CN" altLang="en-US" sz="2400" dirty="0" smtClean="0"/>
              <a:t>例：求和</a:t>
            </a:r>
            <a:r>
              <a:rPr lang="en-US" altLang="zh-CN" sz="2400" dirty="0" smtClean="0"/>
              <a:t>/</a:t>
            </a:r>
            <a:r>
              <a:rPr lang="zh-CN" altLang="en-US" sz="2400" dirty="0" smtClean="0"/>
              <a:t>平均</a:t>
            </a:r>
            <a:r>
              <a:rPr lang="en-US" altLang="zh-CN" sz="2400" dirty="0" smtClean="0"/>
              <a:t>/</a:t>
            </a:r>
            <a:r>
              <a:rPr lang="zh-CN" altLang="en-US" sz="2400" dirty="0" smtClean="0"/>
              <a:t>最大</a:t>
            </a:r>
            <a:r>
              <a:rPr lang="en-US" altLang="zh-CN" sz="2400" dirty="0" smtClean="0"/>
              <a:t>/</a:t>
            </a:r>
            <a:r>
              <a:rPr lang="zh-CN" altLang="en-US" sz="2400" dirty="0" smtClean="0"/>
              <a:t>最小</a:t>
            </a:r>
            <a:endParaRPr lang="zh-CN" altLang="en-US" sz="2400" dirty="0"/>
          </a:p>
          <a:p>
            <a:r>
              <a:rPr lang="en-US" altLang="zh-CN" sz="2400" dirty="0"/>
              <a:t>Sum</a:t>
            </a:r>
            <a:r>
              <a:rPr lang="zh-CN" altLang="en-US" sz="2400" dirty="0"/>
              <a:t>集合简单计算数值类型的</a:t>
            </a:r>
            <a:r>
              <a:rPr lang="zh-CN" altLang="en-US" sz="2400" dirty="0" smtClean="0"/>
              <a:t>值（</a:t>
            </a:r>
            <a:r>
              <a:rPr lang="en-US" altLang="zh-CN" sz="2400" dirty="0" smtClean="0">
                <a:solidFill>
                  <a:srgbClr val="FF0000"/>
                </a:solidFill>
              </a:rPr>
              <a:t>Null</a:t>
            </a:r>
            <a:r>
              <a:rPr lang="zh-CN" altLang="en-US" sz="2400" dirty="0">
                <a:solidFill>
                  <a:srgbClr val="FF0000"/>
                </a:solidFill>
              </a:rPr>
              <a:t>值将自动</a:t>
            </a:r>
            <a:r>
              <a:rPr lang="zh-CN" altLang="en-US" sz="2400" dirty="0" smtClean="0">
                <a:solidFill>
                  <a:srgbClr val="FF0000"/>
                </a:solidFill>
              </a:rPr>
              <a:t>去掉</a:t>
            </a:r>
            <a:r>
              <a:rPr lang="zh-CN" altLang="en-US" sz="2400" dirty="0" smtClean="0"/>
              <a:t>）</a:t>
            </a:r>
            <a:r>
              <a:rPr lang="zh-CN" altLang="en-US" sz="2400" dirty="0"/>
              <a:t> </a:t>
            </a:r>
          </a:p>
          <a:p>
            <a:r>
              <a:rPr lang="en-US" altLang="zh-CN" sz="2400" dirty="0" smtClean="0"/>
              <a:t>MATCH </a:t>
            </a:r>
            <a:r>
              <a:rPr lang="en-US" altLang="zh-CN" sz="2400" dirty="0"/>
              <a:t>(n) WHERE id(n) IN [</a:t>
            </a:r>
            <a:r>
              <a:rPr lang="en-US" altLang="zh-CN" sz="2400" dirty="0" smtClean="0"/>
              <a:t>2,3,4]</a:t>
            </a:r>
            <a:endParaRPr lang="en-US" altLang="zh-CN" sz="2400" dirty="0"/>
          </a:p>
          <a:p>
            <a:r>
              <a:rPr lang="en-US" altLang="zh-CN" sz="2400" dirty="0"/>
              <a:t>RETURN sum(</a:t>
            </a:r>
            <a:r>
              <a:rPr lang="en-US" altLang="zh-CN" sz="2400" dirty="0" err="1"/>
              <a:t>n.property</a:t>
            </a:r>
            <a:r>
              <a:rPr lang="en-US" altLang="zh-CN" sz="2400" dirty="0" smtClean="0"/>
              <a:t>)</a:t>
            </a:r>
          </a:p>
          <a:p>
            <a:r>
              <a:rPr lang="zh-CN" altLang="en-US" sz="2400" dirty="0" smtClean="0"/>
              <a:t>类似的：</a:t>
            </a:r>
            <a:r>
              <a:rPr lang="en-US" altLang="zh-CN" sz="2400" dirty="0" smtClean="0"/>
              <a:t>RETURN </a:t>
            </a:r>
            <a:r>
              <a:rPr lang="en-US" altLang="zh-CN" sz="2400" dirty="0" err="1"/>
              <a:t>avg</a:t>
            </a:r>
            <a:r>
              <a:rPr lang="en-US" altLang="zh-CN" sz="2400" dirty="0"/>
              <a:t>(</a:t>
            </a:r>
            <a:r>
              <a:rPr lang="en-US" altLang="zh-CN" sz="2400" dirty="0" err="1"/>
              <a:t>n.property</a:t>
            </a:r>
            <a:r>
              <a:rPr lang="en-US" altLang="zh-CN" sz="2400" dirty="0" smtClean="0"/>
              <a:t>)</a:t>
            </a:r>
            <a:r>
              <a:rPr lang="zh-CN" altLang="en-US" sz="2400" dirty="0" smtClean="0"/>
              <a:t>、</a:t>
            </a:r>
            <a:r>
              <a:rPr lang="en-US" altLang="zh-CN" sz="2400" dirty="0" smtClean="0"/>
              <a:t>RETURN </a:t>
            </a:r>
            <a:r>
              <a:rPr lang="en-US" altLang="zh-CN" sz="2400" dirty="0"/>
              <a:t>max(</a:t>
            </a:r>
            <a:r>
              <a:rPr lang="en-US" altLang="zh-CN" sz="2400" dirty="0" err="1"/>
              <a:t>n.property</a:t>
            </a:r>
            <a:r>
              <a:rPr lang="en-US" altLang="zh-CN" sz="2400" dirty="0" smtClean="0"/>
              <a:t>)</a:t>
            </a:r>
            <a:r>
              <a:rPr lang="zh-CN" altLang="en-US" sz="2400" dirty="0" smtClean="0"/>
              <a:t>、</a:t>
            </a:r>
            <a:r>
              <a:rPr lang="en-US" altLang="zh-CN" sz="2400" dirty="0" smtClean="0"/>
              <a:t>RETURN </a:t>
            </a:r>
            <a:r>
              <a:rPr lang="en-US" altLang="zh-CN" sz="2400" dirty="0"/>
              <a:t>min(</a:t>
            </a:r>
            <a:r>
              <a:rPr lang="en-US" altLang="zh-CN" sz="2400" dirty="0" err="1"/>
              <a:t>n.property</a:t>
            </a:r>
            <a:r>
              <a:rPr lang="en-US" altLang="zh-CN" sz="2400" dirty="0" smtClean="0"/>
              <a:t>)</a:t>
            </a:r>
          </a:p>
          <a:p>
            <a:r>
              <a:rPr lang="zh-CN" altLang="en-US" sz="2400" dirty="0" smtClean="0"/>
              <a:t>例：</a:t>
            </a:r>
            <a:r>
              <a:rPr lang="en-US" altLang="zh-CN" sz="2400" dirty="0"/>
              <a:t>MATCH (n) WHERE id(n) IN [2,3,4]</a:t>
            </a:r>
          </a:p>
          <a:p>
            <a:r>
              <a:rPr lang="en-US" altLang="zh-CN" sz="2400" dirty="0" smtClean="0"/>
              <a:t>       RETURN </a:t>
            </a:r>
            <a:r>
              <a:rPr lang="en-US" altLang="zh-CN" sz="2400" dirty="0" err="1"/>
              <a:t>avg</a:t>
            </a:r>
            <a:r>
              <a:rPr lang="en-US" altLang="zh-CN" sz="2400" dirty="0"/>
              <a:t>(</a:t>
            </a:r>
            <a:r>
              <a:rPr lang="en-US" altLang="zh-CN" sz="2400" dirty="0" err="1"/>
              <a:t>n.property</a:t>
            </a:r>
            <a:r>
              <a:rPr lang="en-US" altLang="zh-CN" sz="2400" dirty="0"/>
              <a:t>) </a:t>
            </a:r>
            <a:r>
              <a:rPr lang="zh-CN" altLang="en-US" sz="2400" dirty="0" smtClean="0"/>
              <a:t>，</a:t>
            </a:r>
            <a:r>
              <a:rPr lang="en-US" altLang="zh-CN" sz="2400" dirty="0" smtClean="0"/>
              <a:t>max(</a:t>
            </a:r>
            <a:r>
              <a:rPr lang="en-US" altLang="zh-CN" sz="2400" dirty="0" err="1" smtClean="0"/>
              <a:t>n.property</a:t>
            </a:r>
            <a:r>
              <a:rPr lang="en-US" altLang="zh-CN" sz="2400" dirty="0" smtClean="0"/>
              <a:t>)</a:t>
            </a:r>
            <a:r>
              <a:rPr lang="zh-CN" altLang="en-US" sz="2400" dirty="0" smtClean="0"/>
              <a:t>，</a:t>
            </a:r>
            <a:r>
              <a:rPr lang="en-US" altLang="zh-CN" sz="2400" dirty="0" smtClean="0"/>
              <a:t>min(</a:t>
            </a:r>
            <a:r>
              <a:rPr lang="en-US" altLang="zh-CN" sz="2400" dirty="0" err="1" smtClean="0"/>
              <a:t>n.property</a:t>
            </a:r>
            <a:r>
              <a:rPr lang="en-US" altLang="zh-CN" sz="2400" dirty="0"/>
              <a:t>)</a:t>
            </a:r>
          </a:p>
          <a:p>
            <a:endParaRPr lang="en-US" altLang="zh-CN" sz="2400" dirty="0"/>
          </a:p>
          <a:p>
            <a:endParaRPr lang="en-US" altLang="zh-CN" sz="24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5" name="矩形 4"/>
          <p:cNvSpPr/>
          <p:nvPr/>
        </p:nvSpPr>
        <p:spPr>
          <a:xfrm>
            <a:off x="865907" y="6536809"/>
            <a:ext cx="5368777" cy="369332"/>
          </a:xfrm>
          <a:prstGeom prst="rect">
            <a:avLst/>
          </a:prstGeom>
        </p:spPr>
        <p:txBody>
          <a:bodyPr wrap="none">
            <a:spAutoFit/>
          </a:bodyPr>
          <a:lstStyle/>
          <a:p>
            <a:r>
              <a:rPr lang="en-US" altLang="zh-CN" dirty="0">
                <a:solidFill>
                  <a:schemeClr val="bg1">
                    <a:lumMod val="75000"/>
                  </a:schemeClr>
                </a:solidFill>
              </a:rPr>
              <a:t>https://</a:t>
            </a:r>
            <a:r>
              <a:rPr lang="en-US" altLang="zh-CN" dirty="0" smtClean="0">
                <a:solidFill>
                  <a:schemeClr val="bg1">
                    <a:lumMod val="75000"/>
                  </a:schemeClr>
                </a:solidFill>
              </a:rPr>
              <a:t>www.cnblogs.com/divenswu/p/3465141.html</a:t>
            </a:r>
            <a:endParaRPr lang="zh-CN" altLang="en-US" dirty="0">
              <a:solidFill>
                <a:schemeClr val="bg1">
                  <a:lumMod val="75000"/>
                </a:schemeClr>
              </a:solidFill>
            </a:endParaRPr>
          </a:p>
        </p:txBody>
      </p:sp>
    </p:spTree>
    <p:extLst>
      <p:ext uri="{BB962C8B-B14F-4D97-AF65-F5344CB8AC3E}">
        <p14:creationId xmlns:p14="http://schemas.microsoft.com/office/powerpoint/2010/main" val="2861168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942"/>
            <a:ext cx="10515600" cy="920336"/>
          </a:xfrm>
        </p:spPr>
        <p:txBody>
          <a:bodyPr>
            <a:normAutofit/>
          </a:bodyPr>
          <a:lstStyle/>
          <a:p>
            <a:r>
              <a:rPr lang="en-US" altLang="zh-CN" sz="2400" b="1" dirty="0" smtClean="0"/>
              <a:t>5.3.2.5 Cypher</a:t>
            </a:r>
            <a:r>
              <a:rPr lang="zh-CN" altLang="en-US" sz="2400" b="1" dirty="0" smtClean="0"/>
              <a:t>图与关系复杂操作（续）</a:t>
            </a:r>
            <a:endParaRPr lang="zh-CN" altLang="en-US" sz="2400" b="1" dirty="0"/>
          </a:p>
        </p:txBody>
      </p:sp>
      <p:sp>
        <p:nvSpPr>
          <p:cNvPr id="3" name="内容占位符 2"/>
          <p:cNvSpPr>
            <a:spLocks noGrp="1"/>
          </p:cNvSpPr>
          <p:nvPr>
            <p:ph idx="1"/>
          </p:nvPr>
        </p:nvSpPr>
        <p:spPr>
          <a:xfrm>
            <a:off x="838200" y="712437"/>
            <a:ext cx="10792968" cy="5679854"/>
          </a:xfrm>
        </p:spPr>
        <p:txBody>
          <a:bodyPr>
            <a:noAutofit/>
          </a:bodyPr>
          <a:lstStyle/>
          <a:p>
            <a:r>
              <a:rPr lang="zh-CN" altLang="en-US" sz="2400" b="1" dirty="0" smtClean="0"/>
              <a:t>聚合</a:t>
            </a:r>
            <a:r>
              <a:rPr lang="zh-CN" altLang="en-US" sz="2400" b="1" dirty="0"/>
              <a:t>（</a:t>
            </a:r>
            <a:r>
              <a:rPr lang="en-US" altLang="zh-CN" sz="2400" b="1" dirty="0"/>
              <a:t>Aggregation</a:t>
            </a:r>
            <a:r>
              <a:rPr lang="zh-CN" altLang="en-US" sz="2400" b="1" dirty="0" smtClean="0"/>
              <a:t>）（续）</a:t>
            </a:r>
            <a:endParaRPr lang="en-US" altLang="zh-CN" sz="2400" b="1" dirty="0" smtClean="0"/>
          </a:p>
          <a:p>
            <a:r>
              <a:rPr lang="zh-CN" altLang="en-US" sz="2400" dirty="0" smtClean="0"/>
              <a:t>例：聚类</a:t>
            </a:r>
            <a:r>
              <a:rPr lang="zh-CN" altLang="en-US" sz="2400" dirty="0"/>
              <a:t>（</a:t>
            </a:r>
            <a:r>
              <a:rPr lang="en-US" altLang="zh-CN" sz="2400" dirty="0"/>
              <a:t>COLLECT</a:t>
            </a:r>
            <a:r>
              <a:rPr lang="zh-CN" altLang="en-US" sz="2400" dirty="0" smtClean="0"/>
              <a:t>），</a:t>
            </a:r>
            <a:r>
              <a:rPr lang="en-US" altLang="zh-CN" sz="2400" dirty="0" smtClean="0"/>
              <a:t>Collect</a:t>
            </a:r>
            <a:r>
              <a:rPr lang="zh-CN" altLang="en-US" sz="2400" dirty="0"/>
              <a:t>将所有值收集到一个集合</a:t>
            </a:r>
            <a:r>
              <a:rPr lang="en-US" altLang="zh-CN" sz="2400" dirty="0"/>
              <a:t>list</a:t>
            </a:r>
            <a:r>
              <a:rPr lang="zh-CN" altLang="en-US" sz="2400" dirty="0"/>
              <a:t>中。</a:t>
            </a:r>
          </a:p>
          <a:p>
            <a:r>
              <a:rPr lang="en-US" altLang="zh-CN" sz="2400" dirty="0" smtClean="0"/>
              <a:t>MATCH </a:t>
            </a:r>
            <a:r>
              <a:rPr lang="en-US" altLang="zh-CN" sz="2400" dirty="0"/>
              <a:t>(n) WHERE id(n) IN [2,3,4]</a:t>
            </a:r>
          </a:p>
          <a:p>
            <a:r>
              <a:rPr lang="en-US" altLang="zh-CN" sz="2400" dirty="0" smtClean="0"/>
              <a:t>RETURN </a:t>
            </a:r>
            <a:r>
              <a:rPr lang="en-US" altLang="zh-CN" sz="2400" dirty="0"/>
              <a:t>collect(</a:t>
            </a:r>
            <a:r>
              <a:rPr lang="en-US" altLang="zh-CN" sz="2400" dirty="0" err="1"/>
              <a:t>n.property</a:t>
            </a:r>
            <a:r>
              <a:rPr lang="en-US" altLang="zh-CN" sz="2400" dirty="0"/>
              <a:t>)</a:t>
            </a:r>
          </a:p>
          <a:p>
            <a:r>
              <a:rPr lang="zh-CN" altLang="en-US" sz="2400" dirty="0" smtClean="0"/>
              <a:t>返回</a:t>
            </a:r>
            <a:r>
              <a:rPr lang="zh-CN" altLang="en-US" sz="2400" dirty="0"/>
              <a:t>一个带有所有属性值的</a:t>
            </a:r>
            <a:r>
              <a:rPr lang="zh-CN" altLang="en-US" sz="2400" dirty="0" smtClean="0"/>
              <a:t>简单列表。</a:t>
            </a:r>
            <a:endParaRPr lang="zh-CN" altLang="en-US" sz="24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5" name="矩形 4"/>
          <p:cNvSpPr/>
          <p:nvPr/>
        </p:nvSpPr>
        <p:spPr>
          <a:xfrm>
            <a:off x="865907" y="6536809"/>
            <a:ext cx="5368777" cy="369332"/>
          </a:xfrm>
          <a:prstGeom prst="rect">
            <a:avLst/>
          </a:prstGeom>
        </p:spPr>
        <p:txBody>
          <a:bodyPr wrap="none">
            <a:spAutoFit/>
          </a:bodyPr>
          <a:lstStyle/>
          <a:p>
            <a:r>
              <a:rPr lang="en-US" altLang="zh-CN" dirty="0">
                <a:solidFill>
                  <a:schemeClr val="bg1">
                    <a:lumMod val="75000"/>
                  </a:schemeClr>
                </a:solidFill>
              </a:rPr>
              <a:t>https://</a:t>
            </a:r>
            <a:r>
              <a:rPr lang="en-US" altLang="zh-CN" dirty="0" smtClean="0">
                <a:solidFill>
                  <a:schemeClr val="bg1">
                    <a:lumMod val="75000"/>
                  </a:schemeClr>
                </a:solidFill>
              </a:rPr>
              <a:t>www.cnblogs.com/divenswu/p/3465141.html</a:t>
            </a:r>
            <a:endParaRPr lang="zh-CN" altLang="en-US" dirty="0">
              <a:solidFill>
                <a:schemeClr val="bg1">
                  <a:lumMod val="75000"/>
                </a:schemeClr>
              </a:solidFill>
            </a:endParaRPr>
          </a:p>
        </p:txBody>
      </p:sp>
    </p:spTree>
    <p:extLst>
      <p:ext uri="{BB962C8B-B14F-4D97-AF65-F5344CB8AC3E}">
        <p14:creationId xmlns:p14="http://schemas.microsoft.com/office/powerpoint/2010/main" val="205431627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942"/>
            <a:ext cx="10515600" cy="920336"/>
          </a:xfrm>
        </p:spPr>
        <p:txBody>
          <a:bodyPr>
            <a:normAutofit/>
          </a:bodyPr>
          <a:lstStyle/>
          <a:p>
            <a:r>
              <a:rPr lang="en-US" altLang="zh-CN" sz="2400" b="1" dirty="0" smtClean="0"/>
              <a:t>5.3.2.5 Cypher</a:t>
            </a:r>
            <a:r>
              <a:rPr lang="zh-CN" altLang="en-US" sz="2400" b="1" dirty="0" smtClean="0"/>
              <a:t>图与关系复杂操作（续）</a:t>
            </a:r>
            <a:endParaRPr lang="zh-CN" altLang="en-US" sz="2400" b="1" dirty="0"/>
          </a:p>
        </p:txBody>
      </p:sp>
      <p:sp>
        <p:nvSpPr>
          <p:cNvPr id="3" name="内容占位符 2"/>
          <p:cNvSpPr>
            <a:spLocks noGrp="1"/>
          </p:cNvSpPr>
          <p:nvPr>
            <p:ph idx="1"/>
          </p:nvPr>
        </p:nvSpPr>
        <p:spPr>
          <a:xfrm>
            <a:off x="838200" y="712437"/>
            <a:ext cx="10792968" cy="5679854"/>
          </a:xfrm>
        </p:spPr>
        <p:txBody>
          <a:bodyPr>
            <a:noAutofit/>
          </a:bodyPr>
          <a:lstStyle/>
          <a:p>
            <a:r>
              <a:rPr lang="zh-CN" altLang="en-US" sz="2400" b="1" dirty="0" smtClean="0"/>
              <a:t>聚合</a:t>
            </a:r>
            <a:r>
              <a:rPr lang="zh-CN" altLang="en-US" sz="2400" b="1" dirty="0"/>
              <a:t>（</a:t>
            </a:r>
            <a:r>
              <a:rPr lang="en-US" altLang="zh-CN" sz="2400" b="1" dirty="0"/>
              <a:t>Aggregation</a:t>
            </a:r>
            <a:r>
              <a:rPr lang="zh-CN" altLang="en-US" sz="2400" b="1" dirty="0" smtClean="0"/>
              <a:t>）（续）</a:t>
            </a:r>
            <a:endParaRPr lang="en-US" altLang="zh-CN" sz="2400" b="1" dirty="0" smtClean="0"/>
          </a:p>
          <a:p>
            <a:r>
              <a:rPr lang="en-US" altLang="zh-CN" sz="2400" b="1" dirty="0" smtClean="0"/>
              <a:t>With</a:t>
            </a:r>
            <a:r>
              <a:rPr lang="zh-CN" altLang="en-US" sz="2400" b="1" dirty="0" smtClean="0"/>
              <a:t>从句：</a:t>
            </a:r>
            <a:r>
              <a:rPr lang="en-US" altLang="zh-CN" sz="2400" dirty="0" smtClean="0"/>
              <a:t>with</a:t>
            </a:r>
            <a:r>
              <a:rPr lang="zh-CN" altLang="en-US" sz="2400" dirty="0"/>
              <a:t>从句可以连接多个查询的结果</a:t>
            </a:r>
            <a:r>
              <a:rPr lang="zh-CN" altLang="en-US" sz="2400" dirty="0" smtClean="0"/>
              <a:t>，将</a:t>
            </a:r>
            <a:r>
              <a:rPr lang="zh-CN" altLang="en-US" sz="2400" dirty="0"/>
              <a:t>上一个查询的结果用作下一个查询的开始</a:t>
            </a:r>
            <a:r>
              <a:rPr lang="zh-CN" altLang="en-US" sz="2400" dirty="0" smtClean="0"/>
              <a:t>。可以有两种</a:t>
            </a:r>
            <a:r>
              <a:rPr lang="zh-CN" altLang="en-US" sz="2400" dirty="0"/>
              <a:t>用法：</a:t>
            </a:r>
            <a:br>
              <a:rPr lang="zh-CN" altLang="en-US" sz="2400" dirty="0"/>
            </a:br>
            <a:r>
              <a:rPr lang="zh-CN" altLang="en-US" sz="2400" dirty="0" smtClean="0"/>
              <a:t>（</a:t>
            </a:r>
            <a:r>
              <a:rPr lang="en-US" altLang="zh-CN" sz="2400" dirty="0" smtClean="0"/>
              <a:t>1</a:t>
            </a:r>
            <a:r>
              <a:rPr lang="zh-CN" altLang="en-US" sz="2400" dirty="0" smtClean="0"/>
              <a:t>）对</a:t>
            </a:r>
            <a:r>
              <a:rPr lang="zh-CN" altLang="en-US" sz="2400" dirty="0"/>
              <a:t>聚合值</a:t>
            </a:r>
            <a:r>
              <a:rPr lang="zh-CN" altLang="en-US" sz="2400" dirty="0" smtClean="0"/>
              <a:t>过滤；</a:t>
            </a:r>
            <a:endParaRPr lang="en-US" altLang="zh-CN" sz="2400" dirty="0" smtClean="0"/>
          </a:p>
          <a:p>
            <a:r>
              <a:rPr lang="zh-CN" altLang="en-US" sz="2400" dirty="0" smtClean="0"/>
              <a:t>（</a:t>
            </a:r>
            <a:r>
              <a:rPr lang="en-US" altLang="zh-CN" sz="2400" dirty="0" smtClean="0"/>
              <a:t>2</a:t>
            </a:r>
            <a:r>
              <a:rPr lang="zh-CN" altLang="en-US" sz="2400" dirty="0" smtClean="0"/>
              <a:t>）</a:t>
            </a:r>
            <a:r>
              <a:rPr lang="zh-CN" altLang="en-US" sz="2400" dirty="0"/>
              <a:t>通过使用</a:t>
            </a:r>
            <a:r>
              <a:rPr lang="en-US" altLang="zh-CN" sz="2400" dirty="0" smtClean="0"/>
              <a:t>order </a:t>
            </a:r>
            <a:r>
              <a:rPr lang="en-US" altLang="zh-CN" sz="2400" dirty="0"/>
              <a:t>by </a:t>
            </a:r>
            <a:r>
              <a:rPr lang="zh-CN" altLang="en-US" sz="2400" dirty="0"/>
              <a:t>和</a:t>
            </a:r>
            <a:r>
              <a:rPr lang="en-US" altLang="zh-CN" sz="2400" dirty="0"/>
              <a:t>limit</a:t>
            </a:r>
            <a:r>
              <a:rPr lang="zh-CN" altLang="en-US" sz="2400" dirty="0"/>
              <a:t>，</a:t>
            </a:r>
            <a:r>
              <a:rPr lang="en-US" altLang="zh-CN" sz="2400" dirty="0"/>
              <a:t>with</a:t>
            </a:r>
            <a:r>
              <a:rPr lang="zh-CN" altLang="en-US" sz="2400" dirty="0"/>
              <a:t>可以限制传入下一个</a:t>
            </a:r>
            <a:r>
              <a:rPr lang="en-US" altLang="zh-CN" sz="2400" dirty="0"/>
              <a:t>match</a:t>
            </a:r>
            <a:r>
              <a:rPr lang="zh-CN" altLang="en-US" sz="2400" dirty="0"/>
              <a:t>子查询语句的实体数目</a:t>
            </a:r>
            <a:r>
              <a:rPr lang="zh-CN" altLang="en-US" sz="2400" dirty="0" smtClean="0"/>
              <a:t>。</a:t>
            </a:r>
            <a:endParaRPr lang="en-US" altLang="zh-CN" sz="2400" dirty="0" smtClean="0"/>
          </a:p>
          <a:p>
            <a:r>
              <a:rPr lang="zh-CN" altLang="en-US" sz="2200" dirty="0" smtClean="0"/>
              <a:t>例：以</a:t>
            </a:r>
            <a:r>
              <a:rPr lang="en-US" altLang="zh-CN" sz="2200" dirty="0" smtClean="0"/>
              <a:t>with </a:t>
            </a:r>
            <a:r>
              <a:rPr lang="en-US" altLang="zh-CN" sz="2200" dirty="0" err="1"/>
              <a:t>o,count</a:t>
            </a:r>
            <a:r>
              <a:rPr lang="en-US" altLang="zh-CN" sz="2200" dirty="0"/>
              <a:t>(r) as </a:t>
            </a:r>
            <a:r>
              <a:rPr lang="en-US" altLang="zh-CN" sz="2200" dirty="0" err="1" smtClean="0"/>
              <a:t>count_r</a:t>
            </a:r>
            <a:r>
              <a:rPr lang="zh-CN" altLang="en-US" sz="2200" dirty="0" smtClean="0"/>
              <a:t>为</a:t>
            </a:r>
            <a:r>
              <a:rPr lang="zh-CN" altLang="en-US" sz="2200" dirty="0"/>
              <a:t>结果</a:t>
            </a:r>
            <a:r>
              <a:rPr lang="zh-CN" altLang="en-US" sz="2200" dirty="0" smtClean="0"/>
              <a:t>集，在此</a:t>
            </a:r>
            <a:r>
              <a:rPr lang="zh-CN" altLang="en-US" sz="2200" dirty="0"/>
              <a:t>基础上筛选出</a:t>
            </a:r>
            <a:r>
              <a:rPr lang="en-US" altLang="zh-CN" sz="2200" dirty="0" err="1"/>
              <a:t>count_r</a:t>
            </a:r>
            <a:r>
              <a:rPr lang="zh-CN" altLang="en-US" sz="2200" dirty="0"/>
              <a:t>大于</a:t>
            </a:r>
            <a:r>
              <a:rPr lang="en-US" altLang="zh-CN" sz="2200" dirty="0"/>
              <a:t>8</a:t>
            </a:r>
            <a:r>
              <a:rPr lang="zh-CN" altLang="en-US" sz="2200" dirty="0"/>
              <a:t>的</a:t>
            </a:r>
            <a:endParaRPr lang="en-US" altLang="zh-CN" sz="2200" dirty="0" smtClean="0"/>
          </a:p>
          <a:p>
            <a:r>
              <a:rPr lang="en-US" altLang="zh-CN" sz="2200" dirty="0"/>
              <a:t>MATCH (</a:t>
            </a:r>
            <a:r>
              <a:rPr lang="en-US" altLang="zh-CN" sz="2200" dirty="0" err="1"/>
              <a:t>n:Person</a:t>
            </a:r>
            <a:r>
              <a:rPr lang="en-US" altLang="zh-CN" sz="2200" dirty="0"/>
              <a:t>)-[</a:t>
            </a:r>
            <a:r>
              <a:rPr lang="en-US" altLang="zh-CN" sz="2200" dirty="0" err="1"/>
              <a:t>r:ACTED_IN</a:t>
            </a:r>
            <a:r>
              <a:rPr lang="en-US" altLang="zh-CN" sz="2200" dirty="0"/>
              <a:t>]-&gt;(</a:t>
            </a:r>
            <a:r>
              <a:rPr lang="en-US" altLang="zh-CN" sz="2200" dirty="0" err="1"/>
              <a:t>o:Movie</a:t>
            </a:r>
            <a:r>
              <a:rPr lang="en-US" altLang="zh-CN" sz="2200" dirty="0"/>
              <a:t>) </a:t>
            </a:r>
            <a:endParaRPr lang="en-US" altLang="zh-CN" sz="2200" dirty="0" smtClean="0"/>
          </a:p>
          <a:p>
            <a:r>
              <a:rPr lang="en-US" altLang="zh-CN" sz="2200" dirty="0" smtClean="0"/>
              <a:t>with </a:t>
            </a:r>
            <a:r>
              <a:rPr lang="en-US" altLang="zh-CN" sz="2200" dirty="0"/>
              <a:t>o</a:t>
            </a:r>
            <a:r>
              <a:rPr lang="en-US" altLang="zh-CN" sz="2200" dirty="0" smtClean="0"/>
              <a:t>, count(r</a:t>
            </a:r>
            <a:r>
              <a:rPr lang="en-US" altLang="zh-CN" sz="2200" dirty="0"/>
              <a:t>) as count_r </a:t>
            </a:r>
            <a:endParaRPr lang="en-US" altLang="zh-CN" sz="2200" dirty="0" smtClean="0"/>
          </a:p>
          <a:p>
            <a:r>
              <a:rPr lang="en-US" altLang="zh-CN" sz="2200" dirty="0" smtClean="0"/>
              <a:t>where </a:t>
            </a:r>
            <a:r>
              <a:rPr lang="en-US" altLang="zh-CN" sz="2200" dirty="0"/>
              <a:t>count_r &gt; 8 </a:t>
            </a:r>
            <a:endParaRPr lang="en-US" altLang="zh-CN" sz="2200" dirty="0" smtClean="0"/>
          </a:p>
          <a:p>
            <a:r>
              <a:rPr lang="en-US" altLang="zh-CN" sz="2200" dirty="0" smtClean="0"/>
              <a:t>RETURN </a:t>
            </a:r>
            <a:r>
              <a:rPr lang="en-US" altLang="zh-CN" sz="2200" dirty="0"/>
              <a:t>o</a:t>
            </a:r>
            <a:endParaRPr lang="zh-CN" altLang="en-US" sz="22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5" name="矩形 4"/>
          <p:cNvSpPr/>
          <p:nvPr/>
        </p:nvSpPr>
        <p:spPr>
          <a:xfrm>
            <a:off x="865907" y="6536809"/>
            <a:ext cx="5368777" cy="369332"/>
          </a:xfrm>
          <a:prstGeom prst="rect">
            <a:avLst/>
          </a:prstGeom>
        </p:spPr>
        <p:txBody>
          <a:bodyPr wrap="none">
            <a:spAutoFit/>
          </a:bodyPr>
          <a:lstStyle/>
          <a:p>
            <a:r>
              <a:rPr lang="en-US" altLang="zh-CN" dirty="0">
                <a:solidFill>
                  <a:schemeClr val="bg1">
                    <a:lumMod val="75000"/>
                  </a:schemeClr>
                </a:solidFill>
              </a:rPr>
              <a:t>https://</a:t>
            </a:r>
            <a:r>
              <a:rPr lang="en-US" altLang="zh-CN" dirty="0" smtClean="0">
                <a:solidFill>
                  <a:schemeClr val="bg1">
                    <a:lumMod val="75000"/>
                  </a:schemeClr>
                </a:solidFill>
              </a:rPr>
              <a:t>www.cnblogs.com/divenswu/p/3465141.html</a:t>
            </a:r>
            <a:endParaRPr lang="zh-CN" altLang="en-US" dirty="0">
              <a:solidFill>
                <a:schemeClr val="bg1">
                  <a:lumMod val="75000"/>
                </a:schemeClr>
              </a:solidFill>
            </a:endParaRPr>
          </a:p>
        </p:txBody>
      </p:sp>
    </p:spTree>
    <p:extLst>
      <p:ext uri="{BB962C8B-B14F-4D97-AF65-F5344CB8AC3E}">
        <p14:creationId xmlns:p14="http://schemas.microsoft.com/office/powerpoint/2010/main" val="42005493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942"/>
            <a:ext cx="10515600" cy="920336"/>
          </a:xfrm>
        </p:spPr>
        <p:txBody>
          <a:bodyPr>
            <a:normAutofit/>
          </a:bodyPr>
          <a:lstStyle/>
          <a:p>
            <a:r>
              <a:rPr lang="en-US" altLang="zh-CN" sz="2400" b="1" dirty="0" smtClean="0"/>
              <a:t>5.3.2.5 Cypher</a:t>
            </a:r>
            <a:r>
              <a:rPr lang="zh-CN" altLang="en-US" sz="2400" b="1" dirty="0" smtClean="0"/>
              <a:t>图与关系复杂操作（续）</a:t>
            </a:r>
            <a:endParaRPr lang="zh-CN" altLang="en-US" sz="2400" b="1" dirty="0"/>
          </a:p>
        </p:txBody>
      </p:sp>
      <p:sp>
        <p:nvSpPr>
          <p:cNvPr id="3" name="内容占位符 2"/>
          <p:cNvSpPr>
            <a:spLocks noGrp="1"/>
          </p:cNvSpPr>
          <p:nvPr>
            <p:ph idx="1"/>
          </p:nvPr>
        </p:nvSpPr>
        <p:spPr>
          <a:xfrm>
            <a:off x="838200" y="712437"/>
            <a:ext cx="10792968" cy="5679854"/>
          </a:xfrm>
        </p:spPr>
        <p:txBody>
          <a:bodyPr>
            <a:noAutofit/>
          </a:bodyPr>
          <a:lstStyle/>
          <a:p>
            <a:r>
              <a:rPr lang="zh-CN" altLang="en-US" sz="2400" b="1" dirty="0" smtClean="0"/>
              <a:t>聚合</a:t>
            </a:r>
            <a:r>
              <a:rPr lang="zh-CN" altLang="en-US" sz="2400" b="1" dirty="0"/>
              <a:t>（</a:t>
            </a:r>
            <a:r>
              <a:rPr lang="en-US" altLang="zh-CN" sz="2400" b="1" dirty="0"/>
              <a:t>Aggregation</a:t>
            </a:r>
            <a:r>
              <a:rPr lang="zh-CN" altLang="en-US" sz="2400" b="1" dirty="0" smtClean="0"/>
              <a:t>）（续）</a:t>
            </a:r>
            <a:endParaRPr lang="en-US" altLang="zh-CN" sz="2400" b="1" dirty="0" smtClean="0"/>
          </a:p>
          <a:p>
            <a:r>
              <a:rPr lang="zh-CN" altLang="en-US" sz="2400" dirty="0" smtClean="0"/>
              <a:t>例：对聚集结果保留计数值大于</a:t>
            </a:r>
            <a:r>
              <a:rPr lang="en-US" altLang="zh-CN" sz="2400" dirty="0" smtClean="0"/>
              <a:t>1</a:t>
            </a:r>
            <a:r>
              <a:rPr lang="zh-CN" altLang="en-US" sz="2400" dirty="0" smtClean="0"/>
              <a:t>的</a:t>
            </a:r>
            <a:endParaRPr lang="en-US" altLang="zh-CN" sz="2400" dirty="0" smtClean="0"/>
          </a:p>
          <a:p>
            <a:r>
              <a:rPr lang="en-US" altLang="zh-CN" sz="2400" dirty="0" smtClean="0"/>
              <a:t>MATCH </a:t>
            </a:r>
            <a:r>
              <a:rPr lang="en-US" altLang="zh-CN" sz="2400" dirty="0"/>
              <a:t>(</a:t>
            </a:r>
            <a:r>
              <a:rPr lang="en-US" altLang="zh-CN" sz="2400" dirty="0" err="1"/>
              <a:t>david</a:t>
            </a:r>
            <a:r>
              <a:rPr lang="en-US" altLang="zh-CN" sz="2400" dirty="0"/>
              <a:t> { name: "David" })--(</a:t>
            </a:r>
            <a:r>
              <a:rPr lang="en-US" altLang="zh-CN" sz="2400" dirty="0" err="1"/>
              <a:t>otherPerson</a:t>
            </a:r>
            <a:r>
              <a:rPr lang="en-US" altLang="zh-CN" sz="2400" dirty="0"/>
              <a:t>)--&gt;() </a:t>
            </a:r>
            <a:endParaRPr lang="en-US" altLang="zh-CN" sz="2400" dirty="0" smtClean="0"/>
          </a:p>
          <a:p>
            <a:r>
              <a:rPr lang="en-US" altLang="zh-CN" sz="2400" dirty="0" smtClean="0"/>
              <a:t>WITH </a:t>
            </a:r>
            <a:r>
              <a:rPr lang="en-US" altLang="zh-CN" sz="2400" dirty="0" err="1"/>
              <a:t>otherPerson</a:t>
            </a:r>
            <a:r>
              <a:rPr lang="en-US" altLang="zh-CN" sz="2400" dirty="0"/>
              <a:t>, count(*) AS </a:t>
            </a:r>
            <a:r>
              <a:rPr lang="en-US" altLang="zh-CN" sz="2400" dirty="0" err="1"/>
              <a:t>foaf</a:t>
            </a:r>
            <a:r>
              <a:rPr lang="en-US" altLang="zh-CN" sz="2400" dirty="0"/>
              <a:t> </a:t>
            </a:r>
            <a:endParaRPr lang="en-US" altLang="zh-CN" sz="2400" dirty="0" smtClean="0"/>
          </a:p>
          <a:p>
            <a:r>
              <a:rPr lang="en-US" altLang="zh-CN" sz="2400" dirty="0" smtClean="0"/>
              <a:t>WHERE </a:t>
            </a:r>
            <a:r>
              <a:rPr lang="en-US" altLang="zh-CN" sz="2400" dirty="0" err="1"/>
              <a:t>foaf</a:t>
            </a:r>
            <a:r>
              <a:rPr lang="en-US" altLang="zh-CN" sz="2400" dirty="0"/>
              <a:t> &gt; 1 </a:t>
            </a:r>
            <a:endParaRPr lang="en-US" altLang="zh-CN" sz="2400" dirty="0" smtClean="0"/>
          </a:p>
          <a:p>
            <a:r>
              <a:rPr lang="en-US" altLang="zh-CN" sz="2400" dirty="0" smtClean="0"/>
              <a:t>RETURN </a:t>
            </a:r>
            <a:r>
              <a:rPr lang="en-US" altLang="zh-CN" sz="2400" dirty="0" err="1" smtClean="0"/>
              <a:t>otherPerson</a:t>
            </a:r>
            <a:endParaRPr lang="en-US" altLang="zh-CN" sz="2400" dirty="0" smtClean="0"/>
          </a:p>
          <a:p>
            <a:endParaRPr lang="en-US" altLang="zh-CN" sz="1000" dirty="0" smtClean="0"/>
          </a:p>
          <a:p>
            <a:r>
              <a:rPr lang="zh-CN" altLang="en-US" sz="2400" dirty="0"/>
              <a:t>例：在 </a:t>
            </a:r>
            <a:r>
              <a:rPr lang="en-US" altLang="zh-CN" sz="2400" dirty="0"/>
              <a:t>collect </a:t>
            </a:r>
            <a:r>
              <a:rPr lang="zh-CN" altLang="en-US" sz="2400" dirty="0"/>
              <a:t>前排序</a:t>
            </a:r>
            <a:r>
              <a:rPr lang="en-US" altLang="zh-CN" sz="2400" dirty="0"/>
              <a:t>, </a:t>
            </a:r>
            <a:r>
              <a:rPr lang="zh-CN" altLang="en-US" sz="2400" dirty="0"/>
              <a:t> 空值将被忽略</a:t>
            </a:r>
          </a:p>
          <a:p>
            <a:r>
              <a:rPr lang="en-US" altLang="zh-CN" sz="2400" dirty="0"/>
              <a:t>match (n)</a:t>
            </a:r>
            <a:br>
              <a:rPr lang="en-US" altLang="zh-CN" sz="2400" dirty="0"/>
            </a:br>
            <a:r>
              <a:rPr lang="en-US" altLang="zh-CN" sz="2400" dirty="0"/>
              <a:t>  with n order by n.name </a:t>
            </a:r>
            <a:r>
              <a:rPr lang="en-US" altLang="zh-CN" sz="2400" dirty="0" err="1"/>
              <a:t>desc</a:t>
            </a:r>
            <a:r>
              <a:rPr lang="en-US" altLang="zh-CN" sz="2400" dirty="0"/>
              <a:t> limit 3</a:t>
            </a:r>
            <a:br>
              <a:rPr lang="en-US" altLang="zh-CN" sz="2400" dirty="0"/>
            </a:br>
            <a:r>
              <a:rPr lang="en-US" altLang="zh-CN" sz="2400" dirty="0"/>
              <a:t> return </a:t>
            </a:r>
            <a:r>
              <a:rPr lang="en-US" altLang="zh-CN" sz="2400" dirty="0" smtClean="0"/>
              <a:t>collect(co)</a:t>
            </a:r>
            <a:endParaRPr lang="en-US" altLang="zh-CN" sz="24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5" name="矩形 4"/>
          <p:cNvSpPr/>
          <p:nvPr/>
        </p:nvSpPr>
        <p:spPr>
          <a:xfrm>
            <a:off x="865907" y="6536809"/>
            <a:ext cx="5368777" cy="369332"/>
          </a:xfrm>
          <a:prstGeom prst="rect">
            <a:avLst/>
          </a:prstGeom>
        </p:spPr>
        <p:txBody>
          <a:bodyPr wrap="none">
            <a:spAutoFit/>
          </a:bodyPr>
          <a:lstStyle/>
          <a:p>
            <a:r>
              <a:rPr lang="en-US" altLang="zh-CN" dirty="0">
                <a:solidFill>
                  <a:schemeClr val="bg1">
                    <a:lumMod val="75000"/>
                  </a:schemeClr>
                </a:solidFill>
              </a:rPr>
              <a:t>https://</a:t>
            </a:r>
            <a:r>
              <a:rPr lang="en-US" altLang="zh-CN" dirty="0" smtClean="0">
                <a:solidFill>
                  <a:schemeClr val="bg1">
                    <a:lumMod val="75000"/>
                  </a:schemeClr>
                </a:solidFill>
              </a:rPr>
              <a:t>www.cnblogs.com/divenswu/p/3465141.html</a:t>
            </a:r>
            <a:endParaRPr lang="zh-CN" altLang="en-US" dirty="0">
              <a:solidFill>
                <a:schemeClr val="bg1">
                  <a:lumMod val="75000"/>
                </a:schemeClr>
              </a:solidFill>
            </a:endParaRPr>
          </a:p>
        </p:txBody>
      </p:sp>
    </p:spTree>
    <p:extLst>
      <p:ext uri="{BB962C8B-B14F-4D97-AF65-F5344CB8AC3E}">
        <p14:creationId xmlns:p14="http://schemas.microsoft.com/office/powerpoint/2010/main" val="13708181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65907" y="0"/>
            <a:ext cx="10792968" cy="5679854"/>
          </a:xfrm>
        </p:spPr>
        <p:txBody>
          <a:bodyPr>
            <a:noAutofit/>
          </a:bodyPr>
          <a:lstStyle/>
          <a:p>
            <a:r>
              <a:rPr lang="zh-CN" altLang="en-US" sz="2400" b="1" dirty="0" smtClean="0"/>
              <a:t>聚合</a:t>
            </a:r>
            <a:r>
              <a:rPr lang="zh-CN" altLang="en-US" sz="2400" b="1" dirty="0"/>
              <a:t>（</a:t>
            </a:r>
            <a:r>
              <a:rPr lang="en-US" altLang="zh-CN" sz="2400" b="1" dirty="0"/>
              <a:t>Aggregation</a:t>
            </a:r>
            <a:r>
              <a:rPr lang="zh-CN" altLang="en-US" sz="2400" b="1" dirty="0" smtClean="0"/>
              <a:t>）（续）</a:t>
            </a:r>
            <a:endParaRPr lang="en-US" altLang="zh-CN" sz="2400" b="1" dirty="0" smtClean="0"/>
          </a:p>
          <a:p>
            <a:r>
              <a:rPr lang="zh-CN" altLang="en-US" sz="2400" dirty="0" smtClean="0"/>
              <a:t>例</a:t>
            </a:r>
            <a:r>
              <a:rPr lang="zh-CN" altLang="en-US" sz="2400" dirty="0"/>
              <a:t>：在路径搜索的时候限制分支数。从”</a:t>
            </a:r>
            <a:r>
              <a:rPr lang="en-US" altLang="zh-CN" sz="2400" dirty="0"/>
              <a:t>Anders”</a:t>
            </a:r>
            <a:r>
              <a:rPr lang="zh-CN" altLang="en-US" sz="2400" dirty="0"/>
              <a:t>出发，找到关联（无向）的所有人的集合</a:t>
            </a:r>
            <a:r>
              <a:rPr lang="en-US" altLang="zh-CN" sz="2400" dirty="0"/>
              <a:t>m</a:t>
            </a:r>
            <a:r>
              <a:rPr lang="zh-CN" altLang="en-US" sz="2400" dirty="0"/>
              <a:t>，保留集合中按照姓名降序排列的第一个顶点，返回该顶点关联（无向）的所有人的</a:t>
            </a:r>
            <a:r>
              <a:rPr lang="en-US" altLang="zh-CN" sz="2400" dirty="0"/>
              <a:t>name</a:t>
            </a:r>
            <a:r>
              <a:rPr lang="zh-CN" altLang="en-US" sz="2400" dirty="0"/>
              <a:t>。</a:t>
            </a:r>
            <a:endParaRPr lang="en-US" altLang="zh-CN" sz="2400" dirty="0"/>
          </a:p>
          <a:p>
            <a:pPr>
              <a:lnSpc>
                <a:spcPct val="100000"/>
              </a:lnSpc>
            </a:pPr>
            <a:r>
              <a:rPr lang="en-US" altLang="zh-CN" sz="2400" dirty="0"/>
              <a:t>MATCH (n { name: "Anders" })--(m) </a:t>
            </a:r>
          </a:p>
          <a:p>
            <a:pPr>
              <a:lnSpc>
                <a:spcPct val="100000"/>
              </a:lnSpc>
            </a:pPr>
            <a:r>
              <a:rPr lang="en-US" altLang="zh-CN" sz="2400" dirty="0"/>
              <a:t>WITH m </a:t>
            </a:r>
          </a:p>
          <a:p>
            <a:pPr>
              <a:lnSpc>
                <a:spcPct val="100000"/>
              </a:lnSpc>
            </a:pPr>
            <a:r>
              <a:rPr lang="en-US" altLang="zh-CN" sz="2400" dirty="0"/>
              <a:t>ORDER BY m.name DESC </a:t>
            </a:r>
            <a:r>
              <a:rPr lang="en-US" altLang="zh-CN" sz="2400" dirty="0">
                <a:solidFill>
                  <a:srgbClr val="FF0000"/>
                </a:solidFill>
              </a:rPr>
              <a:t>LIMIT 1 </a:t>
            </a:r>
          </a:p>
          <a:p>
            <a:pPr>
              <a:lnSpc>
                <a:spcPct val="100000"/>
              </a:lnSpc>
            </a:pPr>
            <a:r>
              <a:rPr lang="en-US" altLang="zh-CN" sz="2400" dirty="0"/>
              <a:t>MATCH (m)--(o) </a:t>
            </a:r>
          </a:p>
          <a:p>
            <a:pPr>
              <a:lnSpc>
                <a:spcPct val="100000"/>
              </a:lnSpc>
            </a:pPr>
            <a:r>
              <a:rPr lang="en-US" altLang="zh-CN" sz="2400" dirty="0"/>
              <a:t>RETURN o.name</a:t>
            </a:r>
          </a:p>
          <a:p>
            <a:pPr>
              <a:lnSpc>
                <a:spcPct val="100000"/>
              </a:lnSpc>
            </a:pPr>
            <a:r>
              <a:rPr lang="en-US" altLang="zh-CN" sz="2400" dirty="0" smtClean="0"/>
              <a:t>COLLECT(distinct</a:t>
            </a:r>
            <a:r>
              <a:rPr lang="en-US" altLang="zh-CN" sz="2400" dirty="0"/>
              <a:t> </a:t>
            </a:r>
            <a:r>
              <a:rPr lang="en-US" altLang="zh-CN" sz="2400" dirty="0" smtClean="0"/>
              <a:t>n.name)</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5" name="矩形 4"/>
          <p:cNvSpPr/>
          <p:nvPr/>
        </p:nvSpPr>
        <p:spPr>
          <a:xfrm>
            <a:off x="865907" y="6536809"/>
            <a:ext cx="7069564" cy="369332"/>
          </a:xfrm>
          <a:prstGeom prst="rect">
            <a:avLst/>
          </a:prstGeom>
        </p:spPr>
        <p:txBody>
          <a:bodyPr wrap="none">
            <a:spAutoFit/>
          </a:bodyPr>
          <a:lstStyle/>
          <a:p>
            <a:r>
              <a:rPr lang="zh-CN" altLang="en-US" dirty="0" smtClean="0">
                <a:solidFill>
                  <a:schemeClr val="bg1">
                    <a:lumMod val="75000"/>
                  </a:schemeClr>
                </a:solidFill>
              </a:rPr>
              <a:t>参考：</a:t>
            </a:r>
            <a:r>
              <a:rPr lang="en-US" altLang="zh-CN" dirty="0" smtClean="0">
                <a:solidFill>
                  <a:schemeClr val="bg1">
                    <a:lumMod val="75000"/>
                  </a:schemeClr>
                </a:solidFill>
              </a:rPr>
              <a:t>https</a:t>
            </a:r>
            <a:r>
              <a:rPr lang="en-US" altLang="zh-CN" dirty="0">
                <a:solidFill>
                  <a:schemeClr val="bg1">
                    <a:lumMod val="75000"/>
                  </a:schemeClr>
                </a:solidFill>
              </a:rPr>
              <a:t>://blog.csdn.net/heyuanhao1989/article/details/50055789</a:t>
            </a:r>
            <a:endParaRPr lang="zh-CN" altLang="en-US" dirty="0">
              <a:solidFill>
                <a:schemeClr val="bg1">
                  <a:lumMod val="75000"/>
                </a:schemeClr>
              </a:solidFill>
            </a:endParaRPr>
          </a:p>
        </p:txBody>
      </p:sp>
    </p:spTree>
    <p:extLst>
      <p:ext uri="{BB962C8B-B14F-4D97-AF65-F5344CB8AC3E}">
        <p14:creationId xmlns:p14="http://schemas.microsoft.com/office/powerpoint/2010/main" val="74633079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b="1" dirty="0" smtClean="0"/>
              <a:t>5.3.2.6 Cypher</a:t>
            </a:r>
            <a:r>
              <a:rPr lang="zh-CN" altLang="en-US" sz="2400" b="1" dirty="0" smtClean="0"/>
              <a:t>图更新</a:t>
            </a:r>
            <a:endParaRPr lang="zh-CN" altLang="en-US" sz="2400" b="1" dirty="0"/>
          </a:p>
        </p:txBody>
      </p:sp>
      <p:sp>
        <p:nvSpPr>
          <p:cNvPr id="3" name="内容占位符 2"/>
          <p:cNvSpPr>
            <a:spLocks noGrp="1"/>
          </p:cNvSpPr>
          <p:nvPr>
            <p:ph idx="1"/>
          </p:nvPr>
        </p:nvSpPr>
        <p:spPr>
          <a:xfrm>
            <a:off x="838200" y="1285461"/>
            <a:ext cx="10515600" cy="5219511"/>
          </a:xfrm>
        </p:spPr>
        <p:txBody>
          <a:bodyPr>
            <a:normAutofit fontScale="92500" lnSpcReduction="10000"/>
          </a:bodyPr>
          <a:lstStyle/>
          <a:p>
            <a:r>
              <a:rPr lang="en-US" altLang="zh-CN" sz="2400" b="1" dirty="0" smtClean="0"/>
              <a:t>5.3.2.6-1 </a:t>
            </a:r>
            <a:r>
              <a:rPr lang="zh-CN" altLang="en-US" sz="2400" b="1" dirty="0" smtClean="0"/>
              <a:t>图结构更新</a:t>
            </a:r>
            <a:endParaRPr lang="en-US" altLang="zh-CN" sz="2400" b="1" dirty="0" smtClean="0"/>
          </a:p>
          <a:p>
            <a:r>
              <a:rPr lang="zh-CN" altLang="en-US" sz="2400" dirty="0" smtClean="0"/>
              <a:t>（</a:t>
            </a:r>
            <a:r>
              <a:rPr lang="en-US" altLang="zh-CN" sz="2400" dirty="0" smtClean="0"/>
              <a:t>1</a:t>
            </a:r>
            <a:r>
              <a:rPr lang="zh-CN" altLang="en-US" sz="2400" dirty="0" smtClean="0"/>
              <a:t>）在已有节点基础上增加边</a:t>
            </a:r>
            <a:endParaRPr lang="en-US" altLang="zh-CN" sz="2400" dirty="0" smtClean="0"/>
          </a:p>
          <a:p>
            <a:r>
              <a:rPr lang="zh-CN" altLang="en-US" sz="2400" dirty="0" smtClean="0"/>
              <a:t>基本思路：前提动作是要通过匹配找到边的顶点，然后创建边。</a:t>
            </a:r>
            <a:endParaRPr lang="en-US" altLang="zh-CN" sz="2400" dirty="0" smtClean="0"/>
          </a:p>
          <a:p>
            <a:r>
              <a:rPr lang="zh-CN" altLang="en-US" sz="2400" dirty="0" smtClean="0"/>
              <a:t>例：添加周星驰导演了电影功夫这一事实（关系）</a:t>
            </a:r>
            <a:endParaRPr lang="en-US" altLang="zh-CN" sz="2400" dirty="0" smtClean="0"/>
          </a:p>
          <a:p>
            <a:r>
              <a:rPr lang="en-US" altLang="zh-CN" sz="2400" dirty="0" smtClean="0"/>
              <a:t>MATCH (n1:</a:t>
            </a:r>
            <a:r>
              <a:rPr lang="zh-CN" altLang="en-US" sz="2400" dirty="0" smtClean="0"/>
              <a:t>演员：导演</a:t>
            </a:r>
            <a:r>
              <a:rPr lang="en-US" altLang="zh-CN" sz="2400" dirty="0" smtClean="0"/>
              <a:t> {</a:t>
            </a:r>
            <a:r>
              <a:rPr lang="zh-CN" altLang="en-US" sz="2400" dirty="0" smtClean="0"/>
              <a:t>姓名：</a:t>
            </a:r>
            <a:r>
              <a:rPr lang="en-US" altLang="zh-CN" sz="2400" dirty="0" smtClean="0"/>
              <a:t>’</a:t>
            </a:r>
            <a:r>
              <a:rPr lang="zh-CN" altLang="en-US" sz="2400" dirty="0" smtClean="0"/>
              <a:t>周星驰</a:t>
            </a:r>
            <a:r>
              <a:rPr lang="en-US" altLang="zh-CN" sz="2400" dirty="0" smtClean="0"/>
              <a:t>’})</a:t>
            </a:r>
          </a:p>
          <a:p>
            <a:r>
              <a:rPr lang="en-US" altLang="zh-CN" sz="2400" dirty="0" smtClean="0"/>
              <a:t>MATCH (n2:</a:t>
            </a:r>
            <a:r>
              <a:rPr lang="zh-CN" altLang="en-US" sz="2400" dirty="0" smtClean="0"/>
              <a:t>电影</a:t>
            </a:r>
            <a:r>
              <a:rPr lang="en-US" altLang="zh-CN" sz="2400" dirty="0" smtClean="0"/>
              <a:t>{</a:t>
            </a:r>
            <a:r>
              <a:rPr lang="zh-CN" altLang="en-US" sz="2400" dirty="0" smtClean="0"/>
              <a:t>名称</a:t>
            </a:r>
            <a:r>
              <a:rPr lang="en-US" altLang="zh-CN" sz="2400" dirty="0" smtClean="0"/>
              <a:t>:</a:t>
            </a:r>
            <a:r>
              <a:rPr lang="zh-CN" altLang="en-US" sz="2400" dirty="0" smtClean="0"/>
              <a:t>功夫</a:t>
            </a:r>
            <a:r>
              <a:rPr lang="en-US" altLang="zh-CN" sz="2400" dirty="0" smtClean="0"/>
              <a:t>})</a:t>
            </a:r>
          </a:p>
          <a:p>
            <a:r>
              <a:rPr lang="en-US" altLang="zh-CN" sz="2400" dirty="0" smtClean="0">
                <a:solidFill>
                  <a:srgbClr val="FF0000"/>
                </a:solidFill>
              </a:rPr>
              <a:t>CREATE </a:t>
            </a:r>
            <a:r>
              <a:rPr lang="en-US" altLang="zh-CN" sz="2400" dirty="0" smtClean="0"/>
              <a:t>(n1)-[E1:</a:t>
            </a:r>
            <a:r>
              <a:rPr lang="zh-CN" altLang="en-US" sz="2400" dirty="0" smtClean="0"/>
              <a:t>导演</a:t>
            </a:r>
            <a:r>
              <a:rPr lang="en-US" altLang="zh-CN" sz="2400" dirty="0" smtClean="0"/>
              <a:t>]-&gt; (</a:t>
            </a:r>
            <a:r>
              <a:rPr lang="en-US" altLang="zh-CN" sz="2400" dirty="0"/>
              <a:t>n2</a:t>
            </a:r>
            <a:r>
              <a:rPr lang="en-US" altLang="zh-CN" sz="2400" dirty="0" smtClean="0"/>
              <a:t>)</a:t>
            </a:r>
          </a:p>
          <a:p>
            <a:r>
              <a:rPr lang="zh-CN" altLang="en-US" sz="2400" dirty="0" smtClean="0"/>
              <a:t>（</a:t>
            </a:r>
            <a:r>
              <a:rPr lang="en-US" altLang="zh-CN" sz="2400" dirty="0" smtClean="0"/>
              <a:t>2</a:t>
            </a:r>
            <a:r>
              <a:rPr lang="zh-CN" altLang="en-US" sz="2400" dirty="0" smtClean="0"/>
              <a:t>）删除孤立顶点</a:t>
            </a:r>
            <a:endParaRPr lang="en-US" altLang="zh-CN" sz="2400" dirty="0" smtClean="0"/>
          </a:p>
          <a:p>
            <a:r>
              <a:rPr lang="en-US" altLang="zh-CN" sz="2400" dirty="0" smtClean="0"/>
              <a:t>MATCH (n{</a:t>
            </a:r>
            <a:r>
              <a:rPr lang="zh-CN" altLang="en-US" sz="2400" dirty="0" smtClean="0"/>
              <a:t>姓名</a:t>
            </a:r>
            <a:r>
              <a:rPr lang="en-US" altLang="zh-CN" sz="2400" dirty="0" smtClean="0"/>
              <a:t>:’</a:t>
            </a:r>
            <a:r>
              <a:rPr lang="zh-CN" altLang="en-US" sz="2400" dirty="0" smtClean="0"/>
              <a:t>张三</a:t>
            </a:r>
            <a:r>
              <a:rPr lang="en-US" altLang="zh-CN" sz="2400" dirty="0" smtClean="0"/>
              <a:t>’})</a:t>
            </a:r>
          </a:p>
          <a:p>
            <a:r>
              <a:rPr lang="en-US" altLang="zh-CN" sz="2400" dirty="0" smtClean="0">
                <a:solidFill>
                  <a:srgbClr val="FF0000"/>
                </a:solidFill>
              </a:rPr>
              <a:t>DELETE </a:t>
            </a:r>
            <a:r>
              <a:rPr lang="en-US" altLang="zh-CN" sz="2400" dirty="0" smtClean="0"/>
              <a:t>n</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00186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73723"/>
            <a:ext cx="10515600" cy="740193"/>
          </a:xfrm>
        </p:spPr>
        <p:txBody>
          <a:bodyPr/>
          <a:lstStyle/>
          <a:p>
            <a:r>
              <a:rPr lang="en-US" altLang="zh-CN" sz="2400" b="1" dirty="0" smtClean="0">
                <a:solidFill>
                  <a:prstClr val="black"/>
                </a:solidFill>
              </a:rPr>
              <a:t>5.1.2.2 </a:t>
            </a:r>
            <a:r>
              <a:rPr lang="zh-CN" altLang="en-US" sz="2400" b="1" dirty="0" smtClean="0">
                <a:solidFill>
                  <a:prstClr val="black"/>
                </a:solidFill>
              </a:rPr>
              <a:t>资源描述框架（</a:t>
            </a:r>
            <a:r>
              <a:rPr lang="en-US" altLang="zh-CN" sz="2400" b="1" dirty="0" smtClean="0">
                <a:solidFill>
                  <a:prstClr val="black"/>
                </a:solidFill>
              </a:rPr>
              <a:t>RDF</a:t>
            </a:r>
            <a:r>
              <a:rPr lang="zh-CN" altLang="en-US" sz="2400" b="1" dirty="0" smtClean="0">
                <a:solidFill>
                  <a:prstClr val="black"/>
                </a:solidFill>
              </a:rPr>
              <a:t>）</a:t>
            </a:r>
            <a:endParaRPr lang="zh-CN" altLang="en-US" dirty="0"/>
          </a:p>
        </p:txBody>
      </p:sp>
      <p:sp>
        <p:nvSpPr>
          <p:cNvPr id="3" name="内容占位符 2"/>
          <p:cNvSpPr>
            <a:spLocks noGrp="1"/>
          </p:cNvSpPr>
          <p:nvPr>
            <p:ph idx="1"/>
          </p:nvPr>
        </p:nvSpPr>
        <p:spPr>
          <a:xfrm>
            <a:off x="838200" y="683288"/>
            <a:ext cx="10515600" cy="5898382"/>
          </a:xfrm>
        </p:spPr>
        <p:txBody>
          <a:bodyPr>
            <a:noAutofit/>
          </a:bodyPr>
          <a:lstStyle/>
          <a:p>
            <a:r>
              <a:rPr lang="zh-CN" altLang="en-US" sz="2400" b="1" dirty="0" smtClean="0"/>
              <a:t>资源描述框架</a:t>
            </a:r>
            <a:r>
              <a:rPr lang="zh-CN" altLang="en-US" sz="2400" dirty="0" smtClean="0"/>
              <a:t>（</a:t>
            </a:r>
            <a:r>
              <a:rPr lang="en-US" altLang="zh-CN" sz="2400" dirty="0" smtClean="0"/>
              <a:t>Resource Description Framework, RDF</a:t>
            </a:r>
            <a:r>
              <a:rPr lang="zh-CN" altLang="en-US" sz="2400" dirty="0" smtClean="0"/>
              <a:t>）（续）</a:t>
            </a:r>
            <a:endParaRPr lang="zh-CN" altLang="en-US" sz="2400" dirty="0"/>
          </a:p>
          <a:p>
            <a:pPr marL="441325" indent="-441325">
              <a:buFont typeface="Wingdings" panose="05000000000000000000" pitchFamily="2" charset="2"/>
              <a:buChar char="Ø"/>
            </a:pPr>
            <a:r>
              <a:rPr lang="zh-CN" altLang="en-US" sz="2400" b="1" dirty="0"/>
              <a:t>属性</a:t>
            </a:r>
            <a:r>
              <a:rPr lang="en-US" altLang="zh-CN" sz="2400" b="1" dirty="0"/>
              <a:t>(Properties)</a:t>
            </a:r>
            <a:r>
              <a:rPr lang="zh-CN" altLang="en-US" sz="2400" dirty="0" smtClean="0"/>
              <a:t>：用来</a:t>
            </a:r>
            <a:r>
              <a:rPr lang="zh-CN" altLang="en-US" sz="2400" dirty="0"/>
              <a:t>描述</a:t>
            </a:r>
            <a:r>
              <a:rPr lang="zh-CN" altLang="en-US" sz="2400" dirty="0">
                <a:solidFill>
                  <a:srgbClr val="FF0000"/>
                </a:solidFill>
              </a:rPr>
              <a:t>资源</a:t>
            </a:r>
            <a:r>
              <a:rPr lang="zh-CN" altLang="en-US" sz="2400" dirty="0" smtClean="0">
                <a:solidFill>
                  <a:srgbClr val="FF0000"/>
                </a:solidFill>
              </a:rPr>
              <a:t>的特征</a:t>
            </a:r>
            <a:r>
              <a:rPr lang="zh-CN" altLang="en-US" sz="2400" dirty="0" smtClean="0"/>
              <a:t>或资源间的</a:t>
            </a:r>
            <a:r>
              <a:rPr lang="zh-CN" altLang="en-US" sz="2400" dirty="0" smtClean="0">
                <a:solidFill>
                  <a:srgbClr val="FF0000"/>
                </a:solidFill>
              </a:rPr>
              <a:t>关系类别</a:t>
            </a:r>
            <a:r>
              <a:rPr lang="zh-CN" altLang="en-US" sz="2400" dirty="0" smtClean="0"/>
              <a:t>。每</a:t>
            </a:r>
            <a:r>
              <a:rPr lang="zh-CN" altLang="en-US" sz="2400" dirty="0"/>
              <a:t>一个属性都有特定的意义，用来定义它的属性值</a:t>
            </a:r>
            <a:r>
              <a:rPr lang="en-US" altLang="zh-CN" sz="2400" dirty="0"/>
              <a:t>(Value</a:t>
            </a:r>
            <a:r>
              <a:rPr lang="en-US" altLang="zh-CN" sz="2400" dirty="0" smtClean="0"/>
              <a:t>)</a:t>
            </a:r>
            <a:r>
              <a:rPr lang="zh-CN" altLang="en-US" sz="2400" dirty="0" smtClean="0"/>
              <a:t>、它</a:t>
            </a:r>
            <a:r>
              <a:rPr lang="zh-CN" altLang="en-US" sz="2400" dirty="0"/>
              <a:t>所描述的资源形态，以及和其它属性的关系</a:t>
            </a:r>
            <a:r>
              <a:rPr lang="zh-CN" altLang="en-US" sz="2400" dirty="0" smtClean="0"/>
              <a:t>。</a:t>
            </a:r>
            <a:endParaRPr lang="en-US" altLang="zh-CN" sz="2400" dirty="0" smtClean="0"/>
          </a:p>
          <a:p>
            <a:pPr marL="441325" indent="-441325">
              <a:buFont typeface="Wingdings" panose="05000000000000000000" pitchFamily="2" charset="2"/>
              <a:buChar char="Ø"/>
            </a:pPr>
            <a:endParaRPr lang="zh-CN" altLang="en-US" sz="2400" dirty="0"/>
          </a:p>
          <a:p>
            <a:pPr marL="441325" indent="-441325">
              <a:buFont typeface="Wingdings" panose="05000000000000000000" pitchFamily="2" charset="2"/>
              <a:buChar char="Ø"/>
            </a:pPr>
            <a:r>
              <a:rPr lang="zh-CN" altLang="en-US" sz="2400" b="1" dirty="0"/>
              <a:t>陈述</a:t>
            </a:r>
            <a:r>
              <a:rPr lang="en-US" altLang="zh-CN" sz="2400" b="1" dirty="0"/>
              <a:t>(Statements)</a:t>
            </a:r>
            <a:r>
              <a:rPr lang="zh-CN" altLang="en-US" sz="2400" dirty="0" smtClean="0"/>
              <a:t>：</a:t>
            </a:r>
            <a:r>
              <a:rPr lang="zh-CN" altLang="en-US" sz="2400" dirty="0"/>
              <a:t>特定的资源以</a:t>
            </a:r>
            <a:r>
              <a:rPr lang="zh-CN" altLang="en-US" sz="2400" dirty="0">
                <a:solidFill>
                  <a:srgbClr val="FF0000"/>
                </a:solidFill>
              </a:rPr>
              <a:t>一个被命名的属性与相应的属性值</a:t>
            </a:r>
            <a:r>
              <a:rPr lang="zh-CN" altLang="en-US" sz="2400" dirty="0"/>
              <a:t>来描述，称为一个</a:t>
            </a:r>
            <a:r>
              <a:rPr lang="en-US" altLang="zh-CN" sz="2400" dirty="0">
                <a:solidFill>
                  <a:srgbClr val="FF0000"/>
                </a:solidFill>
              </a:rPr>
              <a:t>RDF</a:t>
            </a:r>
            <a:r>
              <a:rPr lang="zh-CN" altLang="en-US" sz="2400" dirty="0" smtClean="0">
                <a:solidFill>
                  <a:srgbClr val="FF0000"/>
                </a:solidFill>
              </a:rPr>
              <a:t>陈述</a:t>
            </a:r>
            <a:r>
              <a:rPr lang="zh-CN" altLang="en-US" sz="2400" dirty="0" smtClean="0"/>
              <a:t>。陈述是一个</a:t>
            </a:r>
            <a:r>
              <a:rPr lang="en-US" altLang="zh-CN" sz="2400" dirty="0" smtClean="0"/>
              <a:t>&lt;</a:t>
            </a:r>
            <a:r>
              <a:rPr lang="zh-CN" altLang="en-US" sz="2400" dirty="0" smtClean="0"/>
              <a:t>资源，属性，属性值</a:t>
            </a:r>
            <a:r>
              <a:rPr lang="en-US" altLang="zh-CN" sz="2400" dirty="0" smtClean="0"/>
              <a:t>&gt;</a:t>
            </a:r>
            <a:r>
              <a:rPr lang="zh-CN" altLang="en-US" sz="2400" dirty="0" smtClean="0">
                <a:solidFill>
                  <a:srgbClr val="FF0000"/>
                </a:solidFill>
              </a:rPr>
              <a:t>三元组的形式</a:t>
            </a:r>
            <a:r>
              <a:rPr lang="zh-CN" altLang="en-US" sz="2400" dirty="0" smtClean="0"/>
              <a:t>，类似于（主语，谓语，宾语 </a:t>
            </a:r>
            <a:r>
              <a:rPr lang="zh-CN" altLang="en-US" sz="2400" dirty="0"/>
              <a:t>）</a:t>
            </a:r>
            <a:r>
              <a:rPr lang="zh-CN" altLang="en-US" sz="2400" dirty="0" smtClean="0"/>
              <a:t>的表达，其中</a:t>
            </a:r>
            <a:r>
              <a:rPr lang="zh-CN" altLang="en-US" sz="2400" dirty="0"/>
              <a:t>资源是</a:t>
            </a:r>
            <a:r>
              <a:rPr lang="zh-CN" altLang="en-US" sz="2400" dirty="0">
                <a:solidFill>
                  <a:srgbClr val="FF0000"/>
                </a:solidFill>
              </a:rPr>
              <a:t>主词</a:t>
            </a:r>
            <a:r>
              <a:rPr lang="en-US" altLang="zh-CN" sz="2400" dirty="0"/>
              <a:t>(Subject)</a:t>
            </a:r>
            <a:r>
              <a:rPr lang="zh-CN" altLang="en-US" sz="2400" dirty="0"/>
              <a:t>，属性是</a:t>
            </a:r>
            <a:r>
              <a:rPr lang="zh-CN" altLang="en-US" sz="2400" dirty="0">
                <a:solidFill>
                  <a:srgbClr val="FF0000"/>
                </a:solidFill>
              </a:rPr>
              <a:t>述词</a:t>
            </a:r>
            <a:r>
              <a:rPr lang="en-US" altLang="zh-CN" sz="2400" dirty="0"/>
              <a:t>(Predicate)</a:t>
            </a:r>
            <a:r>
              <a:rPr lang="zh-CN" altLang="en-US" sz="2400" dirty="0"/>
              <a:t>，属性值则是</a:t>
            </a:r>
            <a:r>
              <a:rPr lang="zh-CN" altLang="en-US" sz="2400" dirty="0">
                <a:solidFill>
                  <a:srgbClr val="FF0000"/>
                </a:solidFill>
              </a:rPr>
              <a:t>受词</a:t>
            </a:r>
            <a:r>
              <a:rPr lang="en-US" altLang="zh-CN" sz="2400" dirty="0"/>
              <a:t>(Object)</a:t>
            </a:r>
            <a:r>
              <a:rPr lang="zh-CN" altLang="en-US" sz="2400" dirty="0"/>
              <a:t>，陈述的受词除了可能是一个</a:t>
            </a:r>
            <a:r>
              <a:rPr lang="zh-CN" altLang="en-US" sz="2400" dirty="0">
                <a:solidFill>
                  <a:srgbClr val="FF0000"/>
                </a:solidFill>
              </a:rPr>
              <a:t>字符串</a:t>
            </a:r>
            <a:r>
              <a:rPr lang="zh-CN" altLang="en-US" sz="2400" dirty="0"/>
              <a:t>，也可能是其它的</a:t>
            </a:r>
            <a:r>
              <a:rPr lang="zh-CN" altLang="en-US" sz="2400" dirty="0">
                <a:solidFill>
                  <a:srgbClr val="FF0000"/>
                </a:solidFill>
              </a:rPr>
              <a:t>资料形态或是一个资源</a:t>
            </a:r>
            <a:r>
              <a:rPr lang="zh-CN" altLang="en-US" sz="2400" dirty="0" smtClean="0"/>
              <a:t>。</a:t>
            </a:r>
            <a:endParaRPr lang="en-US" altLang="zh-CN" sz="2400" dirty="0" smtClean="0"/>
          </a:p>
          <a:p>
            <a:r>
              <a:rPr lang="zh-CN" altLang="en-US" sz="2400" dirty="0" smtClean="0"/>
              <a:t>   （</a:t>
            </a:r>
            <a:r>
              <a:rPr lang="en-US" altLang="zh-CN" sz="2400" dirty="0" smtClean="0">
                <a:solidFill>
                  <a:srgbClr val="FF0000"/>
                </a:solidFill>
              </a:rPr>
              <a:t>Subject</a:t>
            </a:r>
            <a:r>
              <a:rPr lang="zh-CN" altLang="en-US" sz="2400" dirty="0" smtClean="0"/>
              <a:t>，</a:t>
            </a:r>
            <a:r>
              <a:rPr lang="en-US" altLang="zh-CN" sz="2400" dirty="0" smtClean="0">
                <a:solidFill>
                  <a:srgbClr val="FF0000"/>
                </a:solidFill>
              </a:rPr>
              <a:t>Predicate</a:t>
            </a:r>
            <a:r>
              <a:rPr lang="zh-CN" altLang="en-US" sz="2400" dirty="0" smtClean="0"/>
              <a:t>，</a:t>
            </a:r>
            <a:r>
              <a:rPr lang="en-US" altLang="zh-CN" sz="2400" dirty="0" smtClean="0">
                <a:solidFill>
                  <a:srgbClr val="FF0000"/>
                </a:solidFill>
              </a:rPr>
              <a:t>Object</a:t>
            </a:r>
            <a:r>
              <a:rPr lang="zh-CN" altLang="en-US" sz="2400" dirty="0" smtClean="0"/>
              <a:t>）</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a:t>
            </a:fld>
            <a:endParaRPr lang="zh-CN" altLang="en-US" dirty="0"/>
          </a:p>
        </p:txBody>
      </p:sp>
    </p:spTree>
    <p:extLst>
      <p:ext uri="{BB962C8B-B14F-4D97-AF65-F5344CB8AC3E}">
        <p14:creationId xmlns:p14="http://schemas.microsoft.com/office/powerpoint/2010/main" val="9838033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22554"/>
            <a:ext cx="10515600" cy="920336"/>
          </a:xfrm>
        </p:spPr>
        <p:txBody>
          <a:bodyPr>
            <a:normAutofit/>
          </a:bodyPr>
          <a:lstStyle/>
          <a:p>
            <a:r>
              <a:rPr lang="en-US" altLang="zh-CN" sz="2800" b="1" dirty="0"/>
              <a:t>5.3.2.6 Cypher</a:t>
            </a:r>
            <a:r>
              <a:rPr lang="zh-CN" altLang="en-US" sz="2800" b="1" dirty="0"/>
              <a:t>图更新</a:t>
            </a:r>
          </a:p>
        </p:txBody>
      </p:sp>
      <p:sp>
        <p:nvSpPr>
          <p:cNvPr id="3" name="内容占位符 2"/>
          <p:cNvSpPr>
            <a:spLocks noGrp="1"/>
          </p:cNvSpPr>
          <p:nvPr>
            <p:ph idx="1"/>
          </p:nvPr>
        </p:nvSpPr>
        <p:spPr>
          <a:xfrm>
            <a:off x="838200" y="560833"/>
            <a:ext cx="10515600" cy="6297168"/>
          </a:xfrm>
        </p:spPr>
        <p:txBody>
          <a:bodyPr>
            <a:normAutofit fontScale="92500" lnSpcReduction="10000"/>
          </a:bodyPr>
          <a:lstStyle/>
          <a:p>
            <a:r>
              <a:rPr lang="en-US" altLang="zh-CN" sz="2400" b="1" dirty="0"/>
              <a:t>5.3.2.6-1 </a:t>
            </a:r>
            <a:r>
              <a:rPr lang="zh-CN" altLang="en-US" sz="2400" b="1" dirty="0"/>
              <a:t>图结构</a:t>
            </a:r>
            <a:r>
              <a:rPr lang="zh-CN" altLang="en-US" sz="2400" b="1" dirty="0" smtClean="0"/>
              <a:t>更新（续）</a:t>
            </a:r>
            <a:endParaRPr lang="en-US" altLang="zh-CN" sz="2400" b="1" dirty="0" smtClean="0"/>
          </a:p>
          <a:p>
            <a:r>
              <a:rPr lang="zh-CN" altLang="en-US" sz="2400" dirty="0" smtClean="0"/>
              <a:t>（</a:t>
            </a:r>
            <a:r>
              <a:rPr lang="en-US" altLang="zh-CN" sz="2400" dirty="0" smtClean="0"/>
              <a:t>2</a:t>
            </a:r>
            <a:r>
              <a:rPr lang="zh-CN" altLang="en-US" sz="2400" dirty="0" smtClean="0"/>
              <a:t>）删除顶点</a:t>
            </a:r>
            <a:r>
              <a:rPr lang="zh-CN" altLang="en-US" sz="2400" dirty="0" smtClean="0">
                <a:solidFill>
                  <a:srgbClr val="FF0000"/>
                </a:solidFill>
              </a:rPr>
              <a:t>以及和顶点相连的边</a:t>
            </a:r>
            <a:endParaRPr lang="en-US" altLang="zh-CN" sz="2400" dirty="0" smtClean="0">
              <a:solidFill>
                <a:srgbClr val="FF0000"/>
              </a:solidFill>
            </a:endParaRPr>
          </a:p>
          <a:p>
            <a:r>
              <a:rPr lang="zh-CN" altLang="en-US" sz="2400" dirty="0" smtClean="0"/>
              <a:t>在顶点前增加</a:t>
            </a:r>
            <a:r>
              <a:rPr lang="en-US" altLang="zh-CN" sz="2400" dirty="0" smtClean="0"/>
              <a:t>DETECH</a:t>
            </a:r>
            <a:r>
              <a:rPr lang="zh-CN" altLang="en-US" sz="2400" dirty="0"/>
              <a:t>关键字</a:t>
            </a:r>
            <a:endParaRPr lang="en-US" altLang="zh-CN" sz="2400" dirty="0" smtClean="0"/>
          </a:p>
          <a:p>
            <a:r>
              <a:rPr lang="zh-CN" altLang="en-US" sz="2400" dirty="0" smtClean="0"/>
              <a:t>例：</a:t>
            </a:r>
            <a:r>
              <a:rPr lang="en-US" altLang="zh-CN" sz="2400" dirty="0" smtClean="0"/>
              <a:t>MATCH (n:</a:t>
            </a:r>
            <a:r>
              <a:rPr lang="zh-CN" altLang="en-US" sz="2400" dirty="0" smtClean="0"/>
              <a:t>演员</a:t>
            </a:r>
            <a:r>
              <a:rPr lang="en-US" altLang="zh-CN" sz="2400" dirty="0" smtClean="0"/>
              <a:t>:</a:t>
            </a:r>
            <a:r>
              <a:rPr lang="zh-CN" altLang="en-US" sz="2400" dirty="0" smtClean="0"/>
              <a:t>导演</a:t>
            </a:r>
            <a:r>
              <a:rPr lang="en-US" altLang="zh-CN" sz="2400" dirty="0" smtClean="0"/>
              <a:t>{</a:t>
            </a:r>
            <a:r>
              <a:rPr lang="zh-CN" altLang="en-US" sz="2400" dirty="0" smtClean="0"/>
              <a:t>姓名</a:t>
            </a:r>
            <a:r>
              <a:rPr lang="en-US" altLang="zh-CN" sz="2400" dirty="0" smtClean="0"/>
              <a:t>:’</a:t>
            </a:r>
            <a:r>
              <a:rPr lang="zh-CN" altLang="en-US" sz="2400" dirty="0" smtClean="0"/>
              <a:t>张三</a:t>
            </a:r>
            <a:r>
              <a:rPr lang="en-US" altLang="zh-CN" sz="2400" dirty="0" smtClean="0"/>
              <a:t>’})</a:t>
            </a:r>
          </a:p>
          <a:p>
            <a:r>
              <a:rPr lang="en-US" altLang="zh-CN" sz="2400" dirty="0" smtClean="0"/>
              <a:t>       </a:t>
            </a:r>
            <a:r>
              <a:rPr lang="en-US" altLang="zh-CN" sz="2400" dirty="0" smtClean="0">
                <a:solidFill>
                  <a:srgbClr val="FF0000"/>
                </a:solidFill>
              </a:rPr>
              <a:t>DETECH</a:t>
            </a:r>
            <a:r>
              <a:rPr lang="en-US" altLang="zh-CN" sz="2400" dirty="0" smtClean="0"/>
              <a:t> DELETE n</a:t>
            </a:r>
          </a:p>
          <a:p>
            <a:r>
              <a:rPr lang="zh-CN" altLang="en-US" sz="2400" dirty="0" smtClean="0"/>
              <a:t>例：删除所有顶点及其相关联的边，即删除整个属性图</a:t>
            </a:r>
            <a:endParaRPr lang="en-US" altLang="zh-CN" sz="2400" dirty="0" smtClean="0"/>
          </a:p>
          <a:p>
            <a:r>
              <a:rPr lang="en-US" altLang="zh-CN" sz="2400" dirty="0" smtClean="0"/>
              <a:t>MATCH (n)</a:t>
            </a:r>
          </a:p>
          <a:p>
            <a:r>
              <a:rPr lang="en-US" altLang="zh-CN" sz="2400" dirty="0" smtClean="0"/>
              <a:t>DETECH DELETE n</a:t>
            </a:r>
          </a:p>
          <a:p>
            <a:r>
              <a:rPr lang="zh-CN" altLang="en-US" sz="2400" dirty="0" smtClean="0"/>
              <a:t>（</a:t>
            </a:r>
            <a:r>
              <a:rPr lang="en-US" altLang="zh-CN" sz="2400" dirty="0" smtClean="0"/>
              <a:t>3</a:t>
            </a:r>
            <a:r>
              <a:rPr lang="zh-CN" altLang="en-US" sz="2400" dirty="0" smtClean="0"/>
              <a:t>）删除边</a:t>
            </a:r>
            <a:endParaRPr lang="en-US" altLang="zh-CN" sz="2400" dirty="0" smtClean="0"/>
          </a:p>
          <a:p>
            <a:r>
              <a:rPr lang="zh-CN" altLang="en-US" sz="2400" dirty="0" smtClean="0"/>
              <a:t>例：删除与名为‘张三’顶点相连且标签名为‘导演’的边</a:t>
            </a:r>
            <a:endParaRPr lang="en-US" altLang="zh-CN" sz="2400" dirty="0" smtClean="0"/>
          </a:p>
          <a:p>
            <a:r>
              <a:rPr lang="en-US" altLang="zh-CN" sz="2400" dirty="0" smtClean="0"/>
              <a:t>MATCH (n:</a:t>
            </a:r>
            <a:r>
              <a:rPr lang="zh-CN" altLang="en-US" sz="2400" dirty="0" smtClean="0"/>
              <a:t>演员</a:t>
            </a:r>
            <a:r>
              <a:rPr lang="en-US" altLang="zh-CN" sz="2400" dirty="0" smtClean="0"/>
              <a:t>:</a:t>
            </a:r>
            <a:r>
              <a:rPr lang="zh-CN" altLang="en-US" sz="2400" dirty="0" smtClean="0"/>
              <a:t>导演</a:t>
            </a:r>
            <a:r>
              <a:rPr lang="en-US" altLang="zh-CN" sz="2400" dirty="0" smtClean="0"/>
              <a:t>{</a:t>
            </a:r>
            <a:r>
              <a:rPr lang="zh-CN" altLang="en-US" sz="2400" dirty="0" smtClean="0"/>
              <a:t>姓名</a:t>
            </a:r>
            <a:r>
              <a:rPr lang="en-US" altLang="zh-CN" sz="2400" dirty="0" smtClean="0"/>
              <a:t>:</a:t>
            </a:r>
            <a:r>
              <a:rPr lang="zh-CN" altLang="en-US" sz="2400" dirty="0" smtClean="0"/>
              <a:t>‘张三’</a:t>
            </a:r>
            <a:r>
              <a:rPr lang="en-US" altLang="zh-CN" sz="2400" dirty="0" smtClean="0"/>
              <a:t>})-(r:</a:t>
            </a:r>
            <a:r>
              <a:rPr lang="zh-CN" altLang="en-US" sz="2400" dirty="0" smtClean="0"/>
              <a:t>导演</a:t>
            </a:r>
            <a:r>
              <a:rPr lang="en-US" altLang="zh-CN" sz="2400" dirty="0" smtClean="0"/>
              <a:t>)-&gt;()</a:t>
            </a:r>
          </a:p>
          <a:p>
            <a:r>
              <a:rPr lang="en-US" altLang="zh-CN" sz="2400" dirty="0" smtClean="0"/>
              <a:t>DELETE r</a:t>
            </a:r>
            <a:endParaRPr lang="en-US" altLang="zh-CN" sz="24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396223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22554"/>
            <a:ext cx="10515600" cy="920336"/>
          </a:xfrm>
        </p:spPr>
        <p:txBody>
          <a:bodyPr>
            <a:normAutofit/>
          </a:bodyPr>
          <a:lstStyle/>
          <a:p>
            <a:r>
              <a:rPr lang="en-US" altLang="zh-CN" sz="2800" b="1" dirty="0"/>
              <a:t>5.3.2.6 Cypher</a:t>
            </a:r>
            <a:r>
              <a:rPr lang="zh-CN" altLang="en-US" sz="2800" b="1" dirty="0"/>
              <a:t>图更新</a:t>
            </a:r>
          </a:p>
        </p:txBody>
      </p:sp>
      <p:sp>
        <p:nvSpPr>
          <p:cNvPr id="3" name="内容占位符 2"/>
          <p:cNvSpPr>
            <a:spLocks noGrp="1"/>
          </p:cNvSpPr>
          <p:nvPr>
            <p:ph idx="1"/>
          </p:nvPr>
        </p:nvSpPr>
        <p:spPr>
          <a:xfrm>
            <a:off x="838200" y="560833"/>
            <a:ext cx="10515600" cy="6297168"/>
          </a:xfrm>
        </p:spPr>
        <p:txBody>
          <a:bodyPr>
            <a:normAutofit/>
          </a:bodyPr>
          <a:lstStyle/>
          <a:p>
            <a:r>
              <a:rPr lang="en-US" altLang="zh-CN" sz="2400" b="1" dirty="0" smtClean="0"/>
              <a:t>5.3.2.6-2 </a:t>
            </a:r>
            <a:r>
              <a:rPr lang="zh-CN" altLang="en-US" sz="2400" b="1" dirty="0" smtClean="0"/>
              <a:t>图内容更新</a:t>
            </a:r>
            <a:endParaRPr lang="en-US" altLang="zh-CN" sz="2400" b="1" dirty="0" smtClean="0"/>
          </a:p>
          <a:p>
            <a:r>
              <a:rPr lang="zh-CN" altLang="en-US" sz="2400" dirty="0" smtClean="0"/>
              <a:t>（</a:t>
            </a:r>
            <a:r>
              <a:rPr lang="en-US" altLang="zh-CN" sz="2400" dirty="0" smtClean="0"/>
              <a:t>1</a:t>
            </a:r>
            <a:r>
              <a:rPr lang="zh-CN" altLang="en-US" sz="2400" dirty="0" smtClean="0"/>
              <a:t>）添加标签</a:t>
            </a:r>
            <a:endParaRPr lang="en-US" altLang="zh-CN" sz="2400" dirty="0" smtClean="0"/>
          </a:p>
          <a:p>
            <a:r>
              <a:rPr lang="zh-CN" altLang="en-US" sz="2400" dirty="0" smtClean="0"/>
              <a:t>基本思路：通过</a:t>
            </a:r>
            <a:r>
              <a:rPr lang="en-US" altLang="zh-CN" sz="2400" dirty="0" smtClean="0"/>
              <a:t>MATCH</a:t>
            </a:r>
            <a:r>
              <a:rPr lang="zh-CN" altLang="en-US" sz="2400" dirty="0" smtClean="0"/>
              <a:t>找到对应的顶点或边，使用</a:t>
            </a:r>
            <a:r>
              <a:rPr lang="en-US" altLang="zh-CN" sz="2400" dirty="0" smtClean="0"/>
              <a:t>SET</a:t>
            </a:r>
            <a:r>
              <a:rPr lang="zh-CN" altLang="en-US" sz="2400" dirty="0" smtClean="0"/>
              <a:t>命令添加标签。</a:t>
            </a:r>
            <a:endParaRPr lang="en-US" altLang="zh-CN" sz="2400" dirty="0" smtClean="0"/>
          </a:p>
          <a:p>
            <a:r>
              <a:rPr lang="zh-CN" altLang="en-US" sz="2400" dirty="0" smtClean="0"/>
              <a:t>例：为姓名为‘张三’的演员兼导演顶点添加‘编剧’标签。</a:t>
            </a:r>
            <a:endParaRPr lang="en-US" altLang="zh-CN" sz="2400" dirty="0" smtClean="0"/>
          </a:p>
          <a:p>
            <a:r>
              <a:rPr lang="en-US" altLang="zh-CN" sz="2400" dirty="0" smtClean="0"/>
              <a:t>MATCH (n:</a:t>
            </a:r>
            <a:r>
              <a:rPr lang="zh-CN" altLang="en-US" sz="2400" dirty="0" smtClean="0"/>
              <a:t>导演</a:t>
            </a:r>
            <a:r>
              <a:rPr lang="en-US" altLang="zh-CN" sz="2400" dirty="0" smtClean="0"/>
              <a:t>:</a:t>
            </a:r>
            <a:r>
              <a:rPr lang="zh-CN" altLang="en-US" sz="2400" dirty="0" smtClean="0"/>
              <a:t>演员</a:t>
            </a:r>
            <a:r>
              <a:rPr lang="en-US" altLang="zh-CN" sz="2400" dirty="0" smtClean="0"/>
              <a:t>{</a:t>
            </a:r>
            <a:r>
              <a:rPr lang="zh-CN" altLang="en-US" sz="2400" dirty="0" smtClean="0"/>
              <a:t>姓名：‘张三’</a:t>
            </a:r>
            <a:r>
              <a:rPr lang="en-US" altLang="zh-CN" sz="2400" dirty="0" smtClean="0"/>
              <a:t>})</a:t>
            </a:r>
          </a:p>
          <a:p>
            <a:r>
              <a:rPr lang="en-US" altLang="zh-CN" sz="2400" dirty="0" smtClean="0">
                <a:solidFill>
                  <a:srgbClr val="FF0000"/>
                </a:solidFill>
              </a:rPr>
              <a:t>SET </a:t>
            </a:r>
            <a:r>
              <a:rPr lang="en-US" altLang="zh-CN" sz="2400" dirty="0" smtClean="0"/>
              <a:t>n:</a:t>
            </a:r>
            <a:r>
              <a:rPr lang="zh-CN" altLang="en-US" sz="2400" dirty="0" smtClean="0"/>
              <a:t>编剧</a:t>
            </a:r>
            <a:endParaRPr lang="en-US" altLang="zh-CN" sz="2400" dirty="0" smtClean="0"/>
          </a:p>
          <a:p>
            <a:r>
              <a:rPr lang="zh-CN" altLang="en-US" sz="2400" dirty="0" smtClean="0"/>
              <a:t>（</a:t>
            </a:r>
            <a:r>
              <a:rPr lang="en-US" altLang="zh-CN" sz="2400" dirty="0" smtClean="0"/>
              <a:t>2</a:t>
            </a:r>
            <a:r>
              <a:rPr lang="zh-CN" altLang="en-US" sz="2400" dirty="0" smtClean="0"/>
              <a:t>）删除标签</a:t>
            </a:r>
            <a:endParaRPr lang="en-US" altLang="zh-CN" sz="2400" dirty="0" smtClean="0"/>
          </a:p>
          <a:p>
            <a:r>
              <a:rPr lang="zh-CN" altLang="en-US" sz="2400" dirty="0" smtClean="0"/>
              <a:t>例：删除上述例子中的编剧标签</a:t>
            </a:r>
            <a:endParaRPr lang="en-US" altLang="zh-CN" sz="2400" dirty="0" smtClean="0"/>
          </a:p>
          <a:p>
            <a:r>
              <a:rPr lang="en-US" altLang="zh-CN" sz="2400" dirty="0"/>
              <a:t>MATCH (n:</a:t>
            </a:r>
            <a:r>
              <a:rPr lang="zh-CN" altLang="en-US" sz="2400" dirty="0"/>
              <a:t>导演</a:t>
            </a:r>
            <a:r>
              <a:rPr lang="en-US" altLang="zh-CN" sz="2400" dirty="0"/>
              <a:t>:</a:t>
            </a:r>
            <a:r>
              <a:rPr lang="zh-CN" altLang="en-US" sz="2400" dirty="0"/>
              <a:t>演员</a:t>
            </a:r>
            <a:r>
              <a:rPr lang="en-US" altLang="zh-CN" sz="2400" dirty="0"/>
              <a:t>{</a:t>
            </a:r>
            <a:r>
              <a:rPr lang="zh-CN" altLang="en-US" sz="2400" dirty="0"/>
              <a:t>姓名：‘张三’</a:t>
            </a:r>
            <a:r>
              <a:rPr lang="en-US" altLang="zh-CN" sz="2400" dirty="0"/>
              <a:t>})</a:t>
            </a:r>
          </a:p>
          <a:p>
            <a:r>
              <a:rPr lang="en-US" altLang="zh-CN" sz="2400" dirty="0" smtClean="0">
                <a:solidFill>
                  <a:srgbClr val="FF0000"/>
                </a:solidFill>
              </a:rPr>
              <a:t>REMOVE</a:t>
            </a:r>
            <a:r>
              <a:rPr lang="en-US" altLang="zh-CN" sz="2400" dirty="0" smtClean="0"/>
              <a:t> </a:t>
            </a:r>
            <a:r>
              <a:rPr lang="en-US" altLang="zh-CN" sz="2400" dirty="0"/>
              <a:t>n:</a:t>
            </a:r>
            <a:r>
              <a:rPr lang="zh-CN" altLang="en-US" sz="2400" dirty="0"/>
              <a:t>编剧</a:t>
            </a:r>
            <a:endParaRPr lang="en-US" altLang="zh-CN" sz="2400" dirty="0"/>
          </a:p>
          <a:p>
            <a:endParaRPr lang="en-US" altLang="zh-CN" sz="2400" dirty="0" smtClean="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6701773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22554"/>
            <a:ext cx="10515600" cy="920336"/>
          </a:xfrm>
        </p:spPr>
        <p:txBody>
          <a:bodyPr>
            <a:normAutofit/>
          </a:bodyPr>
          <a:lstStyle/>
          <a:p>
            <a:r>
              <a:rPr lang="en-US" altLang="zh-CN" sz="2400" b="1" dirty="0" smtClean="0"/>
              <a:t>5.3.2.6 Cypher</a:t>
            </a:r>
            <a:r>
              <a:rPr lang="zh-CN" altLang="en-US" sz="2400" b="1" dirty="0" smtClean="0"/>
              <a:t>图更新</a:t>
            </a:r>
            <a:endParaRPr lang="zh-CN" altLang="en-US" sz="2400" b="1" dirty="0"/>
          </a:p>
        </p:txBody>
      </p:sp>
      <p:sp>
        <p:nvSpPr>
          <p:cNvPr id="3" name="内容占位符 2"/>
          <p:cNvSpPr>
            <a:spLocks noGrp="1"/>
          </p:cNvSpPr>
          <p:nvPr>
            <p:ph idx="1"/>
          </p:nvPr>
        </p:nvSpPr>
        <p:spPr>
          <a:xfrm>
            <a:off x="838200" y="560833"/>
            <a:ext cx="10515600" cy="6297168"/>
          </a:xfrm>
        </p:spPr>
        <p:txBody>
          <a:bodyPr>
            <a:normAutofit fontScale="92500" lnSpcReduction="20000"/>
          </a:bodyPr>
          <a:lstStyle/>
          <a:p>
            <a:r>
              <a:rPr lang="en-US" altLang="zh-CN" sz="2400" b="1" dirty="0" smtClean="0"/>
              <a:t>5.3.2.6-2 </a:t>
            </a:r>
            <a:r>
              <a:rPr lang="zh-CN" altLang="en-US" sz="2400" b="1" dirty="0" smtClean="0"/>
              <a:t>图内容更新（续）</a:t>
            </a:r>
            <a:endParaRPr lang="en-US" altLang="zh-CN" sz="2400" b="1" dirty="0" smtClean="0"/>
          </a:p>
          <a:p>
            <a:r>
              <a:rPr lang="zh-CN" altLang="en-US" sz="2400" dirty="0" smtClean="0"/>
              <a:t>（</a:t>
            </a:r>
            <a:r>
              <a:rPr lang="en-US" altLang="zh-CN" sz="2400" dirty="0" smtClean="0"/>
              <a:t>3</a:t>
            </a:r>
            <a:r>
              <a:rPr lang="zh-CN" altLang="en-US" sz="2400" dirty="0" smtClean="0"/>
              <a:t>）添加属性</a:t>
            </a:r>
            <a:endParaRPr lang="en-US" altLang="zh-CN" sz="2400" dirty="0" smtClean="0"/>
          </a:p>
          <a:p>
            <a:r>
              <a:rPr lang="zh-CN" altLang="en-US" sz="2400" dirty="0" smtClean="0"/>
              <a:t>例：为姓名为‘张三’的演员兼导演顶点添加国籍和出生年月属性</a:t>
            </a:r>
            <a:endParaRPr lang="en-US" altLang="zh-CN" sz="2400" dirty="0" smtClean="0"/>
          </a:p>
          <a:p>
            <a:r>
              <a:rPr lang="en-US" altLang="zh-CN" sz="2400" dirty="0" smtClean="0"/>
              <a:t>MATCH (n:</a:t>
            </a:r>
            <a:r>
              <a:rPr lang="zh-CN" altLang="en-US" sz="2400" dirty="0" smtClean="0"/>
              <a:t>导演</a:t>
            </a:r>
            <a:r>
              <a:rPr lang="en-US" altLang="zh-CN" sz="2400" dirty="0" smtClean="0"/>
              <a:t>:</a:t>
            </a:r>
            <a:r>
              <a:rPr lang="zh-CN" altLang="en-US" sz="2400" dirty="0" smtClean="0"/>
              <a:t>演员</a:t>
            </a:r>
            <a:r>
              <a:rPr lang="en-US" altLang="zh-CN" sz="2400" dirty="0" smtClean="0"/>
              <a:t>{</a:t>
            </a:r>
            <a:r>
              <a:rPr lang="zh-CN" altLang="en-US" sz="2400" dirty="0" smtClean="0"/>
              <a:t>姓名：‘张三’</a:t>
            </a:r>
            <a:r>
              <a:rPr lang="en-US" altLang="zh-CN" sz="2400" dirty="0" smtClean="0"/>
              <a:t>})</a:t>
            </a:r>
          </a:p>
          <a:p>
            <a:r>
              <a:rPr lang="en-US" altLang="zh-CN" sz="2400" dirty="0" smtClean="0">
                <a:solidFill>
                  <a:srgbClr val="FF0000"/>
                </a:solidFill>
              </a:rPr>
              <a:t>SET </a:t>
            </a:r>
            <a:r>
              <a:rPr lang="en-US" altLang="zh-CN" sz="2400" dirty="0" smtClean="0"/>
              <a:t>n.</a:t>
            </a:r>
            <a:r>
              <a:rPr lang="zh-CN" altLang="en-US" sz="2400" dirty="0" smtClean="0"/>
              <a:t>国籍</a:t>
            </a:r>
            <a:r>
              <a:rPr lang="en-US" altLang="zh-CN" sz="2400" dirty="0" smtClean="0"/>
              <a:t>=</a:t>
            </a:r>
            <a:r>
              <a:rPr lang="zh-CN" altLang="en-US" sz="2400" dirty="0" smtClean="0"/>
              <a:t>‘中国’</a:t>
            </a:r>
            <a:r>
              <a:rPr lang="en-US" altLang="zh-CN" sz="2400" dirty="0" smtClean="0"/>
              <a:t>,</a:t>
            </a:r>
            <a:r>
              <a:rPr lang="zh-CN" altLang="en-US" sz="2400" dirty="0" smtClean="0"/>
              <a:t>出生年月</a:t>
            </a:r>
            <a:r>
              <a:rPr lang="en-US" altLang="zh-CN" sz="2400" dirty="0" smtClean="0"/>
              <a:t>=</a:t>
            </a:r>
            <a:r>
              <a:rPr lang="zh-CN" altLang="en-US" sz="2400" dirty="0" smtClean="0"/>
              <a:t>‘</a:t>
            </a:r>
            <a:r>
              <a:rPr lang="en-US" altLang="zh-CN" sz="2400" dirty="0" smtClean="0"/>
              <a:t>1962-6-22</a:t>
            </a:r>
            <a:r>
              <a:rPr lang="zh-CN" altLang="en-US" sz="2400" dirty="0" smtClean="0"/>
              <a:t>’</a:t>
            </a:r>
            <a:endParaRPr lang="en-US" altLang="zh-CN" sz="2400" dirty="0" smtClean="0"/>
          </a:p>
          <a:p>
            <a:r>
              <a:rPr lang="zh-CN" altLang="en-US" sz="2400" dirty="0" smtClean="0"/>
              <a:t>例：删除上述例子中顶点的</a:t>
            </a:r>
            <a:r>
              <a:rPr lang="zh-CN" altLang="en-US" sz="2400" dirty="0" smtClean="0">
                <a:solidFill>
                  <a:srgbClr val="FF0000"/>
                </a:solidFill>
              </a:rPr>
              <a:t>所有原属性，并添加新属性</a:t>
            </a:r>
            <a:endParaRPr lang="en-US" altLang="zh-CN" sz="2400" dirty="0" smtClean="0">
              <a:solidFill>
                <a:srgbClr val="FF0000"/>
              </a:solidFill>
            </a:endParaRPr>
          </a:p>
          <a:p>
            <a:r>
              <a:rPr lang="en-US" altLang="zh-CN" sz="2400" dirty="0"/>
              <a:t>MATCH (n:</a:t>
            </a:r>
            <a:r>
              <a:rPr lang="zh-CN" altLang="en-US" sz="2400" dirty="0"/>
              <a:t>导演</a:t>
            </a:r>
            <a:r>
              <a:rPr lang="en-US" altLang="zh-CN" sz="2400" dirty="0"/>
              <a:t>:</a:t>
            </a:r>
            <a:r>
              <a:rPr lang="zh-CN" altLang="en-US" sz="2400" dirty="0"/>
              <a:t>演员</a:t>
            </a:r>
            <a:r>
              <a:rPr lang="en-US" altLang="zh-CN" sz="2400" dirty="0"/>
              <a:t>{</a:t>
            </a:r>
            <a:r>
              <a:rPr lang="zh-CN" altLang="en-US" sz="2400" dirty="0"/>
              <a:t>姓名：‘张三’</a:t>
            </a:r>
            <a:r>
              <a:rPr lang="en-US" altLang="zh-CN" sz="2400" dirty="0"/>
              <a:t>})</a:t>
            </a:r>
          </a:p>
          <a:p>
            <a:r>
              <a:rPr lang="en-US" altLang="zh-CN" sz="2400" dirty="0"/>
              <a:t>SET </a:t>
            </a:r>
            <a:r>
              <a:rPr lang="en-US" altLang="zh-CN" sz="2400" dirty="0" smtClean="0">
                <a:solidFill>
                  <a:srgbClr val="FF0000"/>
                </a:solidFill>
              </a:rPr>
              <a:t>n={</a:t>
            </a:r>
            <a:r>
              <a:rPr lang="zh-CN" altLang="en-US" sz="2400" dirty="0" smtClean="0"/>
              <a:t>国籍</a:t>
            </a:r>
            <a:r>
              <a:rPr lang="en-US" altLang="zh-CN" sz="2400" dirty="0"/>
              <a:t>=</a:t>
            </a:r>
            <a:r>
              <a:rPr lang="zh-CN" altLang="en-US" sz="2400" dirty="0"/>
              <a:t>‘中国’</a:t>
            </a:r>
            <a:r>
              <a:rPr lang="en-US" altLang="zh-CN" sz="2400" dirty="0"/>
              <a:t>,</a:t>
            </a:r>
            <a:r>
              <a:rPr lang="zh-CN" altLang="en-US" sz="2400" dirty="0"/>
              <a:t>出生年月</a:t>
            </a:r>
            <a:r>
              <a:rPr lang="en-US" altLang="zh-CN" sz="2400" dirty="0"/>
              <a:t>=</a:t>
            </a:r>
            <a:r>
              <a:rPr lang="zh-CN" altLang="en-US" sz="2400" dirty="0"/>
              <a:t>‘</a:t>
            </a:r>
            <a:r>
              <a:rPr lang="en-US" altLang="zh-CN" sz="2400" dirty="0"/>
              <a:t>1962-6-22</a:t>
            </a:r>
            <a:r>
              <a:rPr lang="zh-CN" altLang="en-US" sz="2400" dirty="0" smtClean="0"/>
              <a:t>’</a:t>
            </a:r>
            <a:r>
              <a:rPr lang="en-US" altLang="zh-CN" sz="2400" dirty="0" smtClean="0">
                <a:solidFill>
                  <a:srgbClr val="FF0000"/>
                </a:solidFill>
              </a:rPr>
              <a:t>}</a:t>
            </a:r>
          </a:p>
          <a:p>
            <a:r>
              <a:rPr lang="zh-CN" altLang="en-US" sz="2400" dirty="0" smtClean="0"/>
              <a:t>（</a:t>
            </a:r>
            <a:r>
              <a:rPr lang="en-US" altLang="zh-CN" sz="2400" dirty="0" smtClean="0"/>
              <a:t>4</a:t>
            </a:r>
            <a:r>
              <a:rPr lang="zh-CN" altLang="en-US" sz="2400" dirty="0" smtClean="0"/>
              <a:t>）删除属性</a:t>
            </a:r>
            <a:endParaRPr lang="en-US" altLang="zh-CN" sz="2400" dirty="0" smtClean="0"/>
          </a:p>
          <a:p>
            <a:r>
              <a:rPr lang="zh-CN" altLang="en-US" sz="2400" dirty="0" smtClean="0"/>
              <a:t>例：删除上述例子中顶点的所有属性         </a:t>
            </a:r>
            <a:r>
              <a:rPr lang="en-US" altLang="zh-CN" sz="2400" dirty="0" smtClean="0"/>
              <a:t>MATCH </a:t>
            </a:r>
            <a:r>
              <a:rPr lang="en-US" altLang="zh-CN" sz="2400" dirty="0"/>
              <a:t>(n:</a:t>
            </a:r>
            <a:r>
              <a:rPr lang="zh-CN" altLang="en-US" sz="2400" dirty="0"/>
              <a:t>导演</a:t>
            </a:r>
            <a:r>
              <a:rPr lang="en-US" altLang="zh-CN" sz="2400" dirty="0"/>
              <a:t>:</a:t>
            </a:r>
            <a:r>
              <a:rPr lang="zh-CN" altLang="en-US" sz="2400" dirty="0"/>
              <a:t>演员</a:t>
            </a:r>
            <a:r>
              <a:rPr lang="en-US" altLang="zh-CN" sz="2400" dirty="0"/>
              <a:t>{</a:t>
            </a:r>
            <a:r>
              <a:rPr lang="zh-CN" altLang="en-US" sz="2400" dirty="0"/>
              <a:t>姓名：‘张三’</a:t>
            </a:r>
            <a:r>
              <a:rPr lang="en-US" altLang="zh-CN" sz="2400" dirty="0"/>
              <a:t>})</a:t>
            </a:r>
          </a:p>
          <a:p>
            <a:r>
              <a:rPr lang="en-US" altLang="zh-CN" sz="2400" dirty="0" smtClean="0"/>
              <a:t>                                                               </a:t>
            </a:r>
            <a:r>
              <a:rPr lang="en-US" altLang="zh-CN" sz="2400" dirty="0" smtClean="0">
                <a:solidFill>
                  <a:srgbClr val="FF0000"/>
                </a:solidFill>
              </a:rPr>
              <a:t>SET n={ }</a:t>
            </a:r>
          </a:p>
          <a:p>
            <a:r>
              <a:rPr lang="zh-CN" altLang="en-US" sz="2400" dirty="0" smtClean="0"/>
              <a:t>例：删除上述例子中顶点的国籍属性      </a:t>
            </a:r>
            <a:r>
              <a:rPr lang="en-US" altLang="zh-CN" sz="2400" dirty="0" smtClean="0"/>
              <a:t>MATCH </a:t>
            </a:r>
            <a:r>
              <a:rPr lang="en-US" altLang="zh-CN" sz="2400" dirty="0"/>
              <a:t>(n:</a:t>
            </a:r>
            <a:r>
              <a:rPr lang="zh-CN" altLang="en-US" sz="2400" dirty="0"/>
              <a:t>导演</a:t>
            </a:r>
            <a:r>
              <a:rPr lang="en-US" altLang="zh-CN" sz="2400" dirty="0"/>
              <a:t>:</a:t>
            </a:r>
            <a:r>
              <a:rPr lang="zh-CN" altLang="en-US" sz="2400" dirty="0"/>
              <a:t>演员</a:t>
            </a:r>
            <a:r>
              <a:rPr lang="en-US" altLang="zh-CN" sz="2400" dirty="0"/>
              <a:t>{</a:t>
            </a:r>
            <a:r>
              <a:rPr lang="zh-CN" altLang="en-US" sz="2400" dirty="0"/>
              <a:t>姓名：‘张三’</a:t>
            </a:r>
            <a:r>
              <a:rPr lang="en-US" altLang="zh-CN" sz="2400" dirty="0"/>
              <a:t>})</a:t>
            </a:r>
          </a:p>
          <a:p>
            <a:r>
              <a:rPr lang="en-US" altLang="zh-CN" sz="2400" dirty="0" smtClean="0"/>
              <a:t>                                                             </a:t>
            </a:r>
            <a:r>
              <a:rPr lang="en-US" altLang="zh-CN" sz="2400" dirty="0" smtClean="0">
                <a:solidFill>
                  <a:srgbClr val="FF0000"/>
                </a:solidFill>
              </a:rPr>
              <a:t>SET </a:t>
            </a:r>
            <a:r>
              <a:rPr lang="en-US" altLang="zh-CN" sz="2400" dirty="0" smtClean="0"/>
              <a:t>n.</a:t>
            </a:r>
            <a:r>
              <a:rPr lang="zh-CN" altLang="en-US" sz="2400" dirty="0" smtClean="0"/>
              <a:t>国籍</a:t>
            </a:r>
            <a:r>
              <a:rPr lang="en-US" altLang="zh-CN" sz="2400" dirty="0" smtClean="0">
                <a:solidFill>
                  <a:srgbClr val="FF0000"/>
                </a:solidFill>
              </a:rPr>
              <a:t>=NULL</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5664076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5.3.3  </a:t>
            </a:r>
            <a:r>
              <a:rPr lang="en-US" altLang="zh-CN" dirty="0" err="1" smtClean="0"/>
              <a:t>Gremin</a:t>
            </a:r>
            <a:endParaRPr lang="zh-CN" altLang="en-US" dirty="0"/>
          </a:p>
        </p:txBody>
      </p:sp>
      <p:sp>
        <p:nvSpPr>
          <p:cNvPr id="3" name="内容占位符 2"/>
          <p:cNvSpPr>
            <a:spLocks noGrp="1"/>
          </p:cNvSpPr>
          <p:nvPr>
            <p:ph idx="1"/>
          </p:nvPr>
        </p:nvSpPr>
        <p:spPr>
          <a:xfrm>
            <a:off x="838200" y="1285461"/>
            <a:ext cx="10515600" cy="4815793"/>
          </a:xfrm>
        </p:spPr>
        <p:txBody>
          <a:bodyPr>
            <a:noAutofit/>
          </a:bodyPr>
          <a:lstStyle/>
          <a:p>
            <a:r>
              <a:rPr lang="en-US" altLang="zh-CN" sz="2400" dirty="0" smtClean="0"/>
              <a:t>       Gremlin</a:t>
            </a:r>
            <a:r>
              <a:rPr lang="zh-CN" altLang="en-US" sz="2400" dirty="0"/>
              <a:t>是</a:t>
            </a:r>
            <a:r>
              <a:rPr lang="en-US" altLang="zh-CN" sz="2400" dirty="0"/>
              <a:t>Apache TinkerPop</a:t>
            </a:r>
            <a:r>
              <a:rPr lang="zh-CN" altLang="en-US" sz="2400" dirty="0"/>
              <a:t> 框架下的</a:t>
            </a:r>
            <a:r>
              <a:rPr lang="zh-CN" altLang="en-US" sz="2400" b="1" dirty="0"/>
              <a:t>图遍历</a:t>
            </a:r>
            <a:r>
              <a:rPr lang="zh-CN" altLang="en-US" sz="2400" dirty="0" smtClean="0"/>
              <a:t>语言，是</a:t>
            </a:r>
            <a:r>
              <a:rPr lang="zh-CN" altLang="en-US" sz="2400" dirty="0"/>
              <a:t>一种函数式数据流语言</a:t>
            </a:r>
            <a:r>
              <a:rPr lang="zh-CN" altLang="en-US" sz="2400" dirty="0" smtClean="0"/>
              <a:t>，用户</a:t>
            </a:r>
            <a:r>
              <a:rPr lang="zh-CN" altLang="en-US" sz="2400" dirty="0"/>
              <a:t>使用简洁的方式表述复杂的属性图（</a:t>
            </a:r>
            <a:r>
              <a:rPr lang="en-US" altLang="zh-CN" sz="2400" dirty="0"/>
              <a:t>property graph</a:t>
            </a:r>
            <a:r>
              <a:rPr lang="zh-CN" altLang="en-US" sz="2400" dirty="0"/>
              <a:t>）的遍历或查询。每个</a:t>
            </a:r>
            <a:r>
              <a:rPr lang="en-US" altLang="zh-CN" sz="2400" dirty="0"/>
              <a:t>Gremlin</a:t>
            </a:r>
            <a:r>
              <a:rPr lang="zh-CN" altLang="en-US" sz="2400" dirty="0"/>
              <a:t>遍历由一系列步骤（可能存在嵌套）组成，每一步都在数据流（</a:t>
            </a:r>
            <a:r>
              <a:rPr lang="en-US" altLang="zh-CN" sz="2400" dirty="0"/>
              <a:t>data stream</a:t>
            </a:r>
            <a:r>
              <a:rPr lang="zh-CN" altLang="en-US" sz="2400" dirty="0"/>
              <a:t>）上执行一个原子操作</a:t>
            </a:r>
            <a:r>
              <a:rPr lang="zh-CN" altLang="en-US" sz="2400" dirty="0" smtClean="0"/>
              <a:t>。</a:t>
            </a:r>
            <a:endParaRPr lang="en-US" altLang="zh-CN" sz="2400" dirty="0" smtClean="0"/>
          </a:p>
          <a:p>
            <a:endParaRPr lang="en-US" altLang="zh-CN" sz="2400" dirty="0" smtClean="0"/>
          </a:p>
          <a:p>
            <a:r>
              <a:rPr lang="en-US" altLang="zh-CN" sz="2400" dirty="0" smtClean="0"/>
              <a:t>Gremlin</a:t>
            </a:r>
            <a:r>
              <a:rPr lang="zh-CN" altLang="en-US" sz="2400" dirty="0"/>
              <a:t>包括三个基本的操作：</a:t>
            </a:r>
          </a:p>
          <a:p>
            <a:pPr marL="342900" indent="-342900">
              <a:buFont typeface="Wingdings" panose="05000000000000000000" pitchFamily="2" charset="2"/>
              <a:buChar char="Ø"/>
            </a:pPr>
            <a:r>
              <a:rPr lang="en-US" altLang="zh-CN" sz="2400" dirty="0" smtClean="0"/>
              <a:t>map-step</a:t>
            </a:r>
            <a:r>
              <a:rPr lang="zh-CN" altLang="en-US" sz="2400" dirty="0" smtClean="0"/>
              <a:t>：对</a:t>
            </a:r>
            <a:r>
              <a:rPr lang="zh-CN" altLang="en-US" sz="2400" dirty="0"/>
              <a:t>数据流中的对象进行转换；</a:t>
            </a:r>
          </a:p>
          <a:p>
            <a:pPr marL="342900" indent="-342900">
              <a:buFont typeface="Wingdings" panose="05000000000000000000" pitchFamily="2" charset="2"/>
              <a:buChar char="Ø"/>
            </a:pPr>
            <a:r>
              <a:rPr lang="en-US" altLang="zh-CN" sz="2400" dirty="0" smtClean="0"/>
              <a:t>filter-step</a:t>
            </a:r>
            <a:r>
              <a:rPr lang="zh-CN" altLang="en-US" sz="2400" dirty="0" smtClean="0"/>
              <a:t>：对</a:t>
            </a:r>
            <a:r>
              <a:rPr lang="zh-CN" altLang="en-US" sz="2400" dirty="0"/>
              <a:t>数据流中的对象就行过滤；</a:t>
            </a:r>
          </a:p>
          <a:p>
            <a:pPr marL="342900" indent="-342900">
              <a:buFont typeface="Wingdings" panose="05000000000000000000" pitchFamily="2" charset="2"/>
              <a:buChar char="Ø"/>
            </a:pPr>
            <a:r>
              <a:rPr lang="en-US" altLang="zh-CN" sz="2400" dirty="0" err="1" smtClean="0"/>
              <a:t>sideEffect</a:t>
            </a:r>
            <a:r>
              <a:rPr lang="en-US" altLang="zh-CN" sz="2400" dirty="0" smtClean="0"/>
              <a:t>-step</a:t>
            </a:r>
            <a:r>
              <a:rPr lang="zh-CN" altLang="en-US" sz="2400" dirty="0" smtClean="0"/>
              <a:t>：对</a:t>
            </a:r>
            <a:r>
              <a:rPr lang="zh-CN" altLang="en-US" sz="2400" dirty="0"/>
              <a:t>数据流进行计算</a:t>
            </a:r>
            <a:r>
              <a:rPr lang="zh-CN" altLang="en-US" sz="2400" dirty="0" smtClean="0"/>
              <a:t>统计。</a:t>
            </a:r>
            <a:endParaRPr lang="en-US" altLang="zh-CN" sz="2400"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113</a:t>
            </a:fld>
            <a:endParaRPr lang="zh-CN" altLang="en-US" dirty="0"/>
          </a:p>
        </p:txBody>
      </p:sp>
    </p:spTree>
    <p:extLst>
      <p:ext uri="{BB962C8B-B14F-4D97-AF65-F5344CB8AC3E}">
        <p14:creationId xmlns:p14="http://schemas.microsoft.com/office/powerpoint/2010/main" val="20988143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0326"/>
            <a:ext cx="10515600" cy="920336"/>
          </a:xfrm>
        </p:spPr>
        <p:txBody>
          <a:bodyPr/>
          <a:lstStyle/>
          <a:p>
            <a:r>
              <a:rPr lang="en-US" altLang="zh-CN" dirty="0" smtClean="0"/>
              <a:t>5.3.3  </a:t>
            </a:r>
            <a:r>
              <a:rPr lang="en-US" altLang="zh-CN" dirty="0" err="1" smtClean="0"/>
              <a:t>Gremin</a:t>
            </a:r>
            <a:endParaRPr lang="zh-CN" altLang="en-US" dirty="0"/>
          </a:p>
        </p:txBody>
      </p:sp>
      <p:sp>
        <p:nvSpPr>
          <p:cNvPr id="3" name="内容占位符 2"/>
          <p:cNvSpPr>
            <a:spLocks noGrp="1"/>
          </p:cNvSpPr>
          <p:nvPr>
            <p:ph idx="1"/>
          </p:nvPr>
        </p:nvSpPr>
        <p:spPr>
          <a:xfrm>
            <a:off x="838200" y="980661"/>
            <a:ext cx="10515600" cy="5740813"/>
          </a:xfrm>
        </p:spPr>
        <p:txBody>
          <a:bodyPr>
            <a:noAutofit/>
          </a:bodyPr>
          <a:lstStyle/>
          <a:p>
            <a:pPr>
              <a:lnSpc>
                <a:spcPct val="100000"/>
              </a:lnSpc>
            </a:pPr>
            <a:r>
              <a:rPr lang="zh-CN" altLang="en-US" sz="2400" dirty="0" smtClean="0"/>
              <a:t>例：</a:t>
            </a:r>
            <a:r>
              <a:rPr lang="zh-CN" altLang="en-US" sz="2400" dirty="0"/>
              <a:t>查找</a:t>
            </a:r>
            <a:r>
              <a:rPr lang="en-US" altLang="zh-CN" sz="2400" dirty="0"/>
              <a:t>Gremlin</a:t>
            </a:r>
            <a:r>
              <a:rPr lang="zh-CN" altLang="en-US" sz="2400" dirty="0"/>
              <a:t>朋友的朋友</a:t>
            </a:r>
            <a:endParaRPr lang="en-US" altLang="zh-CN" sz="2400" dirty="0" smtClean="0"/>
          </a:p>
          <a:p>
            <a:pPr>
              <a:lnSpc>
                <a:spcPct val="100000"/>
              </a:lnSpc>
            </a:pPr>
            <a:r>
              <a:rPr lang="en-US" altLang="zh-CN" sz="2400" dirty="0" smtClean="0"/>
              <a:t>  </a:t>
            </a:r>
            <a:r>
              <a:rPr lang="en-US" altLang="zh-CN" sz="2400" dirty="0" err="1" smtClean="0"/>
              <a:t>g.V</a:t>
            </a:r>
            <a:r>
              <a:rPr lang="en-US" altLang="zh-CN" sz="2400" dirty="0"/>
              <a:t>().has("</a:t>
            </a:r>
            <a:r>
              <a:rPr lang="en-US" altLang="zh-CN" sz="2400" dirty="0" err="1"/>
              <a:t>name","gremlin</a:t>
            </a:r>
            <a:r>
              <a:rPr lang="en-US" altLang="zh-CN" sz="2400" dirty="0"/>
              <a:t>").</a:t>
            </a:r>
          </a:p>
          <a:p>
            <a:pPr>
              <a:lnSpc>
                <a:spcPct val="100000"/>
              </a:lnSpc>
            </a:pPr>
            <a:r>
              <a:rPr lang="en-US" altLang="zh-CN" sz="2400" dirty="0"/>
              <a:t>  out("knows").</a:t>
            </a:r>
          </a:p>
          <a:p>
            <a:pPr>
              <a:lnSpc>
                <a:spcPct val="100000"/>
              </a:lnSpc>
            </a:pPr>
            <a:r>
              <a:rPr lang="en-US" altLang="zh-CN" sz="2400" dirty="0"/>
              <a:t>  out("knows").</a:t>
            </a:r>
          </a:p>
          <a:p>
            <a:pPr>
              <a:lnSpc>
                <a:spcPct val="100000"/>
              </a:lnSpc>
            </a:pPr>
            <a:r>
              <a:rPr lang="en-US" altLang="zh-CN" sz="2400" dirty="0"/>
              <a:t>  values("name")</a:t>
            </a:r>
          </a:p>
          <a:p>
            <a:pPr>
              <a:lnSpc>
                <a:spcPct val="100000"/>
              </a:lnSpc>
            </a:pPr>
            <a:r>
              <a:rPr lang="zh-CN" altLang="en-US" sz="2400" dirty="0" smtClean="0"/>
              <a:t>例：</a:t>
            </a:r>
            <a:r>
              <a:rPr lang="zh-CN" altLang="en-US" sz="2400" dirty="0"/>
              <a:t>查找那些由两个朋友共同创建的</a:t>
            </a:r>
            <a:r>
              <a:rPr lang="zh-CN" altLang="en-US" sz="2400" dirty="0" smtClean="0"/>
              <a:t>项目</a:t>
            </a:r>
            <a:endParaRPr lang="en-US" altLang="zh-CN" sz="2400" dirty="0" smtClean="0"/>
          </a:p>
          <a:p>
            <a:pPr>
              <a:lnSpc>
                <a:spcPct val="100000"/>
              </a:lnSpc>
            </a:pPr>
            <a:r>
              <a:rPr lang="en-US" altLang="zh-CN" sz="2400" dirty="0" smtClean="0"/>
              <a:t>  </a:t>
            </a:r>
            <a:r>
              <a:rPr lang="en-US" altLang="zh-CN" sz="2400" dirty="0" err="1" smtClean="0"/>
              <a:t>g.V</a:t>
            </a:r>
            <a:r>
              <a:rPr lang="en-US" altLang="zh-CN" sz="2400" dirty="0"/>
              <a:t>().</a:t>
            </a:r>
            <a:r>
              <a:rPr lang="en-US" altLang="zh-CN" sz="2400" dirty="0">
                <a:solidFill>
                  <a:srgbClr val="FF0000"/>
                </a:solidFill>
              </a:rPr>
              <a:t>match(</a:t>
            </a:r>
          </a:p>
          <a:p>
            <a:pPr>
              <a:lnSpc>
                <a:spcPct val="100000"/>
              </a:lnSpc>
            </a:pPr>
            <a:r>
              <a:rPr lang="en-US" altLang="zh-CN" sz="2400" dirty="0">
                <a:solidFill>
                  <a:srgbClr val="FF0000"/>
                </a:solidFill>
              </a:rPr>
              <a:t>  as("a").out("knows").as("b"),</a:t>
            </a:r>
          </a:p>
          <a:p>
            <a:pPr>
              <a:lnSpc>
                <a:spcPct val="100000"/>
              </a:lnSpc>
            </a:pPr>
            <a:r>
              <a:rPr lang="en-US" altLang="zh-CN" sz="2400" dirty="0">
                <a:solidFill>
                  <a:srgbClr val="FF0000"/>
                </a:solidFill>
              </a:rPr>
              <a:t>  as("a").out("created").as("c"),</a:t>
            </a:r>
          </a:p>
          <a:p>
            <a:pPr>
              <a:lnSpc>
                <a:spcPct val="100000"/>
              </a:lnSpc>
            </a:pPr>
            <a:r>
              <a:rPr lang="en-US" altLang="zh-CN" sz="2400" dirty="0">
                <a:solidFill>
                  <a:srgbClr val="FF0000"/>
                </a:solidFill>
              </a:rPr>
              <a:t>  as("b").out("created").as("c"),</a:t>
            </a:r>
          </a:p>
          <a:p>
            <a:pPr>
              <a:lnSpc>
                <a:spcPct val="100000"/>
              </a:lnSpc>
            </a:pPr>
            <a:r>
              <a:rPr lang="en-US" altLang="zh-CN" sz="2400" dirty="0">
                <a:solidFill>
                  <a:srgbClr val="FF0000"/>
                </a:solidFill>
              </a:rPr>
              <a:t>  as("c").in("created").count().is(2))</a:t>
            </a:r>
            <a:r>
              <a:rPr lang="en-US" altLang="zh-CN" sz="2400" dirty="0"/>
              <a:t>.</a:t>
            </a:r>
          </a:p>
          <a:p>
            <a:pPr>
              <a:lnSpc>
                <a:spcPct val="100000"/>
              </a:lnSpc>
            </a:pPr>
            <a:r>
              <a:rPr lang="en-US" altLang="zh-CN" sz="2400" dirty="0"/>
              <a:t>  </a:t>
            </a:r>
            <a:r>
              <a:rPr lang="en-US" altLang="zh-CN" sz="2400" dirty="0" smtClean="0"/>
              <a:t>select</a:t>
            </a:r>
            <a:r>
              <a:rPr lang="en-US" altLang="zh-CN" sz="2400" dirty="0"/>
              <a:t>("c").by("name")</a:t>
            </a:r>
            <a:endParaRPr lang="en-US" altLang="zh-CN" sz="2400"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114</a:t>
            </a:fld>
            <a:endParaRPr lang="zh-CN" altLang="en-US" dirty="0"/>
          </a:p>
        </p:txBody>
      </p:sp>
      <p:sp>
        <p:nvSpPr>
          <p:cNvPr id="7" name="矩形 6"/>
          <p:cNvSpPr/>
          <p:nvPr/>
        </p:nvSpPr>
        <p:spPr>
          <a:xfrm>
            <a:off x="4511040" y="6488668"/>
            <a:ext cx="7156704" cy="369332"/>
          </a:xfrm>
          <a:prstGeom prst="rect">
            <a:avLst/>
          </a:prstGeom>
        </p:spPr>
        <p:txBody>
          <a:bodyPr wrap="square">
            <a:spAutoFit/>
          </a:bodyPr>
          <a:lstStyle/>
          <a:p>
            <a:r>
              <a:rPr lang="zh-CN" altLang="en-US" dirty="0" smtClean="0">
                <a:solidFill>
                  <a:schemeClr val="bg1">
                    <a:lumMod val="75000"/>
                  </a:schemeClr>
                </a:solidFill>
              </a:rPr>
              <a:t>引自：</a:t>
            </a:r>
            <a:r>
              <a:rPr lang="en-US" altLang="zh-CN" dirty="0" smtClean="0">
                <a:solidFill>
                  <a:schemeClr val="bg1">
                    <a:lumMod val="75000"/>
                  </a:schemeClr>
                </a:solidFill>
              </a:rPr>
              <a:t>https</a:t>
            </a:r>
            <a:r>
              <a:rPr lang="en-US" altLang="zh-CN" dirty="0">
                <a:solidFill>
                  <a:schemeClr val="bg1">
                    <a:lumMod val="75000"/>
                  </a:schemeClr>
                </a:solidFill>
              </a:rPr>
              <a:t>://blog.csdn.net/weixin_30897079/article/details/97836108</a:t>
            </a:r>
            <a:endParaRPr lang="zh-CN" altLang="en-US" dirty="0">
              <a:solidFill>
                <a:schemeClr val="bg1">
                  <a:lumMod val="75000"/>
                </a:schemeClr>
              </a:solidFill>
            </a:endParaRPr>
          </a:p>
        </p:txBody>
      </p:sp>
    </p:spTree>
    <p:extLst>
      <p:ext uri="{BB962C8B-B14F-4D97-AF65-F5344CB8AC3E}">
        <p14:creationId xmlns:p14="http://schemas.microsoft.com/office/powerpoint/2010/main" val="95125959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5.4 Neo4j</a:t>
            </a:r>
            <a:r>
              <a:rPr lang="zh-CN" altLang="en-US" dirty="0" smtClean="0"/>
              <a:t>图数据库</a:t>
            </a:r>
            <a:endParaRPr lang="zh-CN" altLang="en-US" dirty="0"/>
          </a:p>
        </p:txBody>
      </p:sp>
      <p:sp>
        <p:nvSpPr>
          <p:cNvPr id="3" name="内容占位符 2"/>
          <p:cNvSpPr>
            <a:spLocks noGrp="1"/>
          </p:cNvSpPr>
          <p:nvPr>
            <p:ph idx="1"/>
          </p:nvPr>
        </p:nvSpPr>
        <p:spPr/>
        <p:txBody>
          <a:bodyPr>
            <a:normAutofit/>
          </a:bodyPr>
          <a:lstStyle/>
          <a:p>
            <a:r>
              <a:rPr lang="en-US" altLang="zh-CN" sz="2400" b="1" dirty="0" smtClean="0"/>
              <a:t>5.4.1 Neo4j</a:t>
            </a:r>
            <a:r>
              <a:rPr lang="zh-CN" altLang="en-US" sz="2400" b="1" dirty="0" smtClean="0"/>
              <a:t>概述</a:t>
            </a:r>
            <a:endParaRPr lang="en-US" altLang="zh-CN" sz="2400" b="1" dirty="0" smtClean="0"/>
          </a:p>
          <a:p>
            <a:r>
              <a:rPr lang="en-US" altLang="zh-CN" sz="2400" dirty="0" smtClean="0"/>
              <a:t>       Neo4j</a:t>
            </a:r>
            <a:r>
              <a:rPr lang="zh-CN" altLang="en-US" sz="2400" dirty="0"/>
              <a:t>是一</a:t>
            </a:r>
            <a:r>
              <a:rPr lang="zh-CN" altLang="en-US" sz="2400" dirty="0" smtClean="0"/>
              <a:t>个较受欢迎的、高性能</a:t>
            </a:r>
            <a:r>
              <a:rPr lang="en-US" altLang="zh-CN" sz="2400" dirty="0" smtClean="0"/>
              <a:t>NOSQL</a:t>
            </a:r>
            <a:r>
              <a:rPr lang="zh-CN" altLang="en-US" sz="2400" dirty="0"/>
              <a:t>图形</a:t>
            </a:r>
            <a:r>
              <a:rPr lang="zh-CN" altLang="en-US" sz="2400" dirty="0" smtClean="0"/>
              <a:t>数据库，部署</a:t>
            </a:r>
            <a:r>
              <a:rPr lang="zh-CN" altLang="en-US" sz="2400" dirty="0"/>
              <a:t>一个</a:t>
            </a:r>
            <a:r>
              <a:rPr lang="en-US" altLang="zh-CN" sz="2400" dirty="0"/>
              <a:t>neo4j</a:t>
            </a:r>
            <a:r>
              <a:rPr lang="zh-CN" altLang="en-US" sz="2400" dirty="0"/>
              <a:t>服务器便可以承载</a:t>
            </a:r>
            <a:r>
              <a:rPr lang="zh-CN" altLang="en-US" sz="2400" dirty="0">
                <a:solidFill>
                  <a:srgbClr val="FF0000"/>
                </a:solidFill>
              </a:rPr>
              <a:t>上亿级</a:t>
            </a:r>
            <a:r>
              <a:rPr lang="zh-CN" altLang="en-US" sz="2400" dirty="0"/>
              <a:t>的节点和关系</a:t>
            </a:r>
            <a:r>
              <a:rPr lang="zh-CN" altLang="en-US" sz="2400" dirty="0" smtClean="0"/>
              <a:t>。</a:t>
            </a:r>
            <a:r>
              <a:rPr lang="en-US" altLang="zh-CN" sz="2400" dirty="0" smtClean="0"/>
              <a:t>Neo4j</a:t>
            </a:r>
            <a:r>
              <a:rPr lang="zh-CN" altLang="en-US" sz="2400" dirty="0" smtClean="0"/>
              <a:t>具有如下特征：</a:t>
            </a:r>
            <a:endParaRPr lang="en-US" altLang="zh-CN" sz="2400" dirty="0" smtClean="0"/>
          </a:p>
          <a:p>
            <a:pPr marL="342900" indent="-342900">
              <a:buFont typeface="Wingdings" panose="05000000000000000000" pitchFamily="2" charset="2"/>
              <a:buChar char="Ø"/>
            </a:pPr>
            <a:r>
              <a:rPr lang="zh-CN" altLang="en-US" sz="2400" dirty="0" smtClean="0"/>
              <a:t>采用</a:t>
            </a:r>
            <a:r>
              <a:rPr lang="zh-CN" altLang="en-US" sz="2400" dirty="0" smtClean="0">
                <a:solidFill>
                  <a:srgbClr val="FF0000"/>
                </a:solidFill>
              </a:rPr>
              <a:t>属性图</a:t>
            </a:r>
            <a:r>
              <a:rPr lang="zh-CN" altLang="en-US" sz="2400" dirty="0" smtClean="0"/>
              <a:t>来组织、存储和管理数据；</a:t>
            </a:r>
            <a:endParaRPr lang="en-US" altLang="zh-CN" sz="2400" dirty="0" smtClean="0"/>
          </a:p>
          <a:p>
            <a:pPr marL="342900" indent="-342900">
              <a:buFont typeface="Wingdings" panose="05000000000000000000" pitchFamily="2" charset="2"/>
              <a:buChar char="Ø"/>
            </a:pPr>
            <a:r>
              <a:rPr lang="zh-CN" altLang="en-US" sz="2400" dirty="0"/>
              <a:t>具备完全的</a:t>
            </a:r>
            <a:r>
              <a:rPr lang="en-US" altLang="zh-CN" sz="2400" dirty="0">
                <a:solidFill>
                  <a:srgbClr val="FF0000"/>
                </a:solidFill>
              </a:rPr>
              <a:t>ACID</a:t>
            </a:r>
            <a:r>
              <a:rPr lang="zh-CN" altLang="en-US" sz="2400" dirty="0"/>
              <a:t>（原子性、一致性、隔离性、持久性）事务</a:t>
            </a:r>
            <a:r>
              <a:rPr lang="zh-CN" altLang="en-US" sz="2400" dirty="0" smtClean="0"/>
              <a:t>特性；</a:t>
            </a:r>
            <a:endParaRPr lang="en-US" altLang="zh-CN" sz="2400" dirty="0"/>
          </a:p>
          <a:p>
            <a:pPr marL="342900" indent="-342900">
              <a:buFont typeface="Wingdings" panose="05000000000000000000" pitchFamily="2" charset="2"/>
              <a:buChar char="Ø"/>
            </a:pPr>
            <a:r>
              <a:rPr lang="zh-CN" altLang="en-US" sz="2400" dirty="0"/>
              <a:t>查询采用</a:t>
            </a:r>
            <a:r>
              <a:rPr lang="en-US" altLang="zh-CN" sz="2400" dirty="0"/>
              <a:t>Cypher</a:t>
            </a:r>
            <a:r>
              <a:rPr lang="zh-CN" altLang="en-US" sz="2400" dirty="0" smtClean="0"/>
              <a:t>语言；</a:t>
            </a:r>
            <a:endParaRPr lang="en-US" altLang="zh-CN" sz="2400" dirty="0" smtClean="0"/>
          </a:p>
          <a:p>
            <a:pPr marL="342900" indent="-342900">
              <a:buFont typeface="Wingdings" panose="05000000000000000000" pitchFamily="2" charset="2"/>
              <a:buChar char="Ø"/>
            </a:pPr>
            <a:r>
              <a:rPr lang="zh-CN" altLang="en-US" sz="2400" dirty="0" smtClean="0"/>
              <a:t>基于图模型的</a:t>
            </a:r>
            <a:r>
              <a:rPr lang="zh-CN" altLang="en-US" sz="2400" dirty="0"/>
              <a:t>数据管理，使用 </a:t>
            </a:r>
            <a:r>
              <a:rPr lang="en-US" altLang="zh-CN" sz="2400" dirty="0"/>
              <a:t>Apache </a:t>
            </a:r>
            <a:r>
              <a:rPr lang="en-US" altLang="zh-CN" sz="2400" dirty="0">
                <a:solidFill>
                  <a:srgbClr val="FF0000"/>
                </a:solidFill>
              </a:rPr>
              <a:t>Lucence </a:t>
            </a:r>
            <a:r>
              <a:rPr lang="zh-CN" altLang="en-US" sz="2400" dirty="0">
                <a:solidFill>
                  <a:srgbClr val="FF0000"/>
                </a:solidFill>
              </a:rPr>
              <a:t>支持</a:t>
            </a:r>
            <a:r>
              <a:rPr lang="zh-CN" altLang="en-US" sz="2400" dirty="0" smtClean="0">
                <a:solidFill>
                  <a:srgbClr val="FF0000"/>
                </a:solidFill>
              </a:rPr>
              <a:t>索引</a:t>
            </a:r>
            <a:r>
              <a:rPr lang="zh-CN" altLang="en-US" sz="2400" dirty="0" smtClean="0"/>
              <a:t>，无需关系数据库作为底层存储支撑，图数据的查询性能较好</a:t>
            </a:r>
            <a:endParaRPr lang="en-US" altLang="zh-CN" sz="2400"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115</a:t>
            </a:fld>
            <a:endParaRPr lang="zh-CN" altLang="en-US" dirty="0"/>
          </a:p>
        </p:txBody>
      </p:sp>
    </p:spTree>
    <p:extLst>
      <p:ext uri="{BB962C8B-B14F-4D97-AF65-F5344CB8AC3E}">
        <p14:creationId xmlns:p14="http://schemas.microsoft.com/office/powerpoint/2010/main" val="37079881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b="1" dirty="0"/>
              <a:t>5.4.1 Neo4j</a:t>
            </a:r>
            <a:r>
              <a:rPr lang="zh-CN" altLang="en-US" sz="2800" b="1" dirty="0" smtClean="0"/>
              <a:t>概述（续）</a:t>
            </a:r>
            <a:endParaRPr lang="zh-CN" altLang="en-US" sz="2800" b="1" dirty="0"/>
          </a:p>
        </p:txBody>
      </p:sp>
      <p:sp>
        <p:nvSpPr>
          <p:cNvPr id="3" name="内容占位符 2"/>
          <p:cNvSpPr>
            <a:spLocks noGrp="1"/>
          </p:cNvSpPr>
          <p:nvPr>
            <p:ph idx="1"/>
          </p:nvPr>
        </p:nvSpPr>
        <p:spPr>
          <a:xfrm>
            <a:off x="838200" y="1285462"/>
            <a:ext cx="10515600" cy="3298730"/>
          </a:xfrm>
        </p:spPr>
        <p:txBody>
          <a:bodyPr>
            <a:noAutofit/>
          </a:bodyPr>
          <a:lstStyle/>
          <a:p>
            <a:r>
              <a:rPr lang="en-US" altLang="zh-CN" sz="2400" b="1" dirty="0"/>
              <a:t>Neo4j </a:t>
            </a:r>
            <a:r>
              <a:rPr lang="zh-CN" altLang="en-US" sz="2400" b="1" dirty="0"/>
              <a:t>的</a:t>
            </a:r>
            <a:r>
              <a:rPr lang="zh-CN" altLang="en-US" sz="2400" b="1" dirty="0" smtClean="0"/>
              <a:t>优点</a:t>
            </a:r>
            <a:endParaRPr lang="en-US" altLang="zh-CN" sz="2400" b="1" dirty="0" smtClean="0"/>
          </a:p>
          <a:p>
            <a:pPr marL="342900" indent="-342900">
              <a:buFont typeface="Wingdings" panose="05000000000000000000" pitchFamily="2" charset="2"/>
              <a:buChar char="Ø"/>
            </a:pPr>
            <a:r>
              <a:rPr lang="zh-CN" altLang="en-US" sz="2400" dirty="0"/>
              <a:t>使用</a:t>
            </a:r>
            <a:r>
              <a:rPr lang="zh-CN" altLang="en-US" sz="2400" dirty="0" smtClean="0"/>
              <a:t>简单、有效的</a:t>
            </a:r>
            <a:r>
              <a:rPr lang="zh-CN" altLang="en-US" sz="2400" dirty="0"/>
              <a:t>数据模型</a:t>
            </a:r>
            <a:r>
              <a:rPr lang="zh-CN" altLang="en-US" sz="2400" dirty="0" smtClean="0"/>
              <a:t>；</a:t>
            </a:r>
            <a:endParaRPr lang="en-US" altLang="zh-CN" sz="2400" dirty="0" smtClean="0"/>
          </a:p>
          <a:p>
            <a:pPr marL="342900" indent="-342900">
              <a:buFont typeface="Wingdings" panose="05000000000000000000" pitchFamily="2" charset="2"/>
              <a:buChar char="Ø"/>
            </a:pPr>
            <a:r>
              <a:rPr lang="zh-CN" altLang="en-US" sz="2400" dirty="0" smtClean="0"/>
              <a:t>很</a:t>
            </a:r>
            <a:r>
              <a:rPr lang="zh-CN" altLang="en-US" sz="2400" dirty="0"/>
              <a:t>容易表示连接的</a:t>
            </a:r>
            <a:r>
              <a:rPr lang="zh-CN" altLang="en-US" sz="2400" dirty="0" smtClean="0"/>
              <a:t>数据、半结构化数据；</a:t>
            </a:r>
            <a:endParaRPr lang="en-US" altLang="zh-CN" sz="2400" dirty="0" smtClean="0"/>
          </a:p>
          <a:p>
            <a:pPr marL="342900" indent="-342900">
              <a:buFont typeface="Wingdings" panose="05000000000000000000" pitchFamily="2" charset="2"/>
              <a:buChar char="Ø"/>
            </a:pPr>
            <a:r>
              <a:rPr lang="zh-CN" altLang="en-US" sz="2400" dirty="0"/>
              <a:t>查询语言命令是人性化的可读格式，易于</a:t>
            </a:r>
            <a:r>
              <a:rPr lang="zh-CN" altLang="en-US" sz="2400" dirty="0" smtClean="0"/>
              <a:t>学习，</a:t>
            </a:r>
            <a:r>
              <a:rPr lang="zh-CN" altLang="en-US" sz="2400" dirty="0"/>
              <a:t>不需要复杂的连接来检索连接的 </a:t>
            </a:r>
            <a:r>
              <a:rPr lang="en-US" altLang="zh-CN" sz="2400" dirty="0"/>
              <a:t>/ </a:t>
            </a:r>
            <a:r>
              <a:rPr lang="zh-CN" altLang="en-US" sz="2400" dirty="0"/>
              <a:t>相关的数据</a:t>
            </a:r>
            <a:r>
              <a:rPr lang="zh-CN" altLang="en-US" sz="2400" dirty="0" smtClean="0"/>
              <a:t>；</a:t>
            </a:r>
            <a:endParaRPr lang="en-US" altLang="zh-CN" sz="2400" dirty="0"/>
          </a:p>
          <a:p>
            <a:pPr marL="342900" indent="-342900">
              <a:buFont typeface="Wingdings" panose="05000000000000000000" pitchFamily="2" charset="2"/>
              <a:buChar char="Ø"/>
            </a:pPr>
            <a:r>
              <a:rPr lang="zh-CN" altLang="en-US" sz="2400" dirty="0" smtClean="0"/>
              <a:t>高效支持检索 </a:t>
            </a:r>
            <a:r>
              <a:rPr lang="en-US" altLang="zh-CN" sz="2400" dirty="0"/>
              <a:t>/ </a:t>
            </a:r>
            <a:r>
              <a:rPr lang="zh-CN" altLang="en-US" sz="2400" dirty="0"/>
              <a:t>遍历 </a:t>
            </a:r>
            <a:r>
              <a:rPr lang="en-US" altLang="zh-CN" sz="2400" dirty="0"/>
              <a:t>/ </a:t>
            </a:r>
            <a:r>
              <a:rPr lang="zh-CN" altLang="en-US" sz="2400" dirty="0"/>
              <a:t>导航更多的连接</a:t>
            </a:r>
            <a:r>
              <a:rPr lang="zh-CN" altLang="en-US" sz="2400" dirty="0" smtClean="0"/>
              <a:t>数据。</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116</a:t>
            </a:fld>
            <a:endParaRPr lang="zh-CN" altLang="en-US" dirty="0"/>
          </a:p>
        </p:txBody>
      </p:sp>
      <p:sp>
        <p:nvSpPr>
          <p:cNvPr id="5" name="矩形 4"/>
          <p:cNvSpPr/>
          <p:nvPr/>
        </p:nvSpPr>
        <p:spPr>
          <a:xfrm>
            <a:off x="838200" y="6488668"/>
            <a:ext cx="6423553" cy="369332"/>
          </a:xfrm>
          <a:prstGeom prst="rect">
            <a:avLst/>
          </a:prstGeom>
        </p:spPr>
        <p:txBody>
          <a:bodyPr wrap="none">
            <a:spAutoFit/>
          </a:bodyPr>
          <a:lstStyle/>
          <a:p>
            <a:r>
              <a:rPr lang="zh-CN" altLang="en-US" dirty="0" smtClean="0">
                <a:solidFill>
                  <a:schemeClr val="bg1">
                    <a:lumMod val="75000"/>
                  </a:schemeClr>
                </a:solidFill>
              </a:rPr>
              <a:t>引自：</a:t>
            </a:r>
            <a:r>
              <a:rPr lang="en-US" altLang="zh-CN" dirty="0" smtClean="0">
                <a:solidFill>
                  <a:schemeClr val="bg1">
                    <a:lumMod val="75000"/>
                  </a:schemeClr>
                </a:solidFill>
              </a:rPr>
              <a:t>https</a:t>
            </a:r>
            <a:r>
              <a:rPr lang="en-US" altLang="zh-CN" dirty="0">
                <a:solidFill>
                  <a:schemeClr val="bg1">
                    <a:lumMod val="75000"/>
                  </a:schemeClr>
                </a:solidFill>
              </a:rPr>
              <a:t>://blog.csdn.net/zx711166/article/details/98722800</a:t>
            </a:r>
            <a:endParaRPr lang="zh-CN" altLang="en-US" dirty="0">
              <a:solidFill>
                <a:schemeClr val="bg1">
                  <a:lumMod val="75000"/>
                </a:schemeClr>
              </a:solidFill>
            </a:endParaRPr>
          </a:p>
        </p:txBody>
      </p:sp>
    </p:spTree>
    <p:extLst>
      <p:ext uri="{BB962C8B-B14F-4D97-AF65-F5344CB8AC3E}">
        <p14:creationId xmlns:p14="http://schemas.microsoft.com/office/powerpoint/2010/main" val="108235892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4710"/>
            <a:ext cx="10515600" cy="598042"/>
          </a:xfrm>
        </p:spPr>
        <p:txBody>
          <a:bodyPr>
            <a:normAutofit/>
          </a:bodyPr>
          <a:lstStyle/>
          <a:p>
            <a:r>
              <a:rPr lang="en-US" altLang="zh-CN" b="1" dirty="0"/>
              <a:t>5.4.1 Neo4j</a:t>
            </a:r>
            <a:r>
              <a:rPr lang="zh-CN" altLang="en-US" b="1" dirty="0"/>
              <a:t>概述（续）</a:t>
            </a:r>
            <a:endParaRPr lang="zh-CN" altLang="en-US" dirty="0"/>
          </a:p>
        </p:txBody>
      </p:sp>
      <p:sp>
        <p:nvSpPr>
          <p:cNvPr id="3" name="内容占位符 2"/>
          <p:cNvSpPr>
            <a:spLocks noGrp="1"/>
          </p:cNvSpPr>
          <p:nvPr>
            <p:ph idx="1"/>
          </p:nvPr>
        </p:nvSpPr>
        <p:spPr>
          <a:xfrm>
            <a:off x="838200" y="651478"/>
            <a:ext cx="10515600" cy="3291598"/>
          </a:xfrm>
        </p:spPr>
        <p:txBody>
          <a:bodyPr>
            <a:normAutofit fontScale="85000" lnSpcReduction="20000"/>
          </a:bodyPr>
          <a:lstStyle/>
          <a:p>
            <a:r>
              <a:rPr lang="zh-CN" altLang="en-US" dirty="0" smtClean="0"/>
              <a:t>       关系型模型的局限性之一：不擅长处理多个关系模式或者数据项之间的关系，</a:t>
            </a:r>
            <a:r>
              <a:rPr lang="zh-CN" altLang="en-US" dirty="0" smtClean="0">
                <a:solidFill>
                  <a:srgbClr val="FF0000"/>
                </a:solidFill>
              </a:rPr>
              <a:t>关系往往意味着表之间的连接操作</a:t>
            </a:r>
            <a:r>
              <a:rPr lang="zh-CN" altLang="en-US" dirty="0" smtClean="0"/>
              <a:t>，当面对大量的关系种类时，关系模型将存在</a:t>
            </a:r>
            <a:r>
              <a:rPr lang="zh-CN" altLang="en-US" dirty="0" smtClean="0">
                <a:solidFill>
                  <a:srgbClr val="FF0000"/>
                </a:solidFill>
              </a:rPr>
              <a:t>大量表连接、稀疏行</a:t>
            </a:r>
            <a:r>
              <a:rPr lang="zh-CN" altLang="en-US" dirty="0" smtClean="0"/>
              <a:t>等问题。图数据库则在</a:t>
            </a:r>
            <a:r>
              <a:rPr lang="zh-CN" altLang="en-US" dirty="0" smtClean="0">
                <a:solidFill>
                  <a:srgbClr val="FF0000"/>
                </a:solidFill>
              </a:rPr>
              <a:t>处理关系类型的数据</a:t>
            </a:r>
            <a:r>
              <a:rPr lang="zh-CN" altLang="en-US" dirty="0" smtClean="0"/>
              <a:t>上具有很好的优势，</a:t>
            </a:r>
            <a:r>
              <a:rPr lang="zh-CN" altLang="en-US" dirty="0"/>
              <a:t>特别是</a:t>
            </a:r>
            <a:r>
              <a:rPr lang="zh-CN" altLang="en-US" dirty="0" smtClean="0"/>
              <a:t>在当前社交</a:t>
            </a:r>
            <a:r>
              <a:rPr lang="zh-CN" altLang="en-US" dirty="0">
                <a:solidFill>
                  <a:srgbClr val="FF0000"/>
                </a:solidFill>
              </a:rPr>
              <a:t>网络</a:t>
            </a:r>
            <a:r>
              <a:rPr lang="zh-CN" altLang="en-US" dirty="0"/>
              <a:t>得到极大发展的互联网</a:t>
            </a:r>
            <a:r>
              <a:rPr lang="zh-CN" altLang="en-US" dirty="0" smtClean="0"/>
              <a:t>时代。</a:t>
            </a:r>
            <a:endParaRPr lang="en-US" altLang="zh-CN" dirty="0" smtClean="0"/>
          </a:p>
          <a:p>
            <a:r>
              <a:rPr lang="zh-CN" altLang="en-US" dirty="0" smtClean="0"/>
              <a:t>       有实验研究表明，在</a:t>
            </a:r>
            <a:r>
              <a:rPr lang="zh-CN" altLang="en-US" dirty="0"/>
              <a:t>一个社交网络里找到</a:t>
            </a:r>
            <a:r>
              <a:rPr lang="zh-CN" altLang="en-US" dirty="0">
                <a:solidFill>
                  <a:srgbClr val="FF0000"/>
                </a:solidFill>
              </a:rPr>
              <a:t>最大深度为</a:t>
            </a:r>
            <a:r>
              <a:rPr lang="en-US" altLang="zh-CN" dirty="0">
                <a:solidFill>
                  <a:srgbClr val="FF0000"/>
                </a:solidFill>
              </a:rPr>
              <a:t>5</a:t>
            </a:r>
            <a:r>
              <a:rPr lang="zh-CN" altLang="en-US" dirty="0">
                <a:solidFill>
                  <a:srgbClr val="FF0000"/>
                </a:solidFill>
              </a:rPr>
              <a:t>的朋友的朋友</a:t>
            </a:r>
            <a:r>
              <a:rPr lang="zh-CN" altLang="en-US" dirty="0"/>
              <a:t>。假设随机选择两个人，是否存在一条路径，使得关联他们的关系长度最多为</a:t>
            </a:r>
            <a:r>
              <a:rPr lang="en-US" altLang="zh-CN" dirty="0"/>
              <a:t>5</a:t>
            </a:r>
            <a:r>
              <a:rPr lang="zh-CN" altLang="en-US" dirty="0"/>
              <a:t>？对于一个包含</a:t>
            </a:r>
            <a:r>
              <a:rPr lang="en-US" altLang="zh-CN" dirty="0"/>
              <a:t>100</a:t>
            </a:r>
            <a:r>
              <a:rPr lang="zh-CN" altLang="en-US" dirty="0"/>
              <a:t>万人，每人约有</a:t>
            </a:r>
            <a:r>
              <a:rPr lang="en-US" altLang="zh-CN" dirty="0"/>
              <a:t>50</a:t>
            </a:r>
            <a:r>
              <a:rPr lang="zh-CN" altLang="en-US" dirty="0"/>
              <a:t>个朋友的社交网络</a:t>
            </a:r>
            <a:r>
              <a:rPr lang="zh-CN" altLang="en-US" dirty="0" smtClean="0"/>
              <a:t>，以</a:t>
            </a:r>
            <a:r>
              <a:rPr lang="zh-CN" altLang="en-US" dirty="0"/>
              <a:t>典型的开源图数据库</a:t>
            </a:r>
            <a:r>
              <a:rPr lang="en-US" altLang="zh-CN" dirty="0"/>
              <a:t>Neo4j</a:t>
            </a:r>
            <a:r>
              <a:rPr lang="zh-CN" altLang="en-US" dirty="0"/>
              <a:t>参与测试，</a:t>
            </a:r>
            <a:r>
              <a:rPr lang="zh-CN" altLang="en-US" dirty="0">
                <a:solidFill>
                  <a:srgbClr val="FF0000"/>
                </a:solidFill>
              </a:rPr>
              <a:t>结果明显表明，图数据库是用于关联数据的最佳</a:t>
            </a:r>
            <a:r>
              <a:rPr lang="zh-CN" altLang="en-US" dirty="0" smtClean="0">
                <a:solidFill>
                  <a:srgbClr val="FF0000"/>
                </a:solidFill>
              </a:rPr>
              <a:t>选择</a:t>
            </a:r>
            <a:r>
              <a:rPr lang="zh-CN" altLang="en-US" dirty="0" smtClean="0"/>
              <a:t>。</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117</a:t>
            </a:fld>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943076"/>
            <a:ext cx="7974603" cy="2501587"/>
          </a:xfrm>
          <a:prstGeom prst="rect">
            <a:avLst/>
          </a:prstGeom>
        </p:spPr>
      </p:pic>
      <p:sp>
        <p:nvSpPr>
          <p:cNvPr id="6" name="矩形 5"/>
          <p:cNvSpPr/>
          <p:nvPr/>
        </p:nvSpPr>
        <p:spPr>
          <a:xfrm>
            <a:off x="838200" y="6356350"/>
            <a:ext cx="6673622" cy="369332"/>
          </a:xfrm>
          <a:prstGeom prst="rect">
            <a:avLst/>
          </a:prstGeom>
        </p:spPr>
        <p:txBody>
          <a:bodyPr wrap="none">
            <a:spAutoFit/>
          </a:bodyPr>
          <a:lstStyle/>
          <a:p>
            <a:r>
              <a:rPr lang="zh-CN" altLang="en-US" dirty="0" smtClean="0">
                <a:solidFill>
                  <a:schemeClr val="bg1">
                    <a:lumMod val="75000"/>
                  </a:schemeClr>
                </a:solidFill>
              </a:rPr>
              <a:t>引自：</a:t>
            </a:r>
            <a:r>
              <a:rPr lang="en-US" altLang="zh-CN" dirty="0" smtClean="0">
                <a:solidFill>
                  <a:schemeClr val="bg1">
                    <a:lumMod val="75000"/>
                  </a:schemeClr>
                </a:solidFill>
              </a:rPr>
              <a:t>https</a:t>
            </a:r>
            <a:r>
              <a:rPr lang="en-US" altLang="zh-CN" dirty="0">
                <a:solidFill>
                  <a:schemeClr val="bg1">
                    <a:lumMod val="75000"/>
                  </a:schemeClr>
                </a:solidFill>
              </a:rPr>
              <a:t>://blog.csdn.net/heyc861221/article/details/80128421</a:t>
            </a:r>
            <a:endParaRPr lang="zh-CN" altLang="en-US" dirty="0">
              <a:solidFill>
                <a:schemeClr val="bg1">
                  <a:lumMod val="75000"/>
                </a:schemeClr>
              </a:solidFill>
            </a:endParaRPr>
          </a:p>
        </p:txBody>
      </p:sp>
    </p:spTree>
    <p:extLst>
      <p:ext uri="{BB962C8B-B14F-4D97-AF65-F5344CB8AC3E}">
        <p14:creationId xmlns:p14="http://schemas.microsoft.com/office/powerpoint/2010/main" val="258772585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5.4.2 Neo4j</a:t>
            </a:r>
            <a:r>
              <a:rPr lang="zh-CN" altLang="en-US" dirty="0" smtClean="0"/>
              <a:t>数据导入</a:t>
            </a:r>
            <a:endParaRPr lang="zh-CN" altLang="en-US" dirty="0"/>
          </a:p>
        </p:txBody>
      </p:sp>
      <p:sp>
        <p:nvSpPr>
          <p:cNvPr id="3" name="内容占位符 2"/>
          <p:cNvSpPr>
            <a:spLocks noGrp="1"/>
          </p:cNvSpPr>
          <p:nvPr>
            <p:ph idx="1"/>
          </p:nvPr>
        </p:nvSpPr>
        <p:spPr>
          <a:xfrm>
            <a:off x="838200" y="1285462"/>
            <a:ext cx="10515600" cy="5273834"/>
          </a:xfrm>
        </p:spPr>
        <p:txBody>
          <a:bodyPr>
            <a:noAutofit/>
          </a:bodyPr>
          <a:lstStyle/>
          <a:p>
            <a:r>
              <a:rPr lang="en-US" altLang="zh-CN" sz="2400" dirty="0" smtClean="0"/>
              <a:t>       Neo4j</a:t>
            </a:r>
            <a:r>
              <a:rPr lang="zh-CN" altLang="en-US" sz="2400" dirty="0" smtClean="0"/>
              <a:t>顶点或关系数量达到一定规模时，数据插入、更新的效率会越来越低，因此，对于大批量的数据入库，可采用导入的方法完成，将</a:t>
            </a:r>
            <a:r>
              <a:rPr lang="en-US" altLang="zh-CN" sz="2400" dirty="0" smtClean="0"/>
              <a:t>CSV</a:t>
            </a:r>
            <a:r>
              <a:rPr lang="zh-CN" altLang="en-US" sz="2400" dirty="0" smtClean="0"/>
              <a:t>文件中的数据批量导入</a:t>
            </a:r>
            <a:r>
              <a:rPr lang="en-US" altLang="zh-CN" sz="2400" dirty="0" smtClean="0"/>
              <a:t>Neo4j</a:t>
            </a:r>
            <a:r>
              <a:rPr lang="zh-CN" altLang="en-US" sz="2400" dirty="0" smtClean="0"/>
              <a:t>图数据库。</a:t>
            </a:r>
            <a:endParaRPr lang="en-US" altLang="zh-CN" sz="2400" dirty="0" smtClean="0"/>
          </a:p>
          <a:p>
            <a:r>
              <a:rPr lang="zh-CN" altLang="en-US" sz="2400" dirty="0"/>
              <a:t>目前主要有以下几种数据插入方式：</a:t>
            </a:r>
          </a:p>
          <a:p>
            <a:pPr marL="342900" indent="-342900">
              <a:buFont typeface="Wingdings" panose="05000000000000000000" pitchFamily="2" charset="2"/>
              <a:buChar char="Ø"/>
            </a:pPr>
            <a:r>
              <a:rPr lang="en-US" altLang="zh-CN" sz="2400" dirty="0" smtClean="0"/>
              <a:t>Cypher </a:t>
            </a:r>
            <a:r>
              <a:rPr lang="en-US" altLang="zh-CN" sz="2400" dirty="0"/>
              <a:t>CREATE </a:t>
            </a:r>
            <a:r>
              <a:rPr lang="zh-CN" altLang="en-US" sz="2400" dirty="0"/>
              <a:t>语句，为每一条数据写一个</a:t>
            </a:r>
            <a:r>
              <a:rPr lang="en-US" altLang="zh-CN" sz="2400" dirty="0" smtClean="0"/>
              <a:t>CREATE</a:t>
            </a:r>
            <a:r>
              <a:rPr lang="zh-CN" altLang="en-US" sz="2400" dirty="0" smtClean="0"/>
              <a:t>；</a:t>
            </a:r>
            <a:endParaRPr lang="en-US" altLang="zh-CN" sz="2400" dirty="0"/>
          </a:p>
          <a:p>
            <a:pPr marL="342900" indent="-342900">
              <a:buFont typeface="Wingdings" panose="05000000000000000000" pitchFamily="2" charset="2"/>
              <a:buChar char="Ø"/>
            </a:pPr>
            <a:r>
              <a:rPr lang="en-US" altLang="zh-CN" sz="2400" dirty="0"/>
              <a:t>Cypher LOAD CSV </a:t>
            </a:r>
            <a:r>
              <a:rPr lang="zh-CN" altLang="en-US" sz="2400" dirty="0"/>
              <a:t>语句，将数据转成</a:t>
            </a:r>
            <a:r>
              <a:rPr lang="en-US" altLang="zh-CN" sz="2400" dirty="0"/>
              <a:t>CSV</a:t>
            </a:r>
            <a:r>
              <a:rPr lang="zh-CN" altLang="en-US" sz="2400" dirty="0"/>
              <a:t>格式，通过</a:t>
            </a:r>
            <a:r>
              <a:rPr lang="en-US" altLang="zh-CN" sz="2400" dirty="0"/>
              <a:t>LOAD CSV</a:t>
            </a:r>
            <a:r>
              <a:rPr lang="zh-CN" altLang="en-US" sz="2400" dirty="0"/>
              <a:t>读取</a:t>
            </a:r>
            <a:r>
              <a:rPr lang="zh-CN" altLang="en-US" sz="2400" dirty="0" smtClean="0"/>
              <a:t>数据；</a:t>
            </a:r>
            <a:endParaRPr lang="zh-CN" altLang="en-US" sz="2400" dirty="0"/>
          </a:p>
          <a:p>
            <a:pPr marL="342900" indent="-342900">
              <a:buFont typeface="Wingdings" panose="05000000000000000000" pitchFamily="2" charset="2"/>
              <a:buChar char="Ø"/>
            </a:pPr>
            <a:r>
              <a:rPr lang="zh-CN" altLang="en-US" sz="2400" dirty="0"/>
              <a:t>官方提供的</a:t>
            </a:r>
            <a:r>
              <a:rPr lang="en-US" altLang="zh-CN" sz="2400" dirty="0"/>
              <a:t>Java API —— Batch </a:t>
            </a:r>
            <a:r>
              <a:rPr lang="en-US" altLang="zh-CN" sz="2400" dirty="0" smtClean="0"/>
              <a:t>Inserter</a:t>
            </a:r>
            <a:r>
              <a:rPr lang="zh-CN" altLang="en-US" sz="2400" dirty="0" smtClean="0"/>
              <a:t>；</a:t>
            </a:r>
            <a:endParaRPr lang="en-US" altLang="zh-CN" sz="2400" dirty="0" smtClean="0"/>
          </a:p>
          <a:p>
            <a:pPr marL="342900" indent="-342900">
              <a:buFont typeface="Wingdings" panose="05000000000000000000" pitchFamily="2" charset="2"/>
              <a:buChar char="Ø"/>
            </a:pPr>
            <a:r>
              <a:rPr lang="en-US" altLang="zh-CN" sz="2400" dirty="0" smtClean="0"/>
              <a:t>Batch </a:t>
            </a:r>
            <a:r>
              <a:rPr lang="en-US" altLang="zh-CN" sz="2400" dirty="0"/>
              <a:t>Import </a:t>
            </a:r>
            <a:r>
              <a:rPr lang="zh-CN" altLang="en-US" sz="2400" dirty="0" smtClean="0"/>
              <a:t>工具（</a:t>
            </a:r>
            <a:r>
              <a:rPr lang="en-US" altLang="zh-CN" sz="2400" dirty="0"/>
              <a:t>neo4j</a:t>
            </a:r>
            <a:r>
              <a:rPr lang="zh-CN" altLang="en-US" sz="2400" dirty="0"/>
              <a:t>的作者之一</a:t>
            </a:r>
            <a:r>
              <a:rPr lang="en-US" altLang="zh-CN" sz="2400" dirty="0"/>
              <a:t>Michael Hunger</a:t>
            </a:r>
            <a:r>
              <a:rPr lang="zh-CN" altLang="en-US" sz="2400" dirty="0"/>
              <a:t>所编写</a:t>
            </a:r>
            <a:r>
              <a:rPr lang="zh-CN" altLang="en-US" sz="2400" dirty="0" smtClean="0"/>
              <a:t>）；</a:t>
            </a:r>
            <a:endParaRPr lang="zh-CN" altLang="en-US" sz="2400" dirty="0"/>
          </a:p>
          <a:p>
            <a:pPr marL="342900" indent="-342900">
              <a:buFont typeface="Wingdings" panose="05000000000000000000" pitchFamily="2" charset="2"/>
              <a:buChar char="Ø"/>
            </a:pPr>
            <a:r>
              <a:rPr lang="zh-CN" altLang="en-US" sz="2400" dirty="0"/>
              <a:t>官方提供的 </a:t>
            </a:r>
            <a:r>
              <a:rPr lang="en-US" altLang="zh-CN" sz="2400" dirty="0"/>
              <a:t>neo4j-import </a:t>
            </a:r>
            <a:r>
              <a:rPr lang="zh-CN" altLang="en-US" sz="2400" dirty="0" smtClean="0"/>
              <a:t>工具。</a:t>
            </a:r>
            <a:endParaRPr lang="en-US" altLang="zh-CN" sz="2400"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118</a:t>
            </a:fld>
            <a:endParaRPr lang="zh-CN" altLang="en-US" dirty="0"/>
          </a:p>
        </p:txBody>
      </p:sp>
    </p:spTree>
    <p:extLst>
      <p:ext uri="{BB962C8B-B14F-4D97-AF65-F5344CB8AC3E}">
        <p14:creationId xmlns:p14="http://schemas.microsoft.com/office/powerpoint/2010/main" val="13799049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366394"/>
          </a:xfrm>
        </p:spPr>
        <p:txBody>
          <a:bodyPr>
            <a:noAutofit/>
          </a:bodyPr>
          <a:lstStyle/>
          <a:p>
            <a:r>
              <a:rPr lang="en-US" altLang="zh-CN" sz="2400" dirty="0" smtClean="0"/>
              <a:t>5</a:t>
            </a:r>
            <a:r>
              <a:rPr lang="zh-CN" altLang="en-US" sz="2400" dirty="0" smtClean="0"/>
              <a:t>种插入数据方式对比</a:t>
            </a:r>
            <a:endParaRPr lang="zh-CN" altLang="en-US" sz="2400" dirty="0"/>
          </a:p>
        </p:txBody>
      </p:sp>
      <p:graphicFrame>
        <p:nvGraphicFramePr>
          <p:cNvPr id="5" name="内容占位符 4"/>
          <p:cNvGraphicFramePr>
            <a:graphicFrameLocks noGrp="1"/>
          </p:cNvGraphicFramePr>
          <p:nvPr>
            <p:ph idx="1"/>
            <p:extLst>
              <p:ext uri="{D42A27DB-BD31-4B8C-83A1-F6EECF244321}">
                <p14:modId xmlns:p14="http://schemas.microsoft.com/office/powerpoint/2010/main" val="54811752"/>
              </p:ext>
            </p:extLst>
          </p:nvPr>
        </p:nvGraphicFramePr>
        <p:xfrm>
          <a:off x="487680" y="731520"/>
          <a:ext cx="11301984" cy="5486400"/>
        </p:xfrm>
        <a:graphic>
          <a:graphicData uri="http://schemas.openxmlformats.org/drawingml/2006/table">
            <a:tbl>
              <a:tblPr firstRow="1" bandRow="1">
                <a:tableStyleId>{5C22544A-7EE6-4342-B048-85BDC9FD1C3A}</a:tableStyleId>
              </a:tblPr>
              <a:tblGrid>
                <a:gridCol w="776397">
                  <a:extLst>
                    <a:ext uri="{9D8B030D-6E8A-4147-A177-3AD203B41FA5}">
                      <a16:colId xmlns:a16="http://schemas.microsoft.com/office/drawing/2014/main" val="703510158"/>
                    </a:ext>
                  </a:extLst>
                </a:gridCol>
                <a:gridCol w="1662003">
                  <a:extLst>
                    <a:ext uri="{9D8B030D-6E8A-4147-A177-3AD203B41FA5}">
                      <a16:colId xmlns:a16="http://schemas.microsoft.com/office/drawing/2014/main" val="1981244354"/>
                    </a:ext>
                  </a:extLst>
                </a:gridCol>
                <a:gridCol w="2414016">
                  <a:extLst>
                    <a:ext uri="{9D8B030D-6E8A-4147-A177-3AD203B41FA5}">
                      <a16:colId xmlns:a16="http://schemas.microsoft.com/office/drawing/2014/main" val="4071545441"/>
                    </a:ext>
                  </a:extLst>
                </a:gridCol>
                <a:gridCol w="2145792">
                  <a:extLst>
                    <a:ext uri="{9D8B030D-6E8A-4147-A177-3AD203B41FA5}">
                      <a16:colId xmlns:a16="http://schemas.microsoft.com/office/drawing/2014/main" val="3070024219"/>
                    </a:ext>
                  </a:extLst>
                </a:gridCol>
                <a:gridCol w="2048256">
                  <a:extLst>
                    <a:ext uri="{9D8B030D-6E8A-4147-A177-3AD203B41FA5}">
                      <a16:colId xmlns:a16="http://schemas.microsoft.com/office/drawing/2014/main" val="2715635817"/>
                    </a:ext>
                  </a:extLst>
                </a:gridCol>
                <a:gridCol w="2255520">
                  <a:extLst>
                    <a:ext uri="{9D8B030D-6E8A-4147-A177-3AD203B41FA5}">
                      <a16:colId xmlns:a16="http://schemas.microsoft.com/office/drawing/2014/main" val="4005706449"/>
                    </a:ext>
                  </a:extLst>
                </a:gridCol>
              </a:tblGrid>
              <a:tr h="370840">
                <a:tc>
                  <a:txBody>
                    <a:bodyPr/>
                    <a:lstStyle/>
                    <a:p>
                      <a:endParaRPr lang="zh-CN" altLang="en-US" sz="2000" dirty="0"/>
                    </a:p>
                  </a:txBody>
                  <a:tcPr marL="60960" marR="60960" marT="60960" marB="60960" anchor="ctr"/>
                </a:tc>
                <a:tc>
                  <a:txBody>
                    <a:bodyPr/>
                    <a:lstStyle/>
                    <a:p>
                      <a:pPr algn="l"/>
                      <a:r>
                        <a:rPr lang="en-US" sz="2000" b="1" dirty="0" smtClean="0">
                          <a:solidFill>
                            <a:srgbClr val="4F4F4F"/>
                          </a:solidFill>
                          <a:effectLst/>
                        </a:rPr>
                        <a:t>CREATE</a:t>
                      </a:r>
                      <a:r>
                        <a:rPr lang="zh-CN" altLang="en-US" sz="2000" b="1" dirty="0">
                          <a:solidFill>
                            <a:srgbClr val="4F4F4F"/>
                          </a:solidFill>
                          <a:effectLst/>
                        </a:rPr>
                        <a:t>语句</a:t>
                      </a:r>
                    </a:p>
                  </a:txBody>
                  <a:tcPr marL="60960" marR="60960" marT="60960" marB="60960" anchor="ctr"/>
                </a:tc>
                <a:tc>
                  <a:txBody>
                    <a:bodyPr/>
                    <a:lstStyle/>
                    <a:p>
                      <a:pPr algn="l"/>
                      <a:r>
                        <a:rPr lang="en-US" sz="2000" b="1" dirty="0">
                          <a:solidFill>
                            <a:srgbClr val="4F4F4F"/>
                          </a:solidFill>
                          <a:effectLst/>
                        </a:rPr>
                        <a:t>LOAD CSV</a:t>
                      </a:r>
                      <a:r>
                        <a:rPr lang="zh-CN" altLang="en-US" sz="2000" b="1" dirty="0">
                          <a:solidFill>
                            <a:srgbClr val="4F4F4F"/>
                          </a:solidFill>
                          <a:effectLst/>
                        </a:rPr>
                        <a:t>语句</a:t>
                      </a:r>
                    </a:p>
                  </a:txBody>
                  <a:tcPr marL="60960" marR="60960" marT="60960" marB="60960" anchor="ctr"/>
                </a:tc>
                <a:tc>
                  <a:txBody>
                    <a:bodyPr/>
                    <a:lstStyle/>
                    <a:p>
                      <a:pPr algn="l"/>
                      <a:r>
                        <a:rPr lang="en-US" sz="2000" b="1" dirty="0">
                          <a:solidFill>
                            <a:srgbClr val="4F4F4F"/>
                          </a:solidFill>
                          <a:effectLst/>
                        </a:rPr>
                        <a:t>Batch Inserter</a:t>
                      </a:r>
                    </a:p>
                  </a:txBody>
                  <a:tcPr marL="60960" marR="60960" marT="60960" marB="60960" anchor="ctr"/>
                </a:tc>
                <a:tc>
                  <a:txBody>
                    <a:bodyPr/>
                    <a:lstStyle/>
                    <a:p>
                      <a:pPr algn="l"/>
                      <a:r>
                        <a:rPr lang="en-US" sz="2000" b="1" dirty="0">
                          <a:solidFill>
                            <a:srgbClr val="4F4F4F"/>
                          </a:solidFill>
                          <a:effectLst/>
                        </a:rPr>
                        <a:t>Batch Import</a:t>
                      </a:r>
                    </a:p>
                  </a:txBody>
                  <a:tcPr marL="60960" marR="60960" marT="60960" marB="60960" anchor="ctr"/>
                </a:tc>
                <a:tc>
                  <a:txBody>
                    <a:bodyPr/>
                    <a:lstStyle/>
                    <a:p>
                      <a:pPr algn="l"/>
                      <a:r>
                        <a:rPr lang="en-US" sz="2000" b="1" dirty="0">
                          <a:solidFill>
                            <a:srgbClr val="4F4F4F"/>
                          </a:solidFill>
                          <a:effectLst/>
                        </a:rPr>
                        <a:t>Neo4j-import</a:t>
                      </a:r>
                    </a:p>
                  </a:txBody>
                  <a:tcPr marL="60960" marR="60960" marT="60960" marB="60960" anchor="ctr"/>
                </a:tc>
                <a:extLst>
                  <a:ext uri="{0D108BD9-81ED-4DB2-BD59-A6C34878D82A}">
                    <a16:rowId xmlns:a16="http://schemas.microsoft.com/office/drawing/2014/main" val="25089506"/>
                  </a:ext>
                </a:extLst>
              </a:tr>
              <a:tr h="370840">
                <a:tc>
                  <a:txBody>
                    <a:bodyPr/>
                    <a:lstStyle/>
                    <a:p>
                      <a:pPr algn="l"/>
                      <a:r>
                        <a:rPr lang="zh-CN" altLang="en-US" sz="2000" b="0">
                          <a:solidFill>
                            <a:srgbClr val="4F4F4F"/>
                          </a:solidFill>
                          <a:effectLst/>
                        </a:rPr>
                        <a:t>适用场景</a:t>
                      </a:r>
                    </a:p>
                  </a:txBody>
                  <a:tcPr marL="60960" marR="60960" marT="60960" marB="60960" anchor="ctr"/>
                </a:tc>
                <a:tc>
                  <a:txBody>
                    <a:bodyPr/>
                    <a:lstStyle/>
                    <a:p>
                      <a:pPr algn="l"/>
                      <a:r>
                        <a:rPr lang="en-US" sz="2000" b="0">
                          <a:solidFill>
                            <a:srgbClr val="4F4F4F"/>
                          </a:solidFill>
                          <a:effectLst/>
                        </a:rPr>
                        <a:t>1 ~ 1w nodes</a:t>
                      </a:r>
                    </a:p>
                  </a:txBody>
                  <a:tcPr marL="60960" marR="60960" marT="60960" marB="60960" anchor="ctr"/>
                </a:tc>
                <a:tc>
                  <a:txBody>
                    <a:bodyPr/>
                    <a:lstStyle/>
                    <a:p>
                      <a:pPr algn="l"/>
                      <a:r>
                        <a:rPr lang="en-US" sz="2000" b="0" dirty="0">
                          <a:solidFill>
                            <a:srgbClr val="4F4F4F"/>
                          </a:solidFill>
                          <a:effectLst/>
                        </a:rPr>
                        <a:t>1w ~ 10 w nodes</a:t>
                      </a:r>
                    </a:p>
                  </a:txBody>
                  <a:tcPr marL="60960" marR="60960" marT="60960" marB="60960" anchor="ctr"/>
                </a:tc>
                <a:tc>
                  <a:txBody>
                    <a:bodyPr/>
                    <a:lstStyle/>
                    <a:p>
                      <a:pPr algn="l"/>
                      <a:r>
                        <a:rPr lang="zh-CN" altLang="en-US" sz="2000" b="0" dirty="0">
                          <a:solidFill>
                            <a:srgbClr val="FF0000"/>
                          </a:solidFill>
                          <a:effectLst/>
                        </a:rPr>
                        <a:t>千万以上 </a:t>
                      </a:r>
                      <a:r>
                        <a:rPr lang="en-US" sz="2000" b="0" dirty="0">
                          <a:solidFill>
                            <a:srgbClr val="FF0000"/>
                          </a:solidFill>
                          <a:effectLst/>
                        </a:rPr>
                        <a:t>nodes</a:t>
                      </a:r>
                    </a:p>
                  </a:txBody>
                  <a:tcPr marL="60960" marR="60960" marT="60960" marB="60960" anchor="ctr"/>
                </a:tc>
                <a:tc>
                  <a:txBody>
                    <a:bodyPr/>
                    <a:lstStyle/>
                    <a:p>
                      <a:pPr algn="l"/>
                      <a:r>
                        <a:rPr lang="zh-CN" altLang="en-US" sz="2000" b="0" dirty="0">
                          <a:solidFill>
                            <a:srgbClr val="FF0000"/>
                          </a:solidFill>
                          <a:effectLst/>
                        </a:rPr>
                        <a:t>千万以上 </a:t>
                      </a:r>
                      <a:r>
                        <a:rPr lang="en-US" sz="2000" b="0" dirty="0">
                          <a:solidFill>
                            <a:srgbClr val="FF0000"/>
                          </a:solidFill>
                          <a:effectLst/>
                        </a:rPr>
                        <a:t>nodes</a:t>
                      </a:r>
                    </a:p>
                  </a:txBody>
                  <a:tcPr marL="60960" marR="60960" marT="60960" marB="60960" anchor="ctr"/>
                </a:tc>
                <a:tc>
                  <a:txBody>
                    <a:bodyPr/>
                    <a:lstStyle/>
                    <a:p>
                      <a:pPr algn="l"/>
                      <a:r>
                        <a:rPr lang="zh-CN" altLang="en-US" sz="2000" b="0" dirty="0">
                          <a:solidFill>
                            <a:srgbClr val="FF0000"/>
                          </a:solidFill>
                          <a:effectLst/>
                        </a:rPr>
                        <a:t>千万以上 </a:t>
                      </a:r>
                      <a:r>
                        <a:rPr lang="en-US" sz="2000" b="0" dirty="0">
                          <a:solidFill>
                            <a:srgbClr val="FF0000"/>
                          </a:solidFill>
                          <a:effectLst/>
                        </a:rPr>
                        <a:t>nodes</a:t>
                      </a:r>
                    </a:p>
                  </a:txBody>
                  <a:tcPr marL="60960" marR="60960" marT="60960" marB="60960" anchor="ctr"/>
                </a:tc>
                <a:extLst>
                  <a:ext uri="{0D108BD9-81ED-4DB2-BD59-A6C34878D82A}">
                    <a16:rowId xmlns:a16="http://schemas.microsoft.com/office/drawing/2014/main" val="2784271618"/>
                  </a:ext>
                </a:extLst>
              </a:tr>
              <a:tr h="370840">
                <a:tc>
                  <a:txBody>
                    <a:bodyPr/>
                    <a:lstStyle/>
                    <a:p>
                      <a:pPr algn="l"/>
                      <a:r>
                        <a:rPr lang="zh-CN" altLang="en-US" sz="2000" b="0" dirty="0">
                          <a:solidFill>
                            <a:srgbClr val="4F4F4F"/>
                          </a:solidFill>
                          <a:effectLst/>
                        </a:rPr>
                        <a:t>速度</a:t>
                      </a:r>
                    </a:p>
                  </a:txBody>
                  <a:tcPr marL="60960" marR="60960" marT="60960" marB="60960" anchor="ctr"/>
                </a:tc>
                <a:tc>
                  <a:txBody>
                    <a:bodyPr/>
                    <a:lstStyle/>
                    <a:p>
                      <a:pPr algn="l"/>
                      <a:r>
                        <a:rPr lang="zh-CN" altLang="en-US" sz="2000" b="0" dirty="0">
                          <a:solidFill>
                            <a:srgbClr val="4F4F4F"/>
                          </a:solidFill>
                          <a:effectLst/>
                        </a:rPr>
                        <a:t>很慢 </a:t>
                      </a:r>
                      <a:r>
                        <a:rPr lang="en-US" altLang="zh-CN" sz="2000" b="0" dirty="0">
                          <a:solidFill>
                            <a:srgbClr val="4F4F4F"/>
                          </a:solidFill>
                          <a:effectLst/>
                        </a:rPr>
                        <a:t>(1000 </a:t>
                      </a:r>
                      <a:r>
                        <a:rPr lang="en-US" sz="2000" b="0" dirty="0">
                          <a:solidFill>
                            <a:srgbClr val="4F4F4F"/>
                          </a:solidFill>
                          <a:effectLst/>
                        </a:rPr>
                        <a:t>nodes/s)</a:t>
                      </a:r>
                    </a:p>
                  </a:txBody>
                  <a:tcPr marL="60960" marR="60960" marT="60960" marB="60960" anchor="ctr"/>
                </a:tc>
                <a:tc>
                  <a:txBody>
                    <a:bodyPr/>
                    <a:lstStyle/>
                    <a:p>
                      <a:pPr algn="l"/>
                      <a:r>
                        <a:rPr lang="zh-CN" altLang="en-US" sz="2000" b="0" dirty="0">
                          <a:solidFill>
                            <a:srgbClr val="4F4F4F"/>
                          </a:solidFill>
                          <a:effectLst/>
                        </a:rPr>
                        <a:t>一般 </a:t>
                      </a:r>
                      <a:r>
                        <a:rPr lang="en-US" altLang="zh-CN" sz="2000" b="0" dirty="0">
                          <a:solidFill>
                            <a:srgbClr val="4F4F4F"/>
                          </a:solidFill>
                          <a:effectLst/>
                        </a:rPr>
                        <a:t>(5000 </a:t>
                      </a:r>
                      <a:r>
                        <a:rPr lang="en-US" sz="2000" b="0" dirty="0">
                          <a:solidFill>
                            <a:srgbClr val="4F4F4F"/>
                          </a:solidFill>
                          <a:effectLst/>
                        </a:rPr>
                        <a:t>nodes/s)</a:t>
                      </a:r>
                    </a:p>
                  </a:txBody>
                  <a:tcPr marL="60960" marR="60960" marT="60960" marB="60960" anchor="ctr"/>
                </a:tc>
                <a:tc>
                  <a:txBody>
                    <a:bodyPr/>
                    <a:lstStyle/>
                    <a:p>
                      <a:pPr algn="l"/>
                      <a:r>
                        <a:rPr lang="zh-CN" altLang="en-US" sz="2000" b="0">
                          <a:solidFill>
                            <a:srgbClr val="4F4F4F"/>
                          </a:solidFill>
                          <a:effectLst/>
                        </a:rPr>
                        <a:t>非常快 </a:t>
                      </a:r>
                      <a:r>
                        <a:rPr lang="en-US" altLang="zh-CN" sz="2000" b="0">
                          <a:solidFill>
                            <a:srgbClr val="4F4F4F"/>
                          </a:solidFill>
                          <a:effectLst/>
                        </a:rPr>
                        <a:t>(</a:t>
                      </a:r>
                      <a:r>
                        <a:rPr lang="zh-CN" altLang="en-US" sz="2000" b="0">
                          <a:solidFill>
                            <a:srgbClr val="4F4F4F"/>
                          </a:solidFill>
                          <a:effectLst/>
                        </a:rPr>
                        <a:t>数万 </a:t>
                      </a:r>
                      <a:r>
                        <a:rPr lang="en-US" sz="2000" b="0">
                          <a:solidFill>
                            <a:srgbClr val="4F4F4F"/>
                          </a:solidFill>
                          <a:effectLst/>
                        </a:rPr>
                        <a:t>nodes/s)</a:t>
                      </a:r>
                    </a:p>
                  </a:txBody>
                  <a:tcPr marL="60960" marR="60960" marT="60960" marB="60960" anchor="ctr"/>
                </a:tc>
                <a:tc>
                  <a:txBody>
                    <a:bodyPr/>
                    <a:lstStyle/>
                    <a:p>
                      <a:pPr algn="l"/>
                      <a:r>
                        <a:rPr lang="zh-CN" altLang="en-US" sz="2000" b="0" dirty="0">
                          <a:solidFill>
                            <a:srgbClr val="4F4F4F"/>
                          </a:solidFill>
                          <a:effectLst/>
                        </a:rPr>
                        <a:t>非常快 </a:t>
                      </a:r>
                      <a:r>
                        <a:rPr lang="en-US" altLang="zh-CN" sz="2000" b="0" dirty="0">
                          <a:solidFill>
                            <a:srgbClr val="4F4F4F"/>
                          </a:solidFill>
                          <a:effectLst/>
                        </a:rPr>
                        <a:t>(</a:t>
                      </a:r>
                      <a:r>
                        <a:rPr lang="zh-CN" altLang="en-US" sz="2000" b="0" dirty="0">
                          <a:solidFill>
                            <a:srgbClr val="4F4F4F"/>
                          </a:solidFill>
                          <a:effectLst/>
                        </a:rPr>
                        <a:t>数万 </a:t>
                      </a:r>
                      <a:r>
                        <a:rPr lang="en-US" sz="2000" b="0" dirty="0">
                          <a:solidFill>
                            <a:srgbClr val="4F4F4F"/>
                          </a:solidFill>
                          <a:effectLst/>
                        </a:rPr>
                        <a:t>nodes/s)</a:t>
                      </a:r>
                    </a:p>
                  </a:txBody>
                  <a:tcPr marL="60960" marR="60960" marT="60960" marB="60960" anchor="ctr"/>
                </a:tc>
                <a:tc>
                  <a:txBody>
                    <a:bodyPr/>
                    <a:lstStyle/>
                    <a:p>
                      <a:pPr algn="l"/>
                      <a:r>
                        <a:rPr lang="zh-CN" altLang="en-US" sz="2000" b="0">
                          <a:solidFill>
                            <a:srgbClr val="4F4F4F"/>
                          </a:solidFill>
                          <a:effectLst/>
                        </a:rPr>
                        <a:t>非常快 </a:t>
                      </a:r>
                      <a:r>
                        <a:rPr lang="en-US" altLang="zh-CN" sz="2000" b="0">
                          <a:solidFill>
                            <a:srgbClr val="4F4F4F"/>
                          </a:solidFill>
                          <a:effectLst/>
                        </a:rPr>
                        <a:t>(</a:t>
                      </a:r>
                      <a:r>
                        <a:rPr lang="zh-CN" altLang="en-US" sz="2000" b="0">
                          <a:solidFill>
                            <a:srgbClr val="4F4F4F"/>
                          </a:solidFill>
                          <a:effectLst/>
                        </a:rPr>
                        <a:t>数万 </a:t>
                      </a:r>
                      <a:r>
                        <a:rPr lang="en-US" sz="2000" b="0">
                          <a:solidFill>
                            <a:srgbClr val="4F4F4F"/>
                          </a:solidFill>
                          <a:effectLst/>
                        </a:rPr>
                        <a:t>nodes/s)</a:t>
                      </a:r>
                    </a:p>
                  </a:txBody>
                  <a:tcPr marL="60960" marR="60960" marT="60960" marB="60960" anchor="ctr"/>
                </a:tc>
                <a:extLst>
                  <a:ext uri="{0D108BD9-81ED-4DB2-BD59-A6C34878D82A}">
                    <a16:rowId xmlns:a16="http://schemas.microsoft.com/office/drawing/2014/main" val="3219089986"/>
                  </a:ext>
                </a:extLst>
              </a:tr>
              <a:tr h="370840">
                <a:tc>
                  <a:txBody>
                    <a:bodyPr/>
                    <a:lstStyle/>
                    <a:p>
                      <a:pPr algn="l"/>
                      <a:r>
                        <a:rPr lang="zh-CN" altLang="en-US" sz="2000" b="0">
                          <a:solidFill>
                            <a:srgbClr val="4F4F4F"/>
                          </a:solidFill>
                          <a:effectLst/>
                        </a:rPr>
                        <a:t>优点</a:t>
                      </a:r>
                    </a:p>
                  </a:txBody>
                  <a:tcPr marL="60960" marR="60960" marT="60960" marB="60960" anchor="ctr"/>
                </a:tc>
                <a:tc>
                  <a:txBody>
                    <a:bodyPr/>
                    <a:lstStyle/>
                    <a:p>
                      <a:pPr algn="l"/>
                      <a:r>
                        <a:rPr lang="zh-CN" altLang="en-US" sz="2000" b="0" dirty="0">
                          <a:solidFill>
                            <a:srgbClr val="4F4F4F"/>
                          </a:solidFill>
                          <a:effectLst/>
                        </a:rPr>
                        <a:t>使用方便，</a:t>
                      </a:r>
                      <a:r>
                        <a:rPr lang="zh-CN" altLang="en-US" sz="2000" b="0" dirty="0">
                          <a:solidFill>
                            <a:srgbClr val="FF0000"/>
                          </a:solidFill>
                          <a:effectLst/>
                        </a:rPr>
                        <a:t>可实时插入</a:t>
                      </a:r>
                      <a:r>
                        <a:rPr lang="zh-CN" altLang="en-US" sz="2000" b="0" dirty="0">
                          <a:solidFill>
                            <a:srgbClr val="4F4F4F"/>
                          </a:solidFill>
                          <a:effectLst/>
                        </a:rPr>
                        <a:t>。</a:t>
                      </a:r>
                    </a:p>
                  </a:txBody>
                  <a:tcPr marL="60960" marR="60960" marT="60960" marB="60960" anchor="ctr"/>
                </a:tc>
                <a:tc>
                  <a:txBody>
                    <a:bodyPr/>
                    <a:lstStyle/>
                    <a:p>
                      <a:pPr algn="l"/>
                      <a:r>
                        <a:rPr lang="zh-CN" altLang="en-US" sz="2000" b="0" dirty="0">
                          <a:solidFill>
                            <a:srgbClr val="4F4F4F"/>
                          </a:solidFill>
                          <a:effectLst/>
                        </a:rPr>
                        <a:t>使用方便，可以加载本地</a:t>
                      </a:r>
                      <a:r>
                        <a:rPr lang="en-US" altLang="zh-CN" sz="2000" b="0" dirty="0">
                          <a:solidFill>
                            <a:srgbClr val="4F4F4F"/>
                          </a:solidFill>
                          <a:effectLst/>
                        </a:rPr>
                        <a:t>/</a:t>
                      </a:r>
                      <a:r>
                        <a:rPr lang="zh-CN" altLang="en-US" sz="2000" b="0" dirty="0">
                          <a:solidFill>
                            <a:srgbClr val="4F4F4F"/>
                          </a:solidFill>
                          <a:effectLst/>
                        </a:rPr>
                        <a:t>远程</a:t>
                      </a:r>
                      <a:r>
                        <a:rPr lang="en-US" altLang="zh-CN" sz="2000" b="0" dirty="0">
                          <a:solidFill>
                            <a:srgbClr val="4F4F4F"/>
                          </a:solidFill>
                          <a:effectLst/>
                        </a:rPr>
                        <a:t>CSV</a:t>
                      </a:r>
                      <a:r>
                        <a:rPr lang="zh-CN" altLang="en-US" sz="2000" b="0" dirty="0">
                          <a:solidFill>
                            <a:srgbClr val="4F4F4F"/>
                          </a:solidFill>
                          <a:effectLst/>
                        </a:rPr>
                        <a:t>；</a:t>
                      </a:r>
                      <a:r>
                        <a:rPr lang="zh-CN" altLang="en-US" sz="2000" b="0" dirty="0">
                          <a:solidFill>
                            <a:srgbClr val="FF0000"/>
                          </a:solidFill>
                          <a:effectLst/>
                        </a:rPr>
                        <a:t>可实时插入。</a:t>
                      </a:r>
                    </a:p>
                  </a:txBody>
                  <a:tcPr marL="60960" marR="60960" marT="60960" marB="60960" anchor="ctr"/>
                </a:tc>
                <a:tc>
                  <a:txBody>
                    <a:bodyPr/>
                    <a:lstStyle/>
                    <a:p>
                      <a:pPr algn="l"/>
                      <a:r>
                        <a:rPr lang="zh-CN" altLang="en-US" sz="2000" b="0" dirty="0">
                          <a:solidFill>
                            <a:srgbClr val="4F4F4F"/>
                          </a:solidFill>
                          <a:effectLst/>
                        </a:rPr>
                        <a:t>速度相比于前两个，有数量级的提升</a:t>
                      </a:r>
                    </a:p>
                  </a:txBody>
                  <a:tcPr marL="60960" marR="60960" marT="60960" marB="60960" anchor="ctr"/>
                </a:tc>
                <a:tc>
                  <a:txBody>
                    <a:bodyPr/>
                    <a:lstStyle/>
                    <a:p>
                      <a:pPr algn="l"/>
                      <a:r>
                        <a:rPr lang="zh-CN" altLang="en-US" sz="2000" b="0" dirty="0">
                          <a:solidFill>
                            <a:srgbClr val="4F4F4F"/>
                          </a:solidFill>
                          <a:effectLst/>
                        </a:rPr>
                        <a:t>基于</a:t>
                      </a:r>
                      <a:r>
                        <a:rPr lang="en-US" altLang="zh-CN" sz="2000" b="0" dirty="0">
                          <a:solidFill>
                            <a:srgbClr val="4F4F4F"/>
                          </a:solidFill>
                          <a:effectLst/>
                        </a:rPr>
                        <a:t>Batch Inserter</a:t>
                      </a:r>
                      <a:r>
                        <a:rPr lang="zh-CN" altLang="en-US" sz="2000" b="0" dirty="0">
                          <a:solidFill>
                            <a:srgbClr val="4F4F4F"/>
                          </a:solidFill>
                          <a:effectLst/>
                        </a:rPr>
                        <a:t>，可以直接运行编译好的</a:t>
                      </a:r>
                      <a:r>
                        <a:rPr lang="en-US" altLang="zh-CN" sz="2000" b="0" dirty="0">
                          <a:solidFill>
                            <a:srgbClr val="4F4F4F"/>
                          </a:solidFill>
                          <a:effectLst/>
                        </a:rPr>
                        <a:t>jar</a:t>
                      </a:r>
                      <a:r>
                        <a:rPr lang="zh-CN" altLang="en-US" sz="2000" b="0" dirty="0">
                          <a:solidFill>
                            <a:srgbClr val="4F4F4F"/>
                          </a:solidFill>
                          <a:effectLst/>
                        </a:rPr>
                        <a:t>包；</a:t>
                      </a:r>
                      <a:r>
                        <a:rPr lang="zh-CN" altLang="en-US" sz="2000" b="1" dirty="0">
                          <a:solidFill>
                            <a:srgbClr val="FF0000"/>
                          </a:solidFill>
                          <a:effectLst/>
                        </a:rPr>
                        <a:t>可以在已存在的数据库中导入数据</a:t>
                      </a:r>
                      <a:endParaRPr lang="zh-CN" altLang="en-US" sz="2000" b="0" dirty="0">
                        <a:solidFill>
                          <a:srgbClr val="FF0000"/>
                        </a:solidFill>
                        <a:effectLst/>
                      </a:endParaRPr>
                    </a:p>
                  </a:txBody>
                  <a:tcPr marL="60960" marR="60960" marT="60960" marB="60960" anchor="ctr"/>
                </a:tc>
                <a:tc>
                  <a:txBody>
                    <a:bodyPr/>
                    <a:lstStyle/>
                    <a:p>
                      <a:pPr algn="l"/>
                      <a:r>
                        <a:rPr lang="zh-CN" altLang="en-US" sz="2000" b="0">
                          <a:solidFill>
                            <a:srgbClr val="4F4F4F"/>
                          </a:solidFill>
                          <a:effectLst/>
                        </a:rPr>
                        <a:t>官方出品，比</a:t>
                      </a:r>
                      <a:r>
                        <a:rPr lang="en-US" sz="2000" b="0">
                          <a:solidFill>
                            <a:srgbClr val="4F4F4F"/>
                          </a:solidFill>
                          <a:effectLst/>
                        </a:rPr>
                        <a:t>Batch Import</a:t>
                      </a:r>
                      <a:r>
                        <a:rPr lang="zh-CN" altLang="en-US" sz="2000" b="0">
                          <a:solidFill>
                            <a:srgbClr val="4F4F4F"/>
                          </a:solidFill>
                          <a:effectLst/>
                        </a:rPr>
                        <a:t>占用更少的资源</a:t>
                      </a:r>
                    </a:p>
                  </a:txBody>
                  <a:tcPr marL="60960" marR="60960" marT="60960" marB="60960" anchor="ctr"/>
                </a:tc>
                <a:extLst>
                  <a:ext uri="{0D108BD9-81ED-4DB2-BD59-A6C34878D82A}">
                    <a16:rowId xmlns:a16="http://schemas.microsoft.com/office/drawing/2014/main" val="1800194951"/>
                  </a:ext>
                </a:extLst>
              </a:tr>
              <a:tr h="370840">
                <a:tc>
                  <a:txBody>
                    <a:bodyPr/>
                    <a:lstStyle/>
                    <a:p>
                      <a:pPr algn="l"/>
                      <a:r>
                        <a:rPr lang="zh-CN" altLang="en-US" sz="2000" b="0">
                          <a:solidFill>
                            <a:srgbClr val="4F4F4F"/>
                          </a:solidFill>
                          <a:effectLst/>
                        </a:rPr>
                        <a:t>缺点</a:t>
                      </a:r>
                    </a:p>
                  </a:txBody>
                  <a:tcPr marL="60960" marR="60960" marT="60960" marB="60960" anchor="ctr"/>
                </a:tc>
                <a:tc>
                  <a:txBody>
                    <a:bodyPr/>
                    <a:lstStyle/>
                    <a:p>
                      <a:pPr algn="l"/>
                      <a:r>
                        <a:rPr lang="zh-CN" altLang="en-US" sz="2000" b="0">
                          <a:solidFill>
                            <a:srgbClr val="4F4F4F"/>
                          </a:solidFill>
                          <a:effectLst/>
                        </a:rPr>
                        <a:t>速度慢</a:t>
                      </a:r>
                    </a:p>
                  </a:txBody>
                  <a:tcPr marL="60960" marR="60960" marT="60960" marB="60960" anchor="ctr"/>
                </a:tc>
                <a:tc>
                  <a:txBody>
                    <a:bodyPr/>
                    <a:lstStyle/>
                    <a:p>
                      <a:pPr algn="l"/>
                      <a:r>
                        <a:rPr lang="zh-CN" altLang="en-US" sz="2000" b="0" dirty="0">
                          <a:solidFill>
                            <a:srgbClr val="4F4F4F"/>
                          </a:solidFill>
                          <a:effectLst/>
                        </a:rPr>
                        <a:t>需要将数据转换成</a:t>
                      </a:r>
                      <a:r>
                        <a:rPr lang="en-US" altLang="zh-CN" sz="2000" b="0" dirty="0">
                          <a:solidFill>
                            <a:srgbClr val="4F4F4F"/>
                          </a:solidFill>
                          <a:effectLst/>
                        </a:rPr>
                        <a:t>CSV</a:t>
                      </a:r>
                    </a:p>
                  </a:txBody>
                  <a:tcPr marL="60960" marR="60960" marT="60960" marB="60960" anchor="ctr"/>
                </a:tc>
                <a:tc>
                  <a:txBody>
                    <a:bodyPr/>
                    <a:lstStyle/>
                    <a:p>
                      <a:pPr algn="l"/>
                      <a:r>
                        <a:rPr lang="zh-CN" altLang="en-US" sz="2000" b="0" dirty="0">
                          <a:solidFill>
                            <a:srgbClr val="4F4F4F"/>
                          </a:solidFill>
                          <a:effectLst/>
                        </a:rPr>
                        <a:t>需要转成</a:t>
                      </a:r>
                      <a:r>
                        <a:rPr lang="en-US" altLang="zh-CN" sz="2000" b="0" dirty="0">
                          <a:solidFill>
                            <a:srgbClr val="4F4F4F"/>
                          </a:solidFill>
                          <a:effectLst/>
                        </a:rPr>
                        <a:t>CSV</a:t>
                      </a:r>
                      <a:r>
                        <a:rPr lang="zh-CN" altLang="en-US" sz="2000" b="0" dirty="0">
                          <a:solidFill>
                            <a:srgbClr val="4F4F4F"/>
                          </a:solidFill>
                          <a:effectLst/>
                        </a:rPr>
                        <a:t>；</a:t>
                      </a:r>
                      <a:r>
                        <a:rPr lang="zh-CN" altLang="en-US" sz="2000" b="1" dirty="0">
                          <a:solidFill>
                            <a:srgbClr val="4F4F4F"/>
                          </a:solidFill>
                          <a:effectLst/>
                        </a:rPr>
                        <a:t>只能在</a:t>
                      </a:r>
                      <a:r>
                        <a:rPr lang="en-US" altLang="zh-CN" sz="2000" b="1" dirty="0">
                          <a:solidFill>
                            <a:srgbClr val="4F4F4F"/>
                          </a:solidFill>
                          <a:effectLst/>
                        </a:rPr>
                        <a:t>JAVA</a:t>
                      </a:r>
                      <a:r>
                        <a:rPr lang="zh-CN" altLang="en-US" sz="2000" b="1" dirty="0">
                          <a:solidFill>
                            <a:srgbClr val="4F4F4F"/>
                          </a:solidFill>
                          <a:effectLst/>
                        </a:rPr>
                        <a:t>中使用</a:t>
                      </a:r>
                      <a:r>
                        <a:rPr lang="zh-CN" altLang="en-US" sz="2000" b="0" dirty="0">
                          <a:solidFill>
                            <a:srgbClr val="4F4F4F"/>
                          </a:solidFill>
                          <a:effectLst/>
                        </a:rPr>
                        <a:t>；且</a:t>
                      </a:r>
                      <a:r>
                        <a:rPr lang="zh-CN" altLang="en-US" sz="2000" b="0" dirty="0">
                          <a:solidFill>
                            <a:srgbClr val="FF0000"/>
                          </a:solidFill>
                          <a:effectLst/>
                        </a:rPr>
                        <a:t>插入时</a:t>
                      </a:r>
                      <a:r>
                        <a:rPr lang="zh-CN" altLang="en-US" sz="2000" b="1" dirty="0">
                          <a:solidFill>
                            <a:srgbClr val="FF0000"/>
                          </a:solidFill>
                          <a:effectLst/>
                        </a:rPr>
                        <a:t>必须停止</a:t>
                      </a:r>
                      <a:r>
                        <a:rPr lang="en-US" altLang="zh-CN" sz="2000" b="1" dirty="0">
                          <a:solidFill>
                            <a:srgbClr val="FF0000"/>
                          </a:solidFill>
                          <a:effectLst/>
                        </a:rPr>
                        <a:t>neo4j</a:t>
                      </a:r>
                      <a:endParaRPr lang="zh-CN" altLang="en-US" sz="2000" b="0" dirty="0">
                        <a:solidFill>
                          <a:srgbClr val="FF0000"/>
                        </a:solidFill>
                        <a:effectLst/>
                      </a:endParaRPr>
                    </a:p>
                  </a:txBody>
                  <a:tcPr marL="60960" marR="60960" marT="60960" marB="60960" anchor="ctr"/>
                </a:tc>
                <a:tc>
                  <a:txBody>
                    <a:bodyPr/>
                    <a:lstStyle/>
                    <a:p>
                      <a:pPr algn="l"/>
                      <a:r>
                        <a:rPr lang="zh-CN" altLang="en-US" sz="2000" b="0" dirty="0">
                          <a:solidFill>
                            <a:srgbClr val="4F4F4F"/>
                          </a:solidFill>
                          <a:effectLst/>
                        </a:rPr>
                        <a:t>需要转成</a:t>
                      </a:r>
                      <a:r>
                        <a:rPr lang="en-US" altLang="zh-CN" sz="2000" b="0" dirty="0">
                          <a:solidFill>
                            <a:srgbClr val="4F4F4F"/>
                          </a:solidFill>
                          <a:effectLst/>
                        </a:rPr>
                        <a:t>CSV</a:t>
                      </a:r>
                      <a:r>
                        <a:rPr lang="zh-CN" altLang="en-US" sz="2000" b="0" dirty="0">
                          <a:solidFill>
                            <a:srgbClr val="4F4F4F"/>
                          </a:solidFill>
                          <a:effectLst/>
                        </a:rPr>
                        <a:t>；</a:t>
                      </a:r>
                      <a:r>
                        <a:rPr lang="zh-CN" altLang="en-US" sz="2000" b="1" dirty="0">
                          <a:solidFill>
                            <a:srgbClr val="FF0000"/>
                          </a:solidFill>
                          <a:effectLst/>
                        </a:rPr>
                        <a:t>必须停止</a:t>
                      </a:r>
                      <a:r>
                        <a:rPr lang="en-US" altLang="zh-CN" sz="2000" b="1" dirty="0">
                          <a:solidFill>
                            <a:srgbClr val="FF0000"/>
                          </a:solidFill>
                          <a:effectLst/>
                        </a:rPr>
                        <a:t>neo4j</a:t>
                      </a:r>
                      <a:endParaRPr lang="zh-CN" altLang="en-US" sz="2000" b="0" dirty="0">
                        <a:solidFill>
                          <a:srgbClr val="FF0000"/>
                        </a:solidFill>
                        <a:effectLst/>
                      </a:endParaRPr>
                    </a:p>
                  </a:txBody>
                  <a:tcPr marL="60960" marR="60960" marT="60960" marB="60960" anchor="ctr"/>
                </a:tc>
                <a:tc>
                  <a:txBody>
                    <a:bodyPr/>
                    <a:lstStyle/>
                    <a:p>
                      <a:pPr algn="l"/>
                      <a:r>
                        <a:rPr lang="zh-CN" altLang="en-US" sz="2000" b="0" dirty="0">
                          <a:solidFill>
                            <a:srgbClr val="4F4F4F"/>
                          </a:solidFill>
                          <a:effectLst/>
                        </a:rPr>
                        <a:t>需要转成</a:t>
                      </a:r>
                      <a:r>
                        <a:rPr lang="en-US" altLang="zh-CN" sz="2000" b="0" dirty="0">
                          <a:solidFill>
                            <a:srgbClr val="4F4F4F"/>
                          </a:solidFill>
                          <a:effectLst/>
                        </a:rPr>
                        <a:t>CSV</a:t>
                      </a:r>
                      <a:r>
                        <a:rPr lang="zh-CN" altLang="en-US" sz="2000" b="0" dirty="0">
                          <a:solidFill>
                            <a:srgbClr val="4F4F4F"/>
                          </a:solidFill>
                          <a:effectLst/>
                        </a:rPr>
                        <a:t>；</a:t>
                      </a:r>
                      <a:r>
                        <a:rPr lang="zh-CN" altLang="en-US" sz="2000" b="1" dirty="0">
                          <a:solidFill>
                            <a:srgbClr val="FF0000"/>
                          </a:solidFill>
                          <a:effectLst/>
                        </a:rPr>
                        <a:t>必须停止</a:t>
                      </a:r>
                      <a:r>
                        <a:rPr lang="en-US" altLang="zh-CN" sz="2000" b="1" dirty="0">
                          <a:solidFill>
                            <a:srgbClr val="FF0000"/>
                          </a:solidFill>
                          <a:effectLst/>
                        </a:rPr>
                        <a:t>neo4j</a:t>
                      </a:r>
                      <a:r>
                        <a:rPr lang="zh-CN" altLang="en-US" sz="2000" b="0" dirty="0">
                          <a:solidFill>
                            <a:srgbClr val="FF0000"/>
                          </a:solidFill>
                          <a:effectLst/>
                        </a:rPr>
                        <a:t>；</a:t>
                      </a:r>
                      <a:r>
                        <a:rPr lang="zh-CN" altLang="en-US" sz="2000" b="1" dirty="0">
                          <a:solidFill>
                            <a:srgbClr val="FF0000"/>
                          </a:solidFill>
                          <a:effectLst/>
                        </a:rPr>
                        <a:t>只能生成新的数据库，而不能在已存在的数据库中插入数据</a:t>
                      </a:r>
                      <a:r>
                        <a:rPr lang="zh-CN" altLang="en-US" sz="2000" b="1" dirty="0">
                          <a:solidFill>
                            <a:srgbClr val="4F4F4F"/>
                          </a:solidFill>
                          <a:effectLst/>
                        </a:rPr>
                        <a:t>。</a:t>
                      </a:r>
                      <a:endParaRPr lang="zh-CN" altLang="en-US" sz="2000" b="0" dirty="0">
                        <a:solidFill>
                          <a:srgbClr val="4F4F4F"/>
                        </a:solidFill>
                        <a:effectLst/>
                      </a:endParaRPr>
                    </a:p>
                  </a:txBody>
                  <a:tcPr marL="60960" marR="60960" marT="60960" marB="60960" anchor="ctr"/>
                </a:tc>
                <a:extLst>
                  <a:ext uri="{0D108BD9-81ED-4DB2-BD59-A6C34878D82A}">
                    <a16:rowId xmlns:a16="http://schemas.microsoft.com/office/drawing/2014/main" val="260650739"/>
                  </a:ext>
                </a:extLst>
              </a:tr>
            </a:tbl>
          </a:graphicData>
        </a:graphic>
      </p:graphicFrame>
      <p:sp>
        <p:nvSpPr>
          <p:cNvPr id="4" name="灯片编号占位符 3"/>
          <p:cNvSpPr>
            <a:spLocks noGrp="1"/>
          </p:cNvSpPr>
          <p:nvPr>
            <p:ph type="sldNum" sz="quarter" idx="12"/>
          </p:nvPr>
        </p:nvSpPr>
        <p:spPr/>
        <p:txBody>
          <a:bodyPr/>
          <a:lstStyle/>
          <a:p>
            <a:fld id="{C464E751-8DDD-48F4-87DB-3D6A7AC74B40}" type="slidenum">
              <a:rPr lang="zh-CN" altLang="en-US" smtClean="0"/>
              <a:pPr/>
              <a:t>119</a:t>
            </a:fld>
            <a:endParaRPr lang="zh-CN" altLang="en-US" dirty="0"/>
          </a:p>
        </p:txBody>
      </p:sp>
    </p:spTree>
    <p:extLst>
      <p:ext uri="{BB962C8B-B14F-4D97-AF65-F5344CB8AC3E}">
        <p14:creationId xmlns:p14="http://schemas.microsoft.com/office/powerpoint/2010/main" val="4085321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8426"/>
            <a:ext cx="10515600" cy="650874"/>
          </a:xfrm>
        </p:spPr>
        <p:txBody>
          <a:bodyPr/>
          <a:lstStyle/>
          <a:p>
            <a:r>
              <a:rPr lang="en-US" altLang="zh-CN" sz="2400" b="1" dirty="0">
                <a:solidFill>
                  <a:prstClr val="black"/>
                </a:solidFill>
              </a:rPr>
              <a:t>5.1.2.2 </a:t>
            </a:r>
            <a:r>
              <a:rPr lang="zh-CN" altLang="en-US" sz="2400" b="1" dirty="0">
                <a:solidFill>
                  <a:prstClr val="black"/>
                </a:solidFill>
              </a:rPr>
              <a:t>资源描述框架（</a:t>
            </a:r>
            <a:r>
              <a:rPr lang="en-US" altLang="zh-CN" sz="2400" b="1" dirty="0">
                <a:solidFill>
                  <a:prstClr val="black"/>
                </a:solidFill>
              </a:rPr>
              <a:t>RDF</a:t>
            </a:r>
            <a:r>
              <a:rPr lang="zh-CN" altLang="en-US" sz="2400" b="1" dirty="0" smtClean="0">
                <a:solidFill>
                  <a:prstClr val="black"/>
                </a:solidFill>
              </a:rPr>
              <a:t>）（续）</a:t>
            </a:r>
            <a:endParaRPr lang="zh-CN" altLang="en-US" dirty="0"/>
          </a:p>
        </p:txBody>
      </p:sp>
      <p:sp>
        <p:nvSpPr>
          <p:cNvPr id="3" name="内容占位符 2"/>
          <p:cNvSpPr>
            <a:spLocks noGrp="1"/>
          </p:cNvSpPr>
          <p:nvPr>
            <p:ph idx="1"/>
          </p:nvPr>
        </p:nvSpPr>
        <p:spPr>
          <a:xfrm>
            <a:off x="368300" y="749300"/>
            <a:ext cx="11823700" cy="6197599"/>
          </a:xfrm>
        </p:spPr>
        <p:txBody>
          <a:bodyPr>
            <a:noAutofit/>
          </a:bodyPr>
          <a:lstStyle/>
          <a:p>
            <a:pPr>
              <a:lnSpc>
                <a:spcPct val="100000"/>
              </a:lnSpc>
            </a:pPr>
            <a:r>
              <a:rPr lang="en-US" altLang="zh-CN" sz="1800" dirty="0"/>
              <a:t>&lt;?xml version=“1.0”?&gt;</a:t>
            </a:r>
            <a:endParaRPr lang="zh-CN" altLang="zh-CN" sz="1800" dirty="0"/>
          </a:p>
          <a:p>
            <a:pPr>
              <a:lnSpc>
                <a:spcPct val="100000"/>
              </a:lnSpc>
            </a:pPr>
            <a:r>
              <a:rPr lang="en-US" altLang="zh-CN" sz="1800" dirty="0"/>
              <a:t>    &lt;RDF </a:t>
            </a:r>
            <a:r>
              <a:rPr lang="en-US" altLang="zh-CN" sz="1800" dirty="0" err="1"/>
              <a:t>xmlns</a:t>
            </a:r>
            <a:r>
              <a:rPr lang="en-US" altLang="zh-CN" sz="1800" dirty="0"/>
              <a:t>=http://</a:t>
            </a:r>
            <a:r>
              <a:rPr lang="en-US" altLang="zh-CN" sz="1400" dirty="0"/>
              <a:t>www.w3.org/1999/02/22-rdf-syntax-ns#xmlna:</a:t>
            </a:r>
            <a:r>
              <a:rPr lang="en-US" altLang="zh-CN" sz="1800" dirty="0"/>
              <a:t>DC=http://purl.org/metadata/dublin-core#&gt;</a:t>
            </a:r>
            <a:endParaRPr lang="zh-CN" altLang="zh-CN" sz="1800" dirty="0"/>
          </a:p>
          <a:p>
            <a:pPr>
              <a:lnSpc>
                <a:spcPct val="100000"/>
              </a:lnSpc>
            </a:pPr>
            <a:r>
              <a:rPr lang="en-US" altLang="zh-CN" sz="1800" dirty="0"/>
              <a:t>        &lt;</a:t>
            </a:r>
            <a:r>
              <a:rPr lang="en-US" altLang="zh-CN" sz="1800" dirty="0">
                <a:solidFill>
                  <a:srgbClr val="FF0000"/>
                </a:solidFill>
              </a:rPr>
              <a:t>Description</a:t>
            </a:r>
            <a:r>
              <a:rPr lang="en-US" altLang="zh-CN" sz="1800" dirty="0"/>
              <a:t> about=</a:t>
            </a:r>
            <a:r>
              <a:rPr lang="en-US" altLang="zh-CN" sz="1800" dirty="0">
                <a:solidFill>
                  <a:srgbClr val="FF0000"/>
                </a:solidFill>
              </a:rPr>
              <a:t>http://www.dlib.org/dlib/may98/miller</a:t>
            </a:r>
            <a:r>
              <a:rPr lang="en-US" altLang="zh-CN" sz="1800" dirty="0"/>
              <a:t>&gt;</a:t>
            </a:r>
            <a:endParaRPr lang="zh-CN" altLang="zh-CN" sz="1800" dirty="0"/>
          </a:p>
          <a:p>
            <a:pPr>
              <a:lnSpc>
                <a:spcPct val="100000"/>
              </a:lnSpc>
            </a:pPr>
            <a:r>
              <a:rPr lang="en-US" altLang="zh-CN" sz="1800" dirty="0"/>
              <a:t>            &lt;</a:t>
            </a:r>
            <a:r>
              <a:rPr lang="en-US" altLang="zh-CN" sz="1800" dirty="0" err="1">
                <a:solidFill>
                  <a:srgbClr val="FF0000"/>
                </a:solidFill>
              </a:rPr>
              <a:t>DC:title</a:t>
            </a:r>
            <a:r>
              <a:rPr lang="en-US" altLang="zh-CN" sz="1800" dirty="0"/>
              <a:t>&gt;</a:t>
            </a:r>
            <a:endParaRPr lang="zh-CN" altLang="zh-CN" sz="1800" dirty="0"/>
          </a:p>
          <a:p>
            <a:pPr>
              <a:lnSpc>
                <a:spcPct val="100000"/>
              </a:lnSpc>
            </a:pPr>
            <a:r>
              <a:rPr lang="en-US" altLang="zh-CN" sz="1800" dirty="0"/>
              <a:t>                An introduction to the Resource Description Framework</a:t>
            </a:r>
            <a:endParaRPr lang="zh-CN" altLang="zh-CN" sz="1800" dirty="0"/>
          </a:p>
          <a:p>
            <a:pPr>
              <a:lnSpc>
                <a:spcPct val="100000"/>
              </a:lnSpc>
            </a:pPr>
            <a:r>
              <a:rPr lang="en-US" altLang="zh-CN" sz="1800" dirty="0"/>
              <a:t>            </a:t>
            </a:r>
            <a:r>
              <a:rPr lang="en-US" altLang="zh-CN" sz="1800" dirty="0">
                <a:solidFill>
                  <a:srgbClr val="FF0000"/>
                </a:solidFill>
              </a:rPr>
              <a:t>&lt;/</a:t>
            </a:r>
            <a:r>
              <a:rPr lang="en-US" altLang="zh-CN" sz="1800" dirty="0" err="1">
                <a:solidFill>
                  <a:srgbClr val="FF0000"/>
                </a:solidFill>
              </a:rPr>
              <a:t>DC:title</a:t>
            </a:r>
            <a:r>
              <a:rPr lang="en-US" altLang="zh-CN" sz="1800" dirty="0" smtClean="0"/>
              <a:t>&gt;</a:t>
            </a:r>
          </a:p>
          <a:p>
            <a:pPr>
              <a:lnSpc>
                <a:spcPct val="100000"/>
              </a:lnSpc>
            </a:pPr>
            <a:endParaRPr lang="zh-CN" altLang="zh-CN" sz="900" dirty="0"/>
          </a:p>
          <a:p>
            <a:pPr>
              <a:lnSpc>
                <a:spcPct val="100000"/>
              </a:lnSpc>
            </a:pPr>
            <a:r>
              <a:rPr lang="en-US" altLang="zh-CN" sz="1800" dirty="0"/>
              <a:t>            &lt;</a:t>
            </a:r>
            <a:r>
              <a:rPr lang="en-US" altLang="zh-CN" sz="1800" dirty="0" err="1">
                <a:solidFill>
                  <a:srgbClr val="FF0000"/>
                </a:solidFill>
              </a:rPr>
              <a:t>DC:creator</a:t>
            </a:r>
            <a:r>
              <a:rPr lang="en-US" altLang="zh-CN" sz="1800" dirty="0"/>
              <a:t>&gt;</a:t>
            </a:r>
            <a:endParaRPr lang="zh-CN" altLang="zh-CN" sz="1800" dirty="0"/>
          </a:p>
          <a:p>
            <a:pPr>
              <a:lnSpc>
                <a:spcPct val="100000"/>
              </a:lnSpc>
            </a:pPr>
            <a:r>
              <a:rPr lang="en-US" altLang="zh-CN" sz="1800" dirty="0"/>
              <a:t>                Eric Miller</a:t>
            </a:r>
            <a:endParaRPr lang="zh-CN" altLang="zh-CN" sz="1800" dirty="0"/>
          </a:p>
          <a:p>
            <a:pPr>
              <a:lnSpc>
                <a:spcPct val="100000"/>
              </a:lnSpc>
            </a:pPr>
            <a:r>
              <a:rPr lang="en-US" altLang="zh-CN" sz="1800" dirty="0"/>
              <a:t>            &lt;</a:t>
            </a:r>
            <a:r>
              <a:rPr lang="en-US" altLang="zh-CN" sz="1800" dirty="0">
                <a:solidFill>
                  <a:srgbClr val="FF0000"/>
                </a:solidFill>
              </a:rPr>
              <a:t>/</a:t>
            </a:r>
            <a:r>
              <a:rPr lang="en-US" altLang="zh-CN" sz="1800" dirty="0" err="1">
                <a:solidFill>
                  <a:srgbClr val="FF0000"/>
                </a:solidFill>
              </a:rPr>
              <a:t>DC:creator</a:t>
            </a:r>
            <a:r>
              <a:rPr lang="en-US" altLang="zh-CN" sz="1800" dirty="0" smtClean="0"/>
              <a:t>&gt;</a:t>
            </a:r>
          </a:p>
          <a:p>
            <a:pPr>
              <a:lnSpc>
                <a:spcPct val="100000"/>
              </a:lnSpc>
            </a:pPr>
            <a:endParaRPr lang="zh-CN" altLang="zh-CN" sz="900" dirty="0"/>
          </a:p>
          <a:p>
            <a:pPr>
              <a:lnSpc>
                <a:spcPct val="100000"/>
              </a:lnSpc>
            </a:pPr>
            <a:r>
              <a:rPr lang="en-US" altLang="zh-CN" sz="1800" dirty="0"/>
              <a:t>            &lt;</a:t>
            </a:r>
            <a:r>
              <a:rPr lang="en-US" altLang="zh-CN" sz="1800" dirty="0" err="1">
                <a:solidFill>
                  <a:srgbClr val="FF0000"/>
                </a:solidFill>
              </a:rPr>
              <a:t>DC:date</a:t>
            </a:r>
            <a:r>
              <a:rPr lang="en-US" altLang="zh-CN" sz="1800" dirty="0"/>
              <a:t>&gt;</a:t>
            </a:r>
            <a:endParaRPr lang="zh-CN" altLang="zh-CN" sz="1800" dirty="0"/>
          </a:p>
          <a:p>
            <a:pPr>
              <a:lnSpc>
                <a:spcPct val="100000"/>
              </a:lnSpc>
            </a:pPr>
            <a:r>
              <a:rPr lang="en-US" altLang="zh-CN" sz="1800" dirty="0"/>
              <a:t>                1998-0501</a:t>
            </a:r>
            <a:endParaRPr lang="zh-CN" altLang="zh-CN" sz="1800" dirty="0"/>
          </a:p>
          <a:p>
            <a:pPr>
              <a:lnSpc>
                <a:spcPct val="100000"/>
              </a:lnSpc>
            </a:pPr>
            <a:r>
              <a:rPr lang="en-US" altLang="zh-CN" sz="1800" dirty="0"/>
              <a:t>            &lt;</a:t>
            </a:r>
            <a:r>
              <a:rPr lang="en-US" altLang="zh-CN" sz="1800" dirty="0">
                <a:solidFill>
                  <a:srgbClr val="FF0000"/>
                </a:solidFill>
              </a:rPr>
              <a:t>/</a:t>
            </a:r>
            <a:r>
              <a:rPr lang="en-US" altLang="zh-CN" sz="1800" dirty="0" err="1">
                <a:solidFill>
                  <a:srgbClr val="FF0000"/>
                </a:solidFill>
              </a:rPr>
              <a:t>DC:date</a:t>
            </a:r>
            <a:r>
              <a:rPr lang="en-US" altLang="zh-CN" sz="1800" dirty="0"/>
              <a:t>&gt;</a:t>
            </a:r>
            <a:endParaRPr lang="zh-CN" altLang="zh-CN" sz="1800" dirty="0"/>
          </a:p>
          <a:p>
            <a:pPr>
              <a:lnSpc>
                <a:spcPct val="100000"/>
              </a:lnSpc>
            </a:pPr>
            <a:r>
              <a:rPr lang="en-US" altLang="zh-CN" sz="1800" dirty="0"/>
              <a:t>        &lt;</a:t>
            </a:r>
            <a:r>
              <a:rPr lang="en-US" altLang="zh-CN" sz="1800" dirty="0">
                <a:solidFill>
                  <a:srgbClr val="FF0000"/>
                </a:solidFill>
              </a:rPr>
              <a:t>/Description</a:t>
            </a:r>
            <a:r>
              <a:rPr lang="en-US" altLang="zh-CN" sz="1800" dirty="0"/>
              <a:t>&gt;</a:t>
            </a:r>
            <a:endParaRPr lang="zh-CN" altLang="zh-CN" sz="1800" dirty="0"/>
          </a:p>
          <a:p>
            <a:pPr>
              <a:lnSpc>
                <a:spcPct val="100000"/>
              </a:lnSpc>
            </a:pPr>
            <a:r>
              <a:rPr lang="en-US" altLang="zh-CN" sz="1800" dirty="0"/>
              <a:t>    &lt;/RDF</a:t>
            </a:r>
            <a:r>
              <a:rPr lang="en-US" altLang="zh-CN" sz="1800" dirty="0" smtClean="0"/>
              <a:t>&gt;</a:t>
            </a:r>
            <a:endParaRPr lang="zh-CN" altLang="zh-CN" sz="18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a:t>
            </a:fld>
            <a:endParaRPr lang="zh-CN" altLang="en-US" dirty="0"/>
          </a:p>
        </p:txBody>
      </p:sp>
      <p:sp>
        <p:nvSpPr>
          <p:cNvPr id="5" name="圆角矩形标注 4"/>
          <p:cNvSpPr/>
          <p:nvPr/>
        </p:nvSpPr>
        <p:spPr>
          <a:xfrm>
            <a:off x="9669294" y="1731523"/>
            <a:ext cx="1945532" cy="612648"/>
          </a:xfrm>
          <a:prstGeom prst="wedgeRoundRectCallout">
            <a:avLst>
              <a:gd name="adj1" fmla="val -147620"/>
              <a:gd name="adj2" fmla="val -454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t>资源的</a:t>
            </a:r>
            <a:r>
              <a:rPr lang="en-US" altLang="zh-CN" sz="2400" dirty="0" smtClean="0"/>
              <a:t>URI</a:t>
            </a:r>
            <a:endParaRPr lang="zh-CN" altLang="en-US" sz="2400" dirty="0"/>
          </a:p>
        </p:txBody>
      </p:sp>
      <p:sp>
        <p:nvSpPr>
          <p:cNvPr id="6" name="圆角矩形标注 5"/>
          <p:cNvSpPr/>
          <p:nvPr/>
        </p:nvSpPr>
        <p:spPr>
          <a:xfrm>
            <a:off x="7334655" y="423863"/>
            <a:ext cx="3871609" cy="612648"/>
          </a:xfrm>
          <a:prstGeom prst="wedgeRoundRectCallout">
            <a:avLst>
              <a:gd name="adj1" fmla="val -94339"/>
              <a:gd name="adj2" fmla="val 688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t>两个名称空间</a:t>
            </a:r>
            <a:r>
              <a:rPr lang="en-US" altLang="zh-CN" sz="2400" dirty="0" smtClean="0"/>
              <a:t>namespace</a:t>
            </a:r>
            <a:endParaRPr lang="zh-CN" altLang="en-US" sz="2400" dirty="0"/>
          </a:p>
        </p:txBody>
      </p:sp>
      <p:sp>
        <p:nvSpPr>
          <p:cNvPr id="7" name="圆角矩形标注 6"/>
          <p:cNvSpPr/>
          <p:nvPr/>
        </p:nvSpPr>
        <p:spPr>
          <a:xfrm>
            <a:off x="4549301" y="2929127"/>
            <a:ext cx="2921541" cy="864660"/>
          </a:xfrm>
          <a:prstGeom prst="wedgeRoundRectCallout">
            <a:avLst>
              <a:gd name="adj1" fmla="val -113178"/>
              <a:gd name="adj2" fmla="val -523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t>三个属性</a:t>
            </a:r>
            <a:r>
              <a:rPr lang="en-US" altLang="zh-CN" sz="2400" dirty="0" smtClean="0"/>
              <a:t>title</a:t>
            </a:r>
            <a:r>
              <a:rPr lang="zh-CN" altLang="en-US" sz="2400" dirty="0" smtClean="0"/>
              <a:t>、</a:t>
            </a:r>
            <a:r>
              <a:rPr lang="en-US" altLang="zh-CN" sz="2400" dirty="0" smtClean="0"/>
              <a:t>creator</a:t>
            </a:r>
            <a:r>
              <a:rPr lang="zh-CN" altLang="en-US" sz="2400" dirty="0" smtClean="0"/>
              <a:t>、</a:t>
            </a:r>
            <a:r>
              <a:rPr lang="en-US" altLang="zh-CN" sz="2400" dirty="0" smtClean="0"/>
              <a:t>date</a:t>
            </a:r>
            <a:endParaRPr lang="zh-CN" altLang="en-US" sz="2400" dirty="0"/>
          </a:p>
        </p:txBody>
      </p:sp>
    </p:spTree>
    <p:extLst>
      <p:ext uri="{BB962C8B-B14F-4D97-AF65-F5344CB8AC3E}">
        <p14:creationId xmlns:p14="http://schemas.microsoft.com/office/powerpoint/2010/main" val="255201240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1594"/>
            <a:ext cx="10515600" cy="920336"/>
          </a:xfrm>
        </p:spPr>
        <p:txBody>
          <a:bodyPr>
            <a:normAutofit/>
          </a:bodyPr>
          <a:lstStyle/>
          <a:p>
            <a:r>
              <a:rPr lang="en-US" altLang="zh-CN" dirty="0" smtClean="0"/>
              <a:t>5.4.2 Neo4j</a:t>
            </a:r>
            <a:r>
              <a:rPr lang="zh-CN" altLang="en-US" dirty="0" smtClean="0"/>
              <a:t>数据导入（续）</a:t>
            </a:r>
            <a:endParaRPr lang="zh-CN" altLang="en-US" dirty="0"/>
          </a:p>
        </p:txBody>
      </p:sp>
      <p:sp>
        <p:nvSpPr>
          <p:cNvPr id="3" name="内容占位符 2"/>
          <p:cNvSpPr>
            <a:spLocks noGrp="1"/>
          </p:cNvSpPr>
          <p:nvPr>
            <p:ph idx="1"/>
          </p:nvPr>
        </p:nvSpPr>
        <p:spPr>
          <a:xfrm>
            <a:off x="838200" y="858742"/>
            <a:ext cx="10515600" cy="5273834"/>
          </a:xfrm>
        </p:spPr>
        <p:txBody>
          <a:bodyPr>
            <a:noAutofit/>
          </a:bodyPr>
          <a:lstStyle/>
          <a:p>
            <a:r>
              <a:rPr lang="en-US" altLang="zh-CN" sz="2400" b="1" dirty="0" smtClean="0"/>
              <a:t>5.4.2.1 import</a:t>
            </a:r>
          </a:p>
          <a:p>
            <a:pPr>
              <a:lnSpc>
                <a:spcPct val="100000"/>
              </a:lnSpc>
            </a:pPr>
            <a:r>
              <a:rPr lang="en-US" altLang="zh-CN" sz="2400" b="1" dirty="0" smtClean="0"/>
              <a:t>movies.csv         </a:t>
            </a:r>
            <a:r>
              <a:rPr lang="en-US" altLang="zh-CN" sz="2400" b="1" dirty="0" smtClean="0">
                <a:solidFill>
                  <a:srgbClr val="00B0F0"/>
                </a:solidFill>
              </a:rPr>
              <a:t>//</a:t>
            </a:r>
            <a:r>
              <a:rPr lang="zh-CN" altLang="en-US" sz="2400" b="1" dirty="0" smtClean="0">
                <a:solidFill>
                  <a:srgbClr val="00B0F0"/>
                </a:solidFill>
              </a:rPr>
              <a:t>顶点</a:t>
            </a:r>
            <a:endParaRPr lang="en-US" altLang="zh-CN" sz="2400" b="1" dirty="0" smtClean="0">
              <a:solidFill>
                <a:srgbClr val="00B0F0"/>
              </a:solidFill>
            </a:endParaRPr>
          </a:p>
          <a:p>
            <a:pPr>
              <a:lnSpc>
                <a:spcPct val="100000"/>
              </a:lnSpc>
            </a:pPr>
            <a:r>
              <a:rPr lang="en-US" altLang="zh-CN" sz="2400" dirty="0" err="1"/>
              <a:t>movieId:ID</a:t>
            </a:r>
            <a:r>
              <a:rPr lang="en-US" altLang="zh-CN" sz="2400" dirty="0" smtClean="0"/>
              <a:t>, title, </a:t>
            </a:r>
            <a:r>
              <a:rPr lang="en-US" altLang="zh-CN" sz="2400" dirty="0" err="1" smtClean="0"/>
              <a:t>year:int</a:t>
            </a:r>
            <a:r>
              <a:rPr lang="en-US" altLang="zh-CN" sz="2400" dirty="0" smtClean="0"/>
              <a:t>, :LABEL</a:t>
            </a:r>
          </a:p>
          <a:p>
            <a:pPr>
              <a:lnSpc>
                <a:spcPct val="100000"/>
              </a:lnSpc>
            </a:pPr>
            <a:r>
              <a:rPr lang="en-US" altLang="zh-CN" sz="2400" dirty="0" smtClean="0"/>
              <a:t>tt0133093, "</a:t>
            </a:r>
            <a:r>
              <a:rPr lang="en-US" altLang="zh-CN" sz="2400" dirty="0"/>
              <a:t>The Matrix</a:t>
            </a:r>
            <a:r>
              <a:rPr lang="en-US" altLang="zh-CN" sz="2400" dirty="0" smtClean="0"/>
              <a:t>", 1999, Movie</a:t>
            </a:r>
          </a:p>
          <a:p>
            <a:pPr>
              <a:lnSpc>
                <a:spcPct val="100000"/>
              </a:lnSpc>
            </a:pPr>
            <a:r>
              <a:rPr lang="en-US" altLang="zh-CN" sz="2400" dirty="0" smtClean="0"/>
              <a:t>tt0234215,“The </a:t>
            </a:r>
            <a:r>
              <a:rPr lang="en-US" altLang="zh-CN" sz="2400" dirty="0"/>
              <a:t>Matrix </a:t>
            </a:r>
            <a:r>
              <a:rPr lang="en-US" altLang="zh-CN" sz="2400" dirty="0" smtClean="0"/>
              <a:t>Reloaded”, 2003, </a:t>
            </a:r>
            <a:r>
              <a:rPr lang="en-US" altLang="zh-CN" sz="2400" dirty="0" err="1" smtClean="0"/>
              <a:t>Movie;Sequel</a:t>
            </a:r>
            <a:r>
              <a:rPr lang="en-US" altLang="zh-CN" sz="2400" dirty="0" smtClean="0"/>
              <a:t>     </a:t>
            </a:r>
            <a:r>
              <a:rPr lang="en-US" altLang="zh-CN" sz="2400" dirty="0" smtClean="0">
                <a:solidFill>
                  <a:srgbClr val="00B0F0"/>
                </a:solidFill>
              </a:rPr>
              <a:t>//</a:t>
            </a:r>
            <a:r>
              <a:rPr lang="zh-CN" altLang="en-US" sz="2400" dirty="0" smtClean="0">
                <a:solidFill>
                  <a:srgbClr val="00B0F0"/>
                </a:solidFill>
              </a:rPr>
              <a:t>多标签</a:t>
            </a:r>
            <a:endParaRPr lang="en-US" altLang="zh-CN" sz="2400" dirty="0" smtClean="0">
              <a:solidFill>
                <a:srgbClr val="00B0F0"/>
              </a:solidFill>
            </a:endParaRPr>
          </a:p>
          <a:p>
            <a:pPr>
              <a:lnSpc>
                <a:spcPct val="100000"/>
              </a:lnSpc>
            </a:pPr>
            <a:r>
              <a:rPr lang="en-US" altLang="zh-CN" sz="2400" dirty="0" smtClean="0"/>
              <a:t>tt0242653, "</a:t>
            </a:r>
            <a:r>
              <a:rPr lang="en-US" altLang="zh-CN" sz="2400" dirty="0"/>
              <a:t>The Matrix Revolutions</a:t>
            </a:r>
            <a:r>
              <a:rPr lang="en-US" altLang="zh-CN" sz="2400" dirty="0" smtClean="0"/>
              <a:t>", 2003, </a:t>
            </a:r>
            <a:r>
              <a:rPr lang="en-US" altLang="zh-CN" sz="2400" dirty="0" err="1" smtClean="0"/>
              <a:t>Movie;Sequel</a:t>
            </a:r>
            <a:endParaRPr lang="en-US" altLang="zh-CN" sz="2400" dirty="0" smtClean="0"/>
          </a:p>
          <a:p>
            <a:pPr>
              <a:lnSpc>
                <a:spcPct val="100000"/>
              </a:lnSpc>
            </a:pPr>
            <a:r>
              <a:rPr lang="en-US" altLang="zh-CN" sz="2400" b="1" dirty="0" smtClean="0"/>
              <a:t>actors.csv          </a:t>
            </a:r>
            <a:r>
              <a:rPr lang="en-US" altLang="zh-CN" sz="2400" b="1" dirty="0">
                <a:solidFill>
                  <a:srgbClr val="00B0F0"/>
                </a:solidFill>
              </a:rPr>
              <a:t>//</a:t>
            </a:r>
            <a:r>
              <a:rPr lang="zh-CN" altLang="en-US" sz="2400" b="1" dirty="0" smtClean="0">
                <a:solidFill>
                  <a:srgbClr val="00B0F0"/>
                </a:solidFill>
              </a:rPr>
              <a:t>顶点</a:t>
            </a:r>
            <a:endParaRPr lang="en-US" altLang="zh-CN" sz="2400" b="1" dirty="0" smtClean="0"/>
          </a:p>
          <a:p>
            <a:pPr>
              <a:lnSpc>
                <a:spcPct val="100000"/>
              </a:lnSpc>
            </a:pPr>
            <a:r>
              <a:rPr lang="en-US" altLang="zh-CN" sz="2400" dirty="0" err="1"/>
              <a:t>personId:ID</a:t>
            </a:r>
            <a:r>
              <a:rPr lang="en-US" altLang="zh-CN" sz="2400" dirty="0" smtClean="0"/>
              <a:t>, name, :</a:t>
            </a:r>
            <a:r>
              <a:rPr lang="en-US" altLang="zh-CN" sz="2400" dirty="0"/>
              <a:t>LABEL </a:t>
            </a:r>
            <a:endParaRPr lang="en-US" altLang="zh-CN" sz="2400" dirty="0" smtClean="0"/>
          </a:p>
          <a:p>
            <a:pPr>
              <a:lnSpc>
                <a:spcPct val="100000"/>
              </a:lnSpc>
            </a:pPr>
            <a:r>
              <a:rPr lang="en-US" altLang="zh-CN" sz="2400" dirty="0" err="1" smtClean="0"/>
              <a:t>keanu</a:t>
            </a:r>
            <a:r>
              <a:rPr lang="en-US" altLang="zh-CN" sz="2400" dirty="0" smtClean="0"/>
              <a:t>, "</a:t>
            </a:r>
            <a:r>
              <a:rPr lang="en-US" altLang="zh-CN" sz="2400" dirty="0"/>
              <a:t>Keanu Reeves</a:t>
            </a:r>
            <a:r>
              <a:rPr lang="en-US" altLang="zh-CN" sz="2400" dirty="0" smtClean="0"/>
              <a:t>", Actor </a:t>
            </a:r>
          </a:p>
          <a:p>
            <a:pPr>
              <a:lnSpc>
                <a:spcPct val="100000"/>
              </a:lnSpc>
            </a:pPr>
            <a:r>
              <a:rPr lang="en-US" altLang="zh-CN" sz="2400" dirty="0" err="1" smtClean="0"/>
              <a:t>laurence</a:t>
            </a:r>
            <a:r>
              <a:rPr lang="en-US" altLang="zh-CN" sz="2400" dirty="0" smtClean="0"/>
              <a:t>, "</a:t>
            </a:r>
            <a:r>
              <a:rPr lang="en-US" altLang="zh-CN" sz="2400" dirty="0"/>
              <a:t>Laurence Fishburne</a:t>
            </a:r>
            <a:r>
              <a:rPr lang="en-US" altLang="zh-CN" sz="2400" dirty="0" smtClean="0"/>
              <a:t>", Actor </a:t>
            </a:r>
          </a:p>
          <a:p>
            <a:pPr>
              <a:lnSpc>
                <a:spcPct val="100000"/>
              </a:lnSpc>
            </a:pPr>
            <a:r>
              <a:rPr lang="en-US" altLang="zh-CN" sz="2400" dirty="0" err="1" smtClean="0"/>
              <a:t>carrieanne</a:t>
            </a:r>
            <a:r>
              <a:rPr lang="en-US" altLang="zh-CN" sz="2400" dirty="0" smtClean="0"/>
              <a:t>, "</a:t>
            </a:r>
            <a:r>
              <a:rPr lang="en-US" altLang="zh-CN" sz="2400" dirty="0"/>
              <a:t>Carrie-Anne Moss</a:t>
            </a:r>
            <a:r>
              <a:rPr lang="en-US" altLang="zh-CN" sz="2400" dirty="0" smtClean="0"/>
              <a:t>", Actor</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120</a:t>
            </a:fld>
            <a:endParaRPr lang="zh-CN" altLang="en-US" dirty="0"/>
          </a:p>
        </p:txBody>
      </p:sp>
      <p:sp>
        <p:nvSpPr>
          <p:cNvPr id="5" name="矩形 4"/>
          <p:cNvSpPr/>
          <p:nvPr/>
        </p:nvSpPr>
        <p:spPr>
          <a:xfrm>
            <a:off x="699516" y="6455720"/>
            <a:ext cx="10792968" cy="369332"/>
          </a:xfrm>
          <a:prstGeom prst="rect">
            <a:avLst/>
          </a:prstGeom>
        </p:spPr>
        <p:txBody>
          <a:bodyPr wrap="square">
            <a:spAutoFit/>
          </a:bodyPr>
          <a:lstStyle/>
          <a:p>
            <a:r>
              <a:rPr lang="zh-CN" altLang="en-US" dirty="0" smtClean="0">
                <a:solidFill>
                  <a:schemeClr val="bg1">
                    <a:lumMod val="65000"/>
                  </a:schemeClr>
                </a:solidFill>
              </a:rPr>
              <a:t>官方案例：https</a:t>
            </a:r>
            <a:r>
              <a:rPr lang="zh-CN" altLang="en-US" dirty="0">
                <a:solidFill>
                  <a:schemeClr val="bg1">
                    <a:lumMod val="65000"/>
                  </a:schemeClr>
                </a:solidFill>
              </a:rPr>
              <a:t>://neo4j.com/docs/operations-manual/current/tutorial/neo4j-admin-import/</a:t>
            </a:r>
          </a:p>
        </p:txBody>
      </p:sp>
    </p:spTree>
    <p:extLst>
      <p:ext uri="{BB962C8B-B14F-4D97-AF65-F5344CB8AC3E}">
        <p14:creationId xmlns:p14="http://schemas.microsoft.com/office/powerpoint/2010/main" val="73303690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1594"/>
            <a:ext cx="10515600" cy="920336"/>
          </a:xfrm>
        </p:spPr>
        <p:txBody>
          <a:bodyPr>
            <a:normAutofit/>
          </a:bodyPr>
          <a:lstStyle/>
          <a:p>
            <a:r>
              <a:rPr lang="en-US" altLang="zh-CN" dirty="0" smtClean="0"/>
              <a:t>5.4.2 Neo4j</a:t>
            </a:r>
            <a:r>
              <a:rPr lang="zh-CN" altLang="en-US" dirty="0" smtClean="0"/>
              <a:t>数据导入（续）</a:t>
            </a:r>
            <a:endParaRPr lang="zh-CN" altLang="en-US" dirty="0"/>
          </a:p>
        </p:txBody>
      </p:sp>
      <p:sp>
        <p:nvSpPr>
          <p:cNvPr id="3" name="内容占位符 2"/>
          <p:cNvSpPr>
            <a:spLocks noGrp="1"/>
          </p:cNvSpPr>
          <p:nvPr>
            <p:ph idx="1"/>
          </p:nvPr>
        </p:nvSpPr>
        <p:spPr>
          <a:xfrm>
            <a:off x="838200" y="858742"/>
            <a:ext cx="10515600" cy="5273834"/>
          </a:xfrm>
        </p:spPr>
        <p:txBody>
          <a:bodyPr>
            <a:noAutofit/>
          </a:bodyPr>
          <a:lstStyle/>
          <a:p>
            <a:r>
              <a:rPr lang="en-US" altLang="zh-CN" sz="2400" b="1" dirty="0" smtClean="0"/>
              <a:t>5.4.2.1 import</a:t>
            </a:r>
            <a:r>
              <a:rPr lang="zh-CN" altLang="en-US" sz="2400" b="1" dirty="0" smtClean="0"/>
              <a:t>（续）</a:t>
            </a:r>
            <a:endParaRPr lang="en-US" altLang="zh-CN" sz="2400" b="1" dirty="0" smtClean="0"/>
          </a:p>
          <a:p>
            <a:pPr>
              <a:lnSpc>
                <a:spcPct val="100000"/>
              </a:lnSpc>
            </a:pPr>
            <a:r>
              <a:rPr lang="en-US" altLang="zh-CN" dirty="0" smtClean="0"/>
              <a:t>roles.csv             </a:t>
            </a:r>
            <a:r>
              <a:rPr lang="en-US" altLang="zh-CN" sz="2200" dirty="0" smtClean="0">
                <a:solidFill>
                  <a:srgbClr val="00B0F0"/>
                </a:solidFill>
              </a:rPr>
              <a:t>//</a:t>
            </a:r>
            <a:r>
              <a:rPr lang="zh-CN" altLang="en-US" sz="2200" dirty="0" smtClean="0">
                <a:solidFill>
                  <a:srgbClr val="00B0F0"/>
                </a:solidFill>
              </a:rPr>
              <a:t>关系，其</a:t>
            </a:r>
            <a:r>
              <a:rPr lang="en-US" altLang="zh-CN" sz="2200" dirty="0" smtClean="0">
                <a:solidFill>
                  <a:srgbClr val="00B0F0"/>
                </a:solidFill>
              </a:rPr>
              <a:t>csv</a:t>
            </a:r>
            <a:r>
              <a:rPr lang="zh-CN" altLang="en-US" sz="2200" dirty="0" smtClean="0">
                <a:solidFill>
                  <a:srgbClr val="00B0F0"/>
                </a:solidFill>
              </a:rPr>
              <a:t>文件中</a:t>
            </a:r>
            <a:r>
              <a:rPr lang="en-US" altLang="zh-CN" sz="2200" dirty="0">
                <a:solidFill>
                  <a:srgbClr val="00B0F0"/>
                </a:solidFill>
              </a:rPr>
              <a:t>:</a:t>
            </a:r>
            <a:r>
              <a:rPr lang="en-US" altLang="zh-CN" sz="2200" dirty="0" smtClean="0">
                <a:solidFill>
                  <a:srgbClr val="00B0F0"/>
                </a:solidFill>
              </a:rPr>
              <a:t>START_ID,  :</a:t>
            </a:r>
            <a:r>
              <a:rPr lang="en-US" altLang="zh-CN" sz="2200" dirty="0">
                <a:solidFill>
                  <a:srgbClr val="00B0F0"/>
                </a:solidFill>
              </a:rPr>
              <a:t>END_ID</a:t>
            </a:r>
            <a:r>
              <a:rPr lang="en-US" altLang="zh-CN" sz="2200" dirty="0" smtClean="0">
                <a:solidFill>
                  <a:srgbClr val="00B0F0"/>
                </a:solidFill>
              </a:rPr>
              <a:t>,  :TYPE</a:t>
            </a:r>
            <a:r>
              <a:rPr lang="zh-CN" altLang="en-US" sz="2200" dirty="0" smtClean="0">
                <a:solidFill>
                  <a:srgbClr val="00B0F0"/>
                </a:solidFill>
              </a:rPr>
              <a:t>是必须具备的域（</a:t>
            </a:r>
            <a:r>
              <a:rPr lang="en-US" altLang="zh-CN" sz="2200" dirty="0" smtClean="0">
                <a:solidFill>
                  <a:srgbClr val="00B0F0"/>
                </a:solidFill>
              </a:rPr>
              <a:t>field</a:t>
            </a:r>
            <a:r>
              <a:rPr lang="zh-CN" altLang="en-US" sz="2200" dirty="0" smtClean="0">
                <a:solidFill>
                  <a:srgbClr val="00B0F0"/>
                </a:solidFill>
              </a:rPr>
              <a:t>），</a:t>
            </a:r>
            <a:r>
              <a:rPr lang="en-US" altLang="zh-CN" sz="2200" dirty="0" smtClean="0">
                <a:solidFill>
                  <a:srgbClr val="00B0F0"/>
                </a:solidFill>
              </a:rPr>
              <a:t>role</a:t>
            </a:r>
            <a:r>
              <a:rPr lang="zh-CN" altLang="en-US" sz="2200" dirty="0" smtClean="0">
                <a:solidFill>
                  <a:srgbClr val="00B0F0"/>
                </a:solidFill>
              </a:rPr>
              <a:t>是属性，</a:t>
            </a:r>
            <a:endParaRPr lang="en-US" altLang="zh-CN" sz="2200" dirty="0" smtClean="0">
              <a:solidFill>
                <a:srgbClr val="00B0F0"/>
              </a:solidFill>
            </a:endParaRPr>
          </a:p>
          <a:p>
            <a:pPr>
              <a:lnSpc>
                <a:spcPct val="100000"/>
              </a:lnSpc>
            </a:pPr>
            <a:r>
              <a:rPr lang="en-US" altLang="zh-CN" sz="2200" dirty="0" smtClean="0"/>
              <a:t>:</a:t>
            </a:r>
            <a:r>
              <a:rPr lang="en-US" altLang="zh-CN" sz="2200" dirty="0"/>
              <a:t>START_ID</a:t>
            </a:r>
            <a:r>
              <a:rPr lang="en-US" altLang="zh-CN" sz="2200" dirty="0" smtClean="0"/>
              <a:t>, role, :</a:t>
            </a:r>
            <a:r>
              <a:rPr lang="en-US" altLang="zh-CN" sz="2200" dirty="0"/>
              <a:t>END_ID</a:t>
            </a:r>
            <a:r>
              <a:rPr lang="en-US" altLang="zh-CN" sz="2200" dirty="0" smtClean="0"/>
              <a:t>, :TYPE</a:t>
            </a:r>
          </a:p>
          <a:p>
            <a:pPr>
              <a:lnSpc>
                <a:spcPct val="100000"/>
              </a:lnSpc>
            </a:pPr>
            <a:r>
              <a:rPr lang="en-US" altLang="zh-CN" sz="2200" dirty="0" smtClean="0"/>
              <a:t>keanu</a:t>
            </a:r>
            <a:r>
              <a:rPr lang="en-US" altLang="zh-CN" sz="2200" dirty="0"/>
              <a:t>,"Neo",</a:t>
            </a:r>
            <a:r>
              <a:rPr lang="en-US" altLang="zh-CN" sz="2200" dirty="0" smtClean="0"/>
              <a:t>tt0133093,ACTED_IN</a:t>
            </a:r>
          </a:p>
          <a:p>
            <a:pPr>
              <a:lnSpc>
                <a:spcPct val="100000"/>
              </a:lnSpc>
            </a:pPr>
            <a:r>
              <a:rPr lang="en-US" altLang="zh-CN" sz="2200" dirty="0" smtClean="0"/>
              <a:t>keanu</a:t>
            </a:r>
            <a:r>
              <a:rPr lang="en-US" altLang="zh-CN" sz="2200" dirty="0"/>
              <a:t>,"Neo",</a:t>
            </a:r>
            <a:r>
              <a:rPr lang="en-US" altLang="zh-CN" sz="2200" dirty="0" smtClean="0"/>
              <a:t>tt0234215,ACTED_IN</a:t>
            </a:r>
          </a:p>
          <a:p>
            <a:pPr>
              <a:lnSpc>
                <a:spcPct val="100000"/>
              </a:lnSpc>
            </a:pPr>
            <a:r>
              <a:rPr lang="en-US" altLang="zh-CN" sz="2200" dirty="0" smtClean="0"/>
              <a:t>keanu</a:t>
            </a:r>
            <a:r>
              <a:rPr lang="en-US" altLang="zh-CN" sz="2200" dirty="0"/>
              <a:t>,"Neo",</a:t>
            </a:r>
            <a:r>
              <a:rPr lang="en-US" altLang="zh-CN" sz="2200" dirty="0" smtClean="0"/>
              <a:t>tt0242653,ACTED_IN</a:t>
            </a:r>
          </a:p>
          <a:p>
            <a:pPr>
              <a:lnSpc>
                <a:spcPct val="100000"/>
              </a:lnSpc>
            </a:pPr>
            <a:r>
              <a:rPr lang="en-US" altLang="zh-CN" sz="2200" dirty="0" smtClean="0"/>
              <a:t>laurence</a:t>
            </a:r>
            <a:r>
              <a:rPr lang="en-US" altLang="zh-CN" sz="2200" dirty="0"/>
              <a:t>,"Morpheus",</a:t>
            </a:r>
            <a:r>
              <a:rPr lang="en-US" altLang="zh-CN" sz="2200" dirty="0" smtClean="0"/>
              <a:t>tt0133093,ACTED_IN</a:t>
            </a:r>
          </a:p>
          <a:p>
            <a:pPr>
              <a:lnSpc>
                <a:spcPct val="100000"/>
              </a:lnSpc>
            </a:pPr>
            <a:r>
              <a:rPr lang="en-US" altLang="zh-CN" sz="2200" dirty="0" smtClean="0"/>
              <a:t>laurence</a:t>
            </a:r>
            <a:r>
              <a:rPr lang="en-US" altLang="zh-CN" sz="2200" dirty="0"/>
              <a:t>,"Morpheus",</a:t>
            </a:r>
            <a:r>
              <a:rPr lang="en-US" altLang="zh-CN" sz="2200" dirty="0" smtClean="0"/>
              <a:t>tt0234215,ACTED_IN</a:t>
            </a:r>
          </a:p>
          <a:p>
            <a:pPr>
              <a:lnSpc>
                <a:spcPct val="100000"/>
              </a:lnSpc>
            </a:pPr>
            <a:r>
              <a:rPr lang="en-US" altLang="zh-CN" sz="2200" dirty="0" smtClean="0"/>
              <a:t>laurence</a:t>
            </a:r>
            <a:r>
              <a:rPr lang="en-US" altLang="zh-CN" sz="2200" dirty="0"/>
              <a:t>,"Morpheus",</a:t>
            </a:r>
            <a:r>
              <a:rPr lang="en-US" altLang="zh-CN" sz="2200" dirty="0" smtClean="0"/>
              <a:t>tt0242653,ACTED_IN</a:t>
            </a:r>
          </a:p>
          <a:p>
            <a:pPr>
              <a:lnSpc>
                <a:spcPct val="100000"/>
              </a:lnSpc>
            </a:pPr>
            <a:r>
              <a:rPr lang="en-US" altLang="zh-CN" sz="2200" dirty="0" smtClean="0"/>
              <a:t>carrieanne</a:t>
            </a:r>
            <a:r>
              <a:rPr lang="en-US" altLang="zh-CN" sz="2200" dirty="0"/>
              <a:t>,"Trinity",</a:t>
            </a:r>
            <a:r>
              <a:rPr lang="en-US" altLang="zh-CN" sz="2200" dirty="0" smtClean="0"/>
              <a:t>tt0133093,ACTED_IN</a:t>
            </a:r>
          </a:p>
          <a:p>
            <a:pPr>
              <a:lnSpc>
                <a:spcPct val="100000"/>
              </a:lnSpc>
            </a:pPr>
            <a:r>
              <a:rPr lang="en-US" altLang="zh-CN" sz="2200" dirty="0" smtClean="0"/>
              <a:t>carrieanne</a:t>
            </a:r>
            <a:r>
              <a:rPr lang="en-US" altLang="zh-CN" sz="2200" dirty="0"/>
              <a:t>,"Trinity",</a:t>
            </a:r>
            <a:r>
              <a:rPr lang="en-US" altLang="zh-CN" sz="2200" dirty="0" smtClean="0"/>
              <a:t>tt0234215,ACTED_IN</a:t>
            </a:r>
          </a:p>
          <a:p>
            <a:pPr>
              <a:lnSpc>
                <a:spcPct val="100000"/>
              </a:lnSpc>
            </a:pPr>
            <a:r>
              <a:rPr lang="en-US" altLang="zh-CN" sz="2200" dirty="0" smtClean="0"/>
              <a:t>carrieanne</a:t>
            </a:r>
            <a:r>
              <a:rPr lang="en-US" altLang="zh-CN" sz="2200" dirty="0"/>
              <a:t>,"Trinity",</a:t>
            </a:r>
            <a:r>
              <a:rPr lang="en-US" altLang="zh-CN" sz="2200" dirty="0" smtClean="0"/>
              <a:t>tt0242653,ACTED_IN</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121</a:t>
            </a:fld>
            <a:endParaRPr lang="zh-CN" altLang="en-US" dirty="0"/>
          </a:p>
        </p:txBody>
      </p:sp>
      <p:sp>
        <p:nvSpPr>
          <p:cNvPr id="5" name="矩形 4"/>
          <p:cNvSpPr/>
          <p:nvPr/>
        </p:nvSpPr>
        <p:spPr>
          <a:xfrm>
            <a:off x="699516" y="6455720"/>
            <a:ext cx="10792968" cy="369332"/>
          </a:xfrm>
          <a:prstGeom prst="rect">
            <a:avLst/>
          </a:prstGeom>
        </p:spPr>
        <p:txBody>
          <a:bodyPr wrap="square">
            <a:spAutoFit/>
          </a:bodyPr>
          <a:lstStyle/>
          <a:p>
            <a:r>
              <a:rPr lang="zh-CN" altLang="en-US" dirty="0" smtClean="0">
                <a:solidFill>
                  <a:schemeClr val="bg1">
                    <a:lumMod val="65000"/>
                  </a:schemeClr>
                </a:solidFill>
              </a:rPr>
              <a:t>官方案例：https</a:t>
            </a:r>
            <a:r>
              <a:rPr lang="zh-CN" altLang="en-US" dirty="0">
                <a:solidFill>
                  <a:schemeClr val="bg1">
                    <a:lumMod val="65000"/>
                  </a:schemeClr>
                </a:solidFill>
              </a:rPr>
              <a:t>://neo4j.com/docs/operations-manual/current/tutorial/neo4j-admin-import/</a:t>
            </a:r>
          </a:p>
        </p:txBody>
      </p:sp>
    </p:spTree>
    <p:extLst>
      <p:ext uri="{BB962C8B-B14F-4D97-AF65-F5344CB8AC3E}">
        <p14:creationId xmlns:p14="http://schemas.microsoft.com/office/powerpoint/2010/main" val="339961238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48768"/>
            <a:ext cx="10515600" cy="6230112"/>
          </a:xfrm>
        </p:spPr>
        <p:txBody>
          <a:bodyPr>
            <a:noAutofit/>
          </a:bodyPr>
          <a:lstStyle/>
          <a:p>
            <a:r>
              <a:rPr lang="en-US" altLang="zh-CN" sz="2400" b="1" dirty="0" smtClean="0"/>
              <a:t>5.4.2.1 import</a:t>
            </a:r>
            <a:r>
              <a:rPr lang="zh-CN" altLang="en-US" sz="2400" b="1" dirty="0" smtClean="0"/>
              <a:t>（续）</a:t>
            </a:r>
            <a:endParaRPr lang="en-US" altLang="zh-CN" sz="2400" b="1" dirty="0" smtClean="0"/>
          </a:p>
          <a:p>
            <a:pPr>
              <a:lnSpc>
                <a:spcPct val="100000"/>
              </a:lnSpc>
            </a:pPr>
            <a:r>
              <a:rPr lang="zh-CN" altLang="en-US" sz="2400" dirty="0" smtClean="0"/>
              <a:t>同时导入顶点</a:t>
            </a:r>
            <a:r>
              <a:rPr lang="en-US" altLang="zh-CN" sz="2400" dirty="0" smtClean="0"/>
              <a:t>movies</a:t>
            </a:r>
            <a:r>
              <a:rPr lang="zh-CN" altLang="en-US" sz="2400" dirty="0" smtClean="0"/>
              <a:t>、</a:t>
            </a:r>
            <a:r>
              <a:rPr lang="en-US" altLang="zh-CN" sz="2400" dirty="0" smtClean="0"/>
              <a:t>actors</a:t>
            </a:r>
            <a:r>
              <a:rPr lang="zh-CN" altLang="en-US" sz="2400" dirty="0" smtClean="0"/>
              <a:t>和关系</a:t>
            </a:r>
            <a:r>
              <a:rPr lang="en-US" altLang="zh-CN" sz="2400" dirty="0" smtClean="0"/>
              <a:t>roles</a:t>
            </a:r>
            <a:r>
              <a:rPr lang="zh-CN" altLang="en-US" sz="2400" dirty="0" smtClean="0"/>
              <a:t>三个</a:t>
            </a:r>
            <a:r>
              <a:rPr lang="en-US" altLang="zh-CN" sz="2400" dirty="0" smtClean="0"/>
              <a:t>csv</a:t>
            </a:r>
            <a:r>
              <a:rPr lang="zh-CN" altLang="en-US" sz="2400" dirty="0" smtClean="0"/>
              <a:t>文件：</a:t>
            </a:r>
            <a:endParaRPr lang="en-US" altLang="zh-CN" sz="2400" dirty="0"/>
          </a:p>
          <a:p>
            <a:pPr>
              <a:lnSpc>
                <a:spcPct val="100000"/>
              </a:lnSpc>
            </a:pPr>
            <a:r>
              <a:rPr lang="en-US" altLang="zh-CN" sz="2400" dirty="0" smtClean="0"/>
              <a:t>neo4j_home</a:t>
            </a:r>
            <a:r>
              <a:rPr lang="en-US" altLang="zh-CN" sz="2400" dirty="0"/>
              <a:t>$ bin/neo4j-admin import </a:t>
            </a:r>
            <a:r>
              <a:rPr lang="en-US" altLang="zh-CN" sz="2400" dirty="0" smtClean="0"/>
              <a:t>--</a:t>
            </a:r>
            <a:r>
              <a:rPr lang="en-US" altLang="zh-CN" sz="2400" dirty="0" err="1" smtClean="0"/>
              <a:t>nodes:Movie</a:t>
            </a:r>
            <a:r>
              <a:rPr lang="en-US" altLang="zh-CN" sz="2400" dirty="0" smtClean="0"/>
              <a:t> import/movies.csv </a:t>
            </a:r>
            <a:r>
              <a:rPr lang="en-US" altLang="zh-CN" sz="2400" dirty="0"/>
              <a:t>--nodes </a:t>
            </a:r>
            <a:r>
              <a:rPr lang="en-US" altLang="zh-CN" sz="2400" dirty="0" smtClean="0"/>
              <a:t>import/actors.csv </a:t>
            </a:r>
            <a:r>
              <a:rPr lang="en-US" altLang="zh-CN" sz="2400" dirty="0"/>
              <a:t>--relationships </a:t>
            </a:r>
            <a:r>
              <a:rPr lang="en-US" altLang="zh-CN" sz="2400" dirty="0" smtClean="0"/>
              <a:t>import/roles.csv</a:t>
            </a:r>
          </a:p>
          <a:p>
            <a:r>
              <a:rPr lang="en-US" altLang="zh-CN" sz="2400" dirty="0" smtClean="0">
                <a:solidFill>
                  <a:srgbClr val="00B0F0"/>
                </a:solidFill>
              </a:rPr>
              <a:t>//</a:t>
            </a:r>
            <a:r>
              <a:rPr lang="zh-CN" altLang="zh-CN" sz="2400" dirty="0" smtClean="0">
                <a:solidFill>
                  <a:srgbClr val="00B0F0"/>
                </a:solidFill>
              </a:rPr>
              <a:t>执行时，</a:t>
            </a:r>
            <a:r>
              <a:rPr lang="zh-CN" altLang="zh-CN" sz="2400" dirty="0">
                <a:solidFill>
                  <a:srgbClr val="00B0F0"/>
                </a:solidFill>
              </a:rPr>
              <a:t>把</a:t>
            </a:r>
            <a:r>
              <a:rPr lang="en-US" altLang="zh-CN" sz="2400" dirty="0" smtClean="0">
                <a:solidFill>
                  <a:srgbClr val="00B0F0"/>
                </a:solidFill>
              </a:rPr>
              <a:t>movies.csv</a:t>
            </a:r>
            <a:r>
              <a:rPr lang="zh-CN" altLang="zh-CN" sz="2400" dirty="0" smtClean="0">
                <a:solidFill>
                  <a:srgbClr val="00B0F0"/>
                </a:solidFill>
              </a:rPr>
              <a:t>定义</a:t>
            </a:r>
            <a:r>
              <a:rPr lang="zh-CN" altLang="en-US" sz="2400" dirty="0" smtClean="0">
                <a:solidFill>
                  <a:srgbClr val="00B0F0"/>
                </a:solidFill>
              </a:rPr>
              <a:t>为顶点</a:t>
            </a:r>
            <a:r>
              <a:rPr lang="en-US" altLang="zh-CN" sz="2400" dirty="0" smtClean="0">
                <a:solidFill>
                  <a:srgbClr val="00B0F0"/>
                </a:solidFill>
              </a:rPr>
              <a:t>Movie</a:t>
            </a:r>
            <a:r>
              <a:rPr lang="zh-CN" altLang="zh-CN" sz="2400" dirty="0" smtClean="0">
                <a:solidFill>
                  <a:srgbClr val="00B0F0"/>
                </a:solidFill>
              </a:rPr>
              <a:t>。</a:t>
            </a:r>
            <a:endParaRPr lang="en-US" altLang="zh-CN" sz="2400" dirty="0" smtClean="0">
              <a:solidFill>
                <a:srgbClr val="00B0F0"/>
              </a:solidFill>
            </a:endParaRPr>
          </a:p>
          <a:p>
            <a:pPr>
              <a:lnSpc>
                <a:spcPct val="100000"/>
              </a:lnSpc>
            </a:pPr>
            <a:r>
              <a:rPr lang="zh-CN" altLang="en-US" sz="2400" dirty="0" smtClean="0"/>
              <a:t>如果</a:t>
            </a:r>
            <a:r>
              <a:rPr lang="en-US" altLang="zh-CN" sz="2400" dirty="0" smtClean="0"/>
              <a:t>csv</a:t>
            </a:r>
            <a:r>
              <a:rPr lang="zh-CN" altLang="en-US" sz="2400" dirty="0" smtClean="0"/>
              <a:t>文件分隔符为</a:t>
            </a:r>
            <a:r>
              <a:rPr lang="en-US" altLang="zh-CN" sz="2400" dirty="0" smtClean="0"/>
              <a:t>”</a:t>
            </a:r>
            <a:r>
              <a:rPr lang="zh-CN" altLang="en-US" sz="2400" dirty="0" smtClean="0"/>
              <a:t>；</a:t>
            </a:r>
            <a:r>
              <a:rPr lang="en-US" altLang="zh-CN" sz="2400" dirty="0" smtClean="0"/>
              <a:t>”</a:t>
            </a:r>
            <a:r>
              <a:rPr lang="zh-CN" altLang="en-US" sz="2400" dirty="0" smtClean="0"/>
              <a:t>，则可用</a:t>
            </a:r>
            <a:r>
              <a:rPr lang="en-US" altLang="zh-CN" sz="2400" dirty="0" smtClean="0"/>
              <a:t>--delimiter</a:t>
            </a:r>
            <a:r>
              <a:rPr lang="zh-CN" altLang="en-US" sz="2400" dirty="0"/>
              <a:t>来</a:t>
            </a:r>
            <a:r>
              <a:rPr lang="zh-CN" altLang="en-US" sz="2400" dirty="0" smtClean="0"/>
              <a:t>进行指定</a:t>
            </a:r>
            <a:endParaRPr lang="en-US" altLang="zh-CN" sz="2400" dirty="0" smtClean="0"/>
          </a:p>
          <a:p>
            <a:pPr>
              <a:lnSpc>
                <a:spcPct val="100000"/>
              </a:lnSpc>
            </a:pPr>
            <a:r>
              <a:rPr lang="zh-CN" altLang="en-US" sz="2400" dirty="0" smtClean="0"/>
              <a:t>例：</a:t>
            </a:r>
            <a:r>
              <a:rPr lang="en-US" altLang="zh-CN" sz="2400" dirty="0" smtClean="0"/>
              <a:t>movies.csv</a:t>
            </a:r>
          </a:p>
          <a:p>
            <a:pPr>
              <a:lnSpc>
                <a:spcPct val="100000"/>
              </a:lnSpc>
            </a:pPr>
            <a:r>
              <a:rPr lang="en-US" altLang="zh-CN" sz="2400" dirty="0" err="1"/>
              <a:t>movieId:ID</a:t>
            </a:r>
            <a:r>
              <a:rPr lang="en-US" altLang="zh-CN" sz="2400" dirty="0" smtClean="0"/>
              <a:t>; title; </a:t>
            </a:r>
            <a:r>
              <a:rPr lang="en-US" altLang="zh-CN" sz="2400" dirty="0" err="1" smtClean="0"/>
              <a:t>year:int</a:t>
            </a:r>
            <a:r>
              <a:rPr lang="en-US" altLang="zh-CN" sz="2400" dirty="0" smtClean="0"/>
              <a:t>; :</a:t>
            </a:r>
            <a:r>
              <a:rPr lang="en-US" altLang="zh-CN" sz="2400" dirty="0"/>
              <a:t>LABEL</a:t>
            </a:r>
          </a:p>
          <a:p>
            <a:pPr>
              <a:lnSpc>
                <a:spcPct val="100000"/>
              </a:lnSpc>
            </a:pPr>
            <a:r>
              <a:rPr lang="en-US" altLang="zh-CN" sz="2400" dirty="0"/>
              <a:t>tt0133093;'The Matrix';1999;Movie</a:t>
            </a:r>
          </a:p>
          <a:p>
            <a:pPr>
              <a:lnSpc>
                <a:spcPct val="100000"/>
              </a:lnSpc>
            </a:pPr>
            <a:r>
              <a:rPr lang="en-US" altLang="zh-CN" sz="2400" dirty="0"/>
              <a:t>tt0234215;'The Matrix Reloaded';2003;Movie|Sequel</a:t>
            </a:r>
          </a:p>
          <a:p>
            <a:pPr>
              <a:lnSpc>
                <a:spcPct val="100000"/>
              </a:lnSpc>
            </a:pPr>
            <a:r>
              <a:rPr lang="en-US" altLang="zh-CN" sz="2400" dirty="0"/>
              <a:t>tt0242653;'The Matrix Revolutions';</a:t>
            </a:r>
            <a:r>
              <a:rPr lang="en-US" altLang="zh-CN" sz="2400" dirty="0" smtClean="0"/>
              <a:t>2003;Movie|Sequel</a:t>
            </a:r>
          </a:p>
          <a:p>
            <a:pPr>
              <a:lnSpc>
                <a:spcPct val="100000"/>
              </a:lnSpc>
            </a:pPr>
            <a:r>
              <a:rPr lang="en-US" altLang="zh-CN" sz="2400" dirty="0" smtClean="0"/>
              <a:t>neo4j_home</a:t>
            </a:r>
            <a:r>
              <a:rPr lang="en-US" altLang="zh-CN" sz="2400" dirty="0"/>
              <a:t>$ bin/neo4j-admin import --nodes </a:t>
            </a:r>
            <a:r>
              <a:rPr lang="en-US" altLang="zh-CN" sz="2400" dirty="0" smtClean="0"/>
              <a:t>import/movies.csv </a:t>
            </a:r>
            <a:r>
              <a:rPr lang="en-US" altLang="zh-CN" sz="2400" dirty="0">
                <a:solidFill>
                  <a:srgbClr val="FF0000"/>
                </a:solidFill>
              </a:rPr>
              <a:t>--delimiter ";"</a:t>
            </a:r>
            <a:r>
              <a:rPr lang="en-US" altLang="zh-CN" sz="2400" dirty="0"/>
              <a:t> --array-delimiter "|" --quote "'"</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122</a:t>
            </a:fld>
            <a:endParaRPr lang="zh-CN" altLang="en-US" dirty="0"/>
          </a:p>
        </p:txBody>
      </p:sp>
      <p:sp>
        <p:nvSpPr>
          <p:cNvPr id="5" name="矩形 4"/>
          <p:cNvSpPr/>
          <p:nvPr/>
        </p:nvSpPr>
        <p:spPr>
          <a:xfrm>
            <a:off x="699516" y="6486144"/>
            <a:ext cx="8651748" cy="276999"/>
          </a:xfrm>
          <a:prstGeom prst="rect">
            <a:avLst/>
          </a:prstGeom>
        </p:spPr>
        <p:txBody>
          <a:bodyPr wrap="square">
            <a:spAutoFit/>
          </a:bodyPr>
          <a:lstStyle/>
          <a:p>
            <a:pPr lvl="0">
              <a:defRPr/>
            </a:pPr>
            <a:r>
              <a:rPr lang="zh-CN" altLang="en-US" sz="1200" dirty="0">
                <a:solidFill>
                  <a:schemeClr val="bg1">
                    <a:lumMod val="75000"/>
                  </a:schemeClr>
                </a:solidFill>
              </a:rPr>
              <a:t>引自</a:t>
            </a:r>
            <a:r>
              <a:rPr lang="zh-CN" altLang="en-US" sz="1200" dirty="0" smtClean="0">
                <a:solidFill>
                  <a:schemeClr val="bg1">
                    <a:lumMod val="75000"/>
                  </a:schemeClr>
                </a:solidFill>
              </a:rPr>
              <a:t>：</a:t>
            </a:r>
            <a:r>
              <a:rPr lang="en-US" altLang="zh-CN" sz="1200" dirty="0">
                <a:solidFill>
                  <a:schemeClr val="bg1">
                    <a:lumMod val="75000"/>
                  </a:schemeClr>
                </a:solidFill>
              </a:rPr>
              <a:t>https://blog.csdn.net/sinat_26917383/article/details/82424508</a:t>
            </a:r>
          </a:p>
        </p:txBody>
      </p:sp>
    </p:spTree>
    <p:extLst>
      <p:ext uri="{BB962C8B-B14F-4D97-AF65-F5344CB8AC3E}">
        <p14:creationId xmlns:p14="http://schemas.microsoft.com/office/powerpoint/2010/main" val="347821616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256032"/>
            <a:ext cx="10515600" cy="6230112"/>
          </a:xfrm>
        </p:spPr>
        <p:txBody>
          <a:bodyPr>
            <a:noAutofit/>
          </a:bodyPr>
          <a:lstStyle/>
          <a:p>
            <a:r>
              <a:rPr lang="en-US" altLang="zh-CN" sz="2400" b="1" dirty="0" smtClean="0"/>
              <a:t>5.4.2.2 load csv</a:t>
            </a:r>
          </a:p>
          <a:p>
            <a:pPr>
              <a:lnSpc>
                <a:spcPct val="100000"/>
              </a:lnSpc>
            </a:pPr>
            <a:r>
              <a:rPr lang="zh-CN" altLang="en-US" sz="2400" dirty="0"/>
              <a:t>在</a:t>
            </a:r>
            <a:r>
              <a:rPr lang="en-US" altLang="zh-CN" sz="2400" dirty="0"/>
              <a:t>Neo4j</a:t>
            </a:r>
            <a:r>
              <a:rPr lang="zh-CN" altLang="en-US" sz="2400" dirty="0"/>
              <a:t>服务器的执行命令行中直接</a:t>
            </a:r>
            <a:r>
              <a:rPr lang="zh-CN" altLang="en-US" sz="2400" dirty="0" smtClean="0"/>
              <a:t>执行</a:t>
            </a:r>
            <a:r>
              <a:rPr lang="en-US" altLang="zh-CN" sz="2400" dirty="0" smtClean="0"/>
              <a:t>LOAD CSV</a:t>
            </a:r>
            <a:r>
              <a:rPr lang="zh-CN" altLang="en-US" sz="2400" dirty="0" smtClean="0"/>
              <a:t>导入</a:t>
            </a:r>
            <a:endParaRPr lang="en-US" altLang="zh-CN" sz="2400" dirty="0" smtClean="0"/>
          </a:p>
          <a:p>
            <a:pPr>
              <a:lnSpc>
                <a:spcPct val="100000"/>
              </a:lnSpc>
            </a:pPr>
            <a:endParaRPr lang="en-US" altLang="zh-CN" sz="2400" dirty="0" smtClean="0"/>
          </a:p>
          <a:p>
            <a:pPr>
              <a:lnSpc>
                <a:spcPct val="100000"/>
              </a:lnSpc>
            </a:pPr>
            <a:r>
              <a:rPr lang="en-US" altLang="zh-CN" sz="2400" dirty="0" smtClean="0"/>
              <a:t>$</a:t>
            </a:r>
            <a:r>
              <a:rPr lang="en-US" altLang="zh-CN" sz="2400" dirty="0"/>
              <a:t>neo4j-home&gt; bin/neo4j </a:t>
            </a:r>
            <a:r>
              <a:rPr lang="en-US" altLang="zh-CN" sz="2400" dirty="0" smtClean="0"/>
              <a:t>start</a:t>
            </a:r>
          </a:p>
          <a:p>
            <a:endParaRPr lang="en-US" altLang="zh-CN" sz="2400" dirty="0" smtClean="0"/>
          </a:p>
          <a:p>
            <a:r>
              <a:rPr lang="en-US" altLang="zh-CN" sz="2400" dirty="0" smtClean="0"/>
              <a:t>LOAD </a:t>
            </a:r>
            <a:r>
              <a:rPr lang="en-US" altLang="zh-CN" sz="2400" dirty="0"/>
              <a:t>CSV WITH HEADERS FROM </a:t>
            </a:r>
            <a:r>
              <a:rPr lang="en-US" altLang="zh-CN" sz="2400" dirty="0" smtClean="0"/>
              <a:t>"</a:t>
            </a:r>
            <a:r>
              <a:rPr lang="en-US" altLang="zh-CN" sz="2400" dirty="0"/>
              <a:t> import/movies.csv </a:t>
            </a:r>
            <a:r>
              <a:rPr lang="en-US" altLang="zh-CN" sz="2400" dirty="0" smtClean="0"/>
              <a:t>" </a:t>
            </a:r>
            <a:r>
              <a:rPr lang="en-US" altLang="zh-CN" sz="2400" dirty="0"/>
              <a:t>AS row</a:t>
            </a:r>
          </a:p>
          <a:p>
            <a:r>
              <a:rPr lang="en-US" altLang="zh-CN" sz="2400" dirty="0"/>
              <a:t>CREATE (</a:t>
            </a:r>
            <a:r>
              <a:rPr lang="en-US" altLang="zh-CN" sz="2400" dirty="0" err="1" smtClean="0"/>
              <a:t>n:Movie</a:t>
            </a:r>
            <a:r>
              <a:rPr lang="en-US" altLang="zh-CN" sz="2400" dirty="0" smtClean="0"/>
              <a:t>)</a:t>
            </a:r>
            <a:endParaRPr lang="en-US" altLang="zh-CN" sz="2400" dirty="0"/>
          </a:p>
          <a:p>
            <a:r>
              <a:rPr lang="en-US" altLang="zh-CN" sz="2400" dirty="0"/>
              <a:t>SET n = row</a:t>
            </a:r>
          </a:p>
          <a:p>
            <a:pPr>
              <a:lnSpc>
                <a:spcPct val="100000"/>
              </a:lnSpc>
            </a:pP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123</a:t>
            </a:fld>
            <a:endParaRPr lang="zh-CN" altLang="en-US" dirty="0"/>
          </a:p>
        </p:txBody>
      </p:sp>
      <p:sp>
        <p:nvSpPr>
          <p:cNvPr id="5" name="矩形 4"/>
          <p:cNvSpPr/>
          <p:nvPr/>
        </p:nvSpPr>
        <p:spPr>
          <a:xfrm>
            <a:off x="699516" y="6486144"/>
            <a:ext cx="8651748" cy="276999"/>
          </a:xfrm>
          <a:prstGeom prst="rect">
            <a:avLst/>
          </a:prstGeom>
        </p:spPr>
        <p:txBody>
          <a:bodyPr wrap="square">
            <a:spAutoFit/>
          </a:bodyPr>
          <a:lstStyle/>
          <a:p>
            <a:pPr lvl="0">
              <a:defRPr/>
            </a:pPr>
            <a:r>
              <a:rPr lang="zh-CN" altLang="en-US" sz="1200" dirty="0">
                <a:solidFill>
                  <a:schemeClr val="bg1">
                    <a:lumMod val="75000"/>
                  </a:schemeClr>
                </a:solidFill>
              </a:rPr>
              <a:t>引自</a:t>
            </a:r>
            <a:r>
              <a:rPr lang="zh-CN" altLang="en-US" sz="1200" dirty="0" smtClean="0">
                <a:solidFill>
                  <a:schemeClr val="bg1">
                    <a:lumMod val="75000"/>
                  </a:schemeClr>
                </a:solidFill>
              </a:rPr>
              <a:t>：</a:t>
            </a:r>
            <a:r>
              <a:rPr lang="en-US" altLang="zh-CN" sz="1200" dirty="0">
                <a:solidFill>
                  <a:schemeClr val="bg1">
                    <a:lumMod val="75000"/>
                  </a:schemeClr>
                </a:solidFill>
              </a:rPr>
              <a:t>https://blog.csdn.net/sinat_26917383/article/details/82424508</a:t>
            </a:r>
          </a:p>
        </p:txBody>
      </p:sp>
    </p:spTree>
    <p:extLst>
      <p:ext uri="{BB962C8B-B14F-4D97-AF65-F5344CB8AC3E}">
        <p14:creationId xmlns:p14="http://schemas.microsoft.com/office/powerpoint/2010/main" val="106718180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5.5 </a:t>
            </a:r>
            <a:r>
              <a:rPr lang="zh-CN" altLang="en-US" b="1" dirty="0" smtClean="0"/>
              <a:t>大规模图计算任务</a:t>
            </a:r>
            <a:endParaRPr lang="zh-CN" altLang="en-US" b="1" dirty="0"/>
          </a:p>
        </p:txBody>
      </p:sp>
      <p:sp>
        <p:nvSpPr>
          <p:cNvPr id="3" name="内容占位符 2"/>
          <p:cNvSpPr>
            <a:spLocks noGrp="1"/>
          </p:cNvSpPr>
          <p:nvPr>
            <p:ph idx="1"/>
          </p:nvPr>
        </p:nvSpPr>
        <p:spPr/>
        <p:txBody>
          <a:bodyPr/>
          <a:lstStyle/>
          <a:p>
            <a:r>
              <a:rPr lang="en-US" altLang="zh-CN" dirty="0" smtClean="0"/>
              <a:t>5.5.1 </a:t>
            </a:r>
            <a:r>
              <a:rPr lang="zh-CN" altLang="en-US" dirty="0" smtClean="0"/>
              <a:t>图计算的典型任务</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124</a:t>
            </a:fld>
            <a:endParaRPr lang="zh-CN" altLang="en-US" dirty="0"/>
          </a:p>
        </p:txBody>
      </p:sp>
      <p:pic>
        <p:nvPicPr>
          <p:cNvPr id="5" name="图片 4" descr="clip_image002">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968560" y="2005012"/>
            <a:ext cx="8288060" cy="4464496"/>
          </a:xfrm>
          <a:prstGeom prst="rect">
            <a:avLst/>
          </a:prstGeom>
          <a:noFill/>
          <a:ln>
            <a:noFill/>
          </a:ln>
        </p:spPr>
      </p:pic>
    </p:spTree>
    <p:extLst>
      <p:ext uri="{BB962C8B-B14F-4D97-AF65-F5344CB8AC3E}">
        <p14:creationId xmlns:p14="http://schemas.microsoft.com/office/powerpoint/2010/main" val="36007801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5.5.1 </a:t>
            </a:r>
            <a:r>
              <a:rPr lang="zh-CN" altLang="en-US" dirty="0"/>
              <a:t>图计算的典型</a:t>
            </a:r>
            <a:r>
              <a:rPr lang="zh-CN" altLang="en-US" dirty="0" smtClean="0"/>
              <a:t>任务（续）</a:t>
            </a:r>
            <a:endParaRPr lang="zh-CN" altLang="en-US" dirty="0"/>
          </a:p>
        </p:txBody>
      </p:sp>
      <p:sp>
        <p:nvSpPr>
          <p:cNvPr id="3" name="内容占位符 2"/>
          <p:cNvSpPr>
            <a:spLocks noGrp="1"/>
          </p:cNvSpPr>
          <p:nvPr>
            <p:ph idx="1"/>
          </p:nvPr>
        </p:nvSpPr>
        <p:spPr/>
        <p:txBody>
          <a:bodyPr>
            <a:normAutofit/>
          </a:bodyPr>
          <a:lstStyle/>
          <a:p>
            <a:r>
              <a:rPr lang="zh-CN" altLang="en-US" sz="2400" dirty="0"/>
              <a:t>（</a:t>
            </a:r>
            <a:r>
              <a:rPr lang="en-US" altLang="zh-CN" sz="2400" dirty="0"/>
              <a:t>1</a:t>
            </a:r>
            <a:r>
              <a:rPr lang="zh-CN" altLang="en-US" sz="2400" dirty="0"/>
              <a:t>）</a:t>
            </a:r>
            <a:r>
              <a:rPr lang="en-US" altLang="zh-CN" sz="2400" dirty="0"/>
              <a:t>Wikipedia</a:t>
            </a:r>
            <a:r>
              <a:rPr lang="zh-CN" altLang="en-US" sz="2400" dirty="0"/>
              <a:t>文档转换为</a:t>
            </a:r>
            <a:r>
              <a:rPr lang="en-US" altLang="zh-CN" sz="2400" dirty="0"/>
              <a:t>Link table</a:t>
            </a:r>
            <a:r>
              <a:rPr lang="zh-CN" altLang="en-US" sz="2400" dirty="0"/>
              <a:t>和</a:t>
            </a:r>
            <a:r>
              <a:rPr lang="en-US" altLang="zh-CN" sz="2400" dirty="0"/>
              <a:t>Editor Table</a:t>
            </a:r>
            <a:r>
              <a:rPr lang="zh-CN" altLang="en-US" sz="2400" dirty="0"/>
              <a:t>。</a:t>
            </a:r>
            <a:endParaRPr lang="en-US" altLang="zh-CN" sz="2400" dirty="0"/>
          </a:p>
          <a:p>
            <a:r>
              <a:rPr lang="zh-CN" altLang="en-US" sz="2400" dirty="0"/>
              <a:t>（</a:t>
            </a:r>
            <a:r>
              <a:rPr lang="en-US" altLang="zh-CN" sz="2400" dirty="0"/>
              <a:t>2</a:t>
            </a:r>
            <a:r>
              <a:rPr lang="zh-CN" altLang="en-US" sz="2400" dirty="0"/>
              <a:t>）</a:t>
            </a:r>
            <a:r>
              <a:rPr lang="en-US" altLang="zh-CN" sz="2400" dirty="0"/>
              <a:t>Link</a:t>
            </a:r>
            <a:r>
              <a:rPr lang="zh-CN" altLang="en-US" sz="2400" dirty="0"/>
              <a:t>表生成</a:t>
            </a:r>
            <a:r>
              <a:rPr lang="en-US" altLang="zh-CN" sz="2400" dirty="0"/>
              <a:t>Hyperlinks</a:t>
            </a:r>
            <a:r>
              <a:rPr lang="zh-CN" altLang="en-US" sz="2400" dirty="0"/>
              <a:t>超链接图，采用</a:t>
            </a:r>
            <a:r>
              <a:rPr lang="en-US" altLang="zh-CN" sz="2400" dirty="0"/>
              <a:t>PageRank</a:t>
            </a:r>
            <a:r>
              <a:rPr lang="zh-CN" altLang="en-US" sz="2400" dirty="0"/>
              <a:t>得出有影响力的节点。</a:t>
            </a:r>
            <a:endParaRPr lang="en-US" altLang="zh-CN" sz="2400" dirty="0"/>
          </a:p>
          <a:p>
            <a:r>
              <a:rPr lang="zh-CN" altLang="en-US" sz="2400" dirty="0"/>
              <a:t>（</a:t>
            </a:r>
            <a:r>
              <a:rPr lang="en-US" altLang="zh-CN" sz="2400" dirty="0"/>
              <a:t>3</a:t>
            </a:r>
            <a:r>
              <a:rPr lang="zh-CN" altLang="en-US" sz="2400" dirty="0"/>
              <a:t>）</a:t>
            </a:r>
            <a:r>
              <a:rPr lang="en-US" altLang="zh-CN" sz="2400" dirty="0"/>
              <a:t>Editor</a:t>
            </a:r>
            <a:r>
              <a:rPr lang="zh-CN" altLang="en-US" sz="2400" dirty="0"/>
              <a:t>表生成</a:t>
            </a:r>
            <a:r>
              <a:rPr lang="en-US" altLang="zh-CN" sz="2400" dirty="0"/>
              <a:t>Editor</a:t>
            </a:r>
            <a:r>
              <a:rPr lang="zh-CN" altLang="en-US" sz="2400" dirty="0"/>
              <a:t>图，通过基于三角形计算的社区发现算法识别出社区和用户的社交属性。</a:t>
            </a:r>
            <a:endParaRPr lang="en-US" altLang="zh-CN" sz="2400" dirty="0"/>
          </a:p>
          <a:p>
            <a:r>
              <a:rPr lang="zh-CN" altLang="en-US" sz="2400" dirty="0"/>
              <a:t>（</a:t>
            </a:r>
            <a:r>
              <a:rPr lang="en-US" altLang="zh-CN" sz="2400" dirty="0"/>
              <a:t>4</a:t>
            </a:r>
            <a:r>
              <a:rPr lang="zh-CN" altLang="en-US" sz="2400" dirty="0"/>
              <a:t>）结合上述两个结果可以得到有影响力的社区。</a:t>
            </a:r>
          </a:p>
          <a:p>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125</a:t>
            </a:fld>
            <a:endParaRPr lang="zh-CN" altLang="en-US" dirty="0"/>
          </a:p>
        </p:txBody>
      </p:sp>
    </p:spTree>
    <p:extLst>
      <p:ext uri="{BB962C8B-B14F-4D97-AF65-F5344CB8AC3E}">
        <p14:creationId xmlns:p14="http://schemas.microsoft.com/office/powerpoint/2010/main" val="383398054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5.5.2 </a:t>
            </a:r>
            <a:r>
              <a:rPr lang="zh-CN" altLang="en-US" dirty="0"/>
              <a:t>图</a:t>
            </a:r>
            <a:r>
              <a:rPr lang="zh-CN" altLang="en-US" dirty="0" smtClean="0"/>
              <a:t>计算模型</a:t>
            </a:r>
            <a:endParaRPr lang="zh-CN" altLang="en-US" dirty="0"/>
          </a:p>
        </p:txBody>
      </p:sp>
      <p:sp>
        <p:nvSpPr>
          <p:cNvPr id="3" name="内容占位符 2"/>
          <p:cNvSpPr>
            <a:spLocks noGrp="1"/>
          </p:cNvSpPr>
          <p:nvPr>
            <p:ph idx="1"/>
          </p:nvPr>
        </p:nvSpPr>
        <p:spPr/>
        <p:txBody>
          <a:bodyPr>
            <a:normAutofit/>
          </a:bodyPr>
          <a:lstStyle/>
          <a:p>
            <a:r>
              <a:rPr lang="en-US" altLang="zh-CN" sz="2400" b="1" dirty="0" smtClean="0"/>
              <a:t>BSP</a:t>
            </a:r>
            <a:r>
              <a:rPr lang="zh-CN" altLang="en-US" sz="2400" b="1" dirty="0"/>
              <a:t>模型</a:t>
            </a:r>
            <a:r>
              <a:rPr lang="en-US" altLang="zh-CN" sz="2400" dirty="0"/>
              <a:t>——</a:t>
            </a:r>
            <a:r>
              <a:rPr lang="zh-CN" altLang="en-US" sz="2400" dirty="0"/>
              <a:t>整体同步并行模式（</a:t>
            </a:r>
            <a:r>
              <a:rPr lang="en-US" altLang="zh-CN" sz="2400" dirty="0"/>
              <a:t>Bulk Synchronous </a:t>
            </a:r>
          </a:p>
          <a:p>
            <a:r>
              <a:rPr lang="en-US" altLang="zh-CN" sz="2400" dirty="0" err="1"/>
              <a:t>Parallell</a:t>
            </a:r>
            <a:r>
              <a:rPr lang="zh-CN" altLang="en-US" sz="2400" dirty="0"/>
              <a:t>）</a:t>
            </a:r>
            <a:endParaRPr lang="en-US" altLang="zh-CN" sz="2400" dirty="0"/>
          </a:p>
          <a:p>
            <a:r>
              <a:rPr lang="zh-CN" altLang="en-US" sz="2400" i="1" dirty="0">
                <a:solidFill>
                  <a:srgbClr val="0277EC"/>
                </a:solidFill>
              </a:rPr>
              <a:t>来自</a:t>
            </a:r>
            <a:r>
              <a:rPr lang="en-US" altLang="zh-CN" sz="2400" i="1" dirty="0">
                <a:solidFill>
                  <a:srgbClr val="0277EC"/>
                </a:solidFill>
              </a:rPr>
              <a:t>Google</a:t>
            </a:r>
            <a:r>
              <a:rPr lang="zh-CN" altLang="en-US" sz="2400" i="1" dirty="0">
                <a:solidFill>
                  <a:srgbClr val="0277EC"/>
                </a:solidFill>
              </a:rPr>
              <a:t>的</a:t>
            </a:r>
            <a:r>
              <a:rPr lang="en-US" altLang="zh-CN" sz="2400" i="1" dirty="0" err="1">
                <a:solidFill>
                  <a:srgbClr val="0277EC"/>
                </a:solidFill>
              </a:rPr>
              <a:t>Pregel</a:t>
            </a:r>
            <a:r>
              <a:rPr lang="zh-CN" altLang="en-US" sz="2400" i="1" dirty="0">
                <a:solidFill>
                  <a:srgbClr val="0277EC"/>
                </a:solidFill>
              </a:rPr>
              <a:t>、来自</a:t>
            </a:r>
            <a:r>
              <a:rPr lang="en-US" altLang="zh-CN" sz="2400" i="1" dirty="0">
                <a:solidFill>
                  <a:srgbClr val="0277EC"/>
                </a:solidFill>
              </a:rPr>
              <a:t>Apache</a:t>
            </a:r>
            <a:r>
              <a:rPr lang="zh-CN" altLang="en-US" sz="2400" i="1" dirty="0">
                <a:solidFill>
                  <a:srgbClr val="0277EC"/>
                </a:solidFill>
              </a:rPr>
              <a:t>开源的图计算框架</a:t>
            </a:r>
            <a:r>
              <a:rPr lang="en-US" altLang="zh-CN" sz="2400" i="1" dirty="0" err="1">
                <a:solidFill>
                  <a:srgbClr val="0277EC"/>
                </a:solidFill>
              </a:rPr>
              <a:t>Giraph</a:t>
            </a:r>
            <a:r>
              <a:rPr lang="en-US" altLang="zh-CN" sz="2400" i="1" dirty="0">
                <a:solidFill>
                  <a:srgbClr val="0277EC"/>
                </a:solidFill>
              </a:rPr>
              <a:t>/HAMA</a:t>
            </a:r>
            <a:r>
              <a:rPr lang="zh-CN" altLang="en-US" sz="2400" i="1" dirty="0">
                <a:solidFill>
                  <a:srgbClr val="0277EC"/>
                </a:solidFill>
              </a:rPr>
              <a:t>，目前的图计算框架基本上都遵循</a:t>
            </a:r>
            <a:r>
              <a:rPr lang="en-US" altLang="zh-CN" sz="2400" i="1" dirty="0">
                <a:solidFill>
                  <a:srgbClr val="0277EC"/>
                </a:solidFill>
              </a:rPr>
              <a:t>BSP</a:t>
            </a:r>
            <a:r>
              <a:rPr lang="zh-CN" altLang="en-US" sz="2400" i="1" dirty="0">
                <a:solidFill>
                  <a:srgbClr val="0277EC"/>
                </a:solidFill>
              </a:rPr>
              <a:t>图计算模式。</a:t>
            </a:r>
            <a:endParaRPr lang="en-US" altLang="zh-CN" sz="2400" i="1" dirty="0">
              <a:solidFill>
                <a:srgbClr val="0277EC"/>
              </a:solidFill>
            </a:endParaRPr>
          </a:p>
          <a:p>
            <a:endParaRPr lang="en-US" altLang="zh-CN" sz="2400" dirty="0" smtClean="0"/>
          </a:p>
          <a:p>
            <a:r>
              <a:rPr lang="en-US" altLang="zh-CN" sz="2400" b="1" dirty="0" smtClean="0"/>
              <a:t>GAS</a:t>
            </a:r>
            <a:r>
              <a:rPr lang="zh-CN" altLang="en-US" sz="2400" b="1" dirty="0"/>
              <a:t>模型</a:t>
            </a:r>
            <a:r>
              <a:rPr lang="en-US" altLang="zh-CN" sz="2400" dirty="0"/>
              <a:t>——</a:t>
            </a:r>
            <a:r>
              <a:rPr lang="zh-CN" altLang="en-US" sz="2400" dirty="0"/>
              <a:t>邻居更新模型</a:t>
            </a:r>
            <a:endParaRPr lang="en-US" altLang="zh-CN" sz="2400" dirty="0"/>
          </a:p>
          <a:p>
            <a:r>
              <a:rPr lang="en-US" altLang="zh-CN" sz="2400" i="1" dirty="0" err="1">
                <a:solidFill>
                  <a:srgbClr val="0277EC"/>
                </a:solidFill>
              </a:rPr>
              <a:t>GraphLab</a:t>
            </a:r>
            <a:endParaRPr lang="zh-CN" altLang="en-US" sz="2400" i="1" dirty="0">
              <a:solidFill>
                <a:srgbClr val="0277EC"/>
              </a:solidFill>
            </a:endParaRPr>
          </a:p>
          <a:p>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126</a:t>
            </a:fld>
            <a:endParaRPr lang="zh-CN" altLang="en-US" dirty="0"/>
          </a:p>
        </p:txBody>
      </p:sp>
    </p:spTree>
    <p:extLst>
      <p:ext uri="{BB962C8B-B14F-4D97-AF65-F5344CB8AC3E}">
        <p14:creationId xmlns:p14="http://schemas.microsoft.com/office/powerpoint/2010/main" val="222029958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b="1" dirty="0" smtClean="0"/>
              <a:t>5.5.2.1 </a:t>
            </a:r>
            <a:r>
              <a:rPr lang="zh-CN" altLang="en-US" sz="2400" b="1" dirty="0" smtClean="0"/>
              <a:t>图</a:t>
            </a:r>
            <a:r>
              <a:rPr lang="zh-CN" altLang="en-US" sz="2400" b="1" dirty="0"/>
              <a:t>计算模型</a:t>
            </a:r>
            <a:r>
              <a:rPr lang="en-US" altLang="zh-CN" sz="2400" b="1" dirty="0"/>
              <a:t>——</a:t>
            </a:r>
            <a:r>
              <a:rPr lang="en-US" altLang="zh-CN" sz="2400" b="1" dirty="0" smtClean="0"/>
              <a:t>BSP</a:t>
            </a:r>
            <a:endParaRPr lang="zh-CN" altLang="en-US" sz="2400" b="1" dirty="0"/>
          </a:p>
        </p:txBody>
      </p:sp>
      <p:sp>
        <p:nvSpPr>
          <p:cNvPr id="3" name="内容占位符 2"/>
          <p:cNvSpPr>
            <a:spLocks noGrp="1"/>
          </p:cNvSpPr>
          <p:nvPr>
            <p:ph idx="1"/>
          </p:nvPr>
        </p:nvSpPr>
        <p:spPr>
          <a:xfrm>
            <a:off x="838200" y="1285462"/>
            <a:ext cx="10515600" cy="5298218"/>
          </a:xfrm>
        </p:spPr>
        <p:txBody>
          <a:bodyPr>
            <a:normAutofit lnSpcReduction="10000"/>
          </a:bodyPr>
          <a:lstStyle/>
          <a:p>
            <a:r>
              <a:rPr lang="en-US" altLang="zh-CN" sz="2400" dirty="0" err="1"/>
              <a:t>Pregel</a:t>
            </a:r>
            <a:r>
              <a:rPr lang="zh-CN" altLang="en-US" sz="2400" b="1" dirty="0"/>
              <a:t>像顶点一样思考（</a:t>
            </a:r>
            <a:r>
              <a:rPr lang="en-US" altLang="zh-CN" sz="2400" b="1" dirty="0"/>
              <a:t>think like a vertex</a:t>
            </a:r>
            <a:r>
              <a:rPr lang="zh-CN" altLang="en-US" sz="2400" b="1" dirty="0"/>
              <a:t>）</a:t>
            </a:r>
            <a:r>
              <a:rPr lang="zh-CN" altLang="en-US" sz="2400" dirty="0"/>
              <a:t>的图计算模式：</a:t>
            </a:r>
            <a:endParaRPr lang="en-US" altLang="zh-CN" sz="2400" dirty="0"/>
          </a:p>
          <a:p>
            <a:r>
              <a:rPr lang="en-US" altLang="zh-CN" sz="2400" dirty="0"/>
              <a:t>    </a:t>
            </a:r>
            <a:r>
              <a:rPr lang="zh-CN" altLang="en-US" sz="2400" dirty="0"/>
              <a:t>借鉴</a:t>
            </a:r>
            <a:r>
              <a:rPr lang="en-US" altLang="zh-CN" sz="2400" dirty="0" err="1"/>
              <a:t>MapReduce</a:t>
            </a:r>
            <a:r>
              <a:rPr lang="zh-CN" altLang="en-US" sz="2400" dirty="0"/>
              <a:t>的思想，采用消息在点之间传递数据的方式，提出的图计算模式。</a:t>
            </a:r>
            <a:endParaRPr lang="en-US" altLang="zh-CN" sz="2400" dirty="0"/>
          </a:p>
          <a:p>
            <a:r>
              <a:rPr lang="zh-CN" altLang="en-US" sz="2400" dirty="0">
                <a:solidFill>
                  <a:srgbClr val="0277EC"/>
                </a:solidFill>
              </a:rPr>
              <a:t>用户无需考虑并行分布式计算的细节，只需要实现一个</a:t>
            </a:r>
            <a:r>
              <a:rPr lang="zh-CN" altLang="en-US" sz="2400" dirty="0">
                <a:solidFill>
                  <a:srgbClr val="FF0000"/>
                </a:solidFill>
              </a:rPr>
              <a:t>顶点更新函数</a:t>
            </a:r>
            <a:r>
              <a:rPr lang="zh-CN" altLang="en-US" sz="2400" dirty="0">
                <a:solidFill>
                  <a:srgbClr val="0277EC"/>
                </a:solidFill>
              </a:rPr>
              <a:t>，让框架在遍历顶点时进行调用即可。</a:t>
            </a:r>
          </a:p>
          <a:p>
            <a:endParaRPr lang="en-US" altLang="zh-CN" sz="2400" dirty="0" smtClean="0"/>
          </a:p>
          <a:p>
            <a:r>
              <a:rPr lang="zh-CN" altLang="en-US" sz="2400" dirty="0" smtClean="0"/>
              <a:t>输入输出</a:t>
            </a:r>
            <a:r>
              <a:rPr lang="zh-CN" altLang="en-US" sz="2400" dirty="0"/>
              <a:t>均为有向图。</a:t>
            </a:r>
            <a:endParaRPr lang="en-US" altLang="zh-CN" sz="2400" dirty="0"/>
          </a:p>
          <a:p>
            <a:r>
              <a:rPr lang="zh-CN" altLang="en-US" sz="2400" dirty="0"/>
              <a:t>     将计算分成一系列的</a:t>
            </a:r>
            <a:r>
              <a:rPr lang="zh-CN" altLang="en-US" sz="2400" b="1" dirty="0"/>
              <a:t>超步（</a:t>
            </a:r>
            <a:r>
              <a:rPr lang="en-US" altLang="zh-CN" sz="2400" b="1" dirty="0" err="1"/>
              <a:t>superstep</a:t>
            </a:r>
            <a:r>
              <a:rPr lang="zh-CN" altLang="en-US" sz="2400" b="1" dirty="0"/>
              <a:t>）</a:t>
            </a:r>
            <a:r>
              <a:rPr lang="zh-CN" altLang="en-US" sz="2400" dirty="0"/>
              <a:t>的</a:t>
            </a:r>
            <a:r>
              <a:rPr lang="zh-CN" altLang="en-US" sz="2400" b="1" dirty="0"/>
              <a:t>迭代</a:t>
            </a:r>
            <a:r>
              <a:rPr lang="zh-CN" altLang="en-US" sz="2400" dirty="0"/>
              <a:t>（</a:t>
            </a:r>
            <a:r>
              <a:rPr lang="en-US" altLang="zh-CN" sz="2400" b="1" dirty="0"/>
              <a:t>iteration</a:t>
            </a:r>
            <a:r>
              <a:rPr lang="zh-CN" altLang="en-US" sz="2400" dirty="0"/>
              <a:t>）。从纵向上看，它是一个</a:t>
            </a:r>
            <a:r>
              <a:rPr lang="zh-CN" altLang="en-US" sz="2400" b="1" dirty="0"/>
              <a:t>串行</a:t>
            </a:r>
            <a:r>
              <a:rPr lang="zh-CN" altLang="en-US" sz="2400" dirty="0"/>
              <a:t>模型，而从横向上看，它是一个</a:t>
            </a:r>
            <a:r>
              <a:rPr lang="zh-CN" altLang="en-US" sz="2400" b="1" dirty="0"/>
              <a:t>并行</a:t>
            </a:r>
            <a:r>
              <a:rPr lang="zh-CN" altLang="en-US" sz="2400" dirty="0"/>
              <a:t>的模型。</a:t>
            </a:r>
            <a:endParaRPr lang="en-US" altLang="zh-CN" sz="2400" dirty="0"/>
          </a:p>
          <a:p>
            <a:r>
              <a:rPr lang="zh-CN" altLang="en-US" sz="2400" dirty="0"/>
              <a:t>     每两个</a:t>
            </a:r>
            <a:r>
              <a:rPr lang="en-US" altLang="zh-CN" sz="2400" dirty="0" err="1"/>
              <a:t>superstep</a:t>
            </a:r>
            <a:r>
              <a:rPr lang="zh-CN" altLang="en-US" sz="2400" dirty="0"/>
              <a:t>之间设置一个</a:t>
            </a:r>
            <a:r>
              <a:rPr lang="zh-CN" altLang="en-US" sz="2400" b="1" dirty="0"/>
              <a:t>栅栏点（</a:t>
            </a:r>
            <a:r>
              <a:rPr lang="en-US" altLang="zh-CN" sz="2400" b="1" dirty="0"/>
              <a:t>barrier</a:t>
            </a:r>
            <a:r>
              <a:rPr lang="zh-CN" altLang="en-US" sz="2400" b="1" dirty="0"/>
              <a:t>）</a:t>
            </a:r>
            <a:r>
              <a:rPr lang="zh-CN" altLang="en-US" sz="2400" dirty="0"/>
              <a:t>，即整体</a:t>
            </a:r>
            <a:r>
              <a:rPr lang="zh-CN" altLang="en-US" sz="2400" b="1" dirty="0"/>
              <a:t>同步点</a:t>
            </a:r>
            <a:r>
              <a:rPr lang="zh-CN" altLang="en-US" sz="2400" dirty="0"/>
              <a:t>，确定所有并行的计算都完成后再启动下一轮</a:t>
            </a:r>
            <a:r>
              <a:rPr lang="en-US" altLang="zh-CN" sz="2400" dirty="0" err="1"/>
              <a:t>superstep</a:t>
            </a:r>
            <a:r>
              <a:rPr lang="zh-CN" altLang="en-US" sz="2400" dirty="0"/>
              <a:t>。</a:t>
            </a:r>
          </a:p>
          <a:p>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127</a:t>
            </a:fld>
            <a:endParaRPr lang="zh-CN" altLang="en-US" dirty="0"/>
          </a:p>
        </p:txBody>
      </p:sp>
    </p:spTree>
    <p:extLst>
      <p:ext uri="{BB962C8B-B14F-4D97-AF65-F5344CB8AC3E}">
        <p14:creationId xmlns:p14="http://schemas.microsoft.com/office/powerpoint/2010/main" val="169685678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b="1" dirty="0" smtClean="0"/>
              <a:t>5.5.2.1 </a:t>
            </a:r>
            <a:r>
              <a:rPr lang="zh-CN" altLang="en-US" sz="2400" b="1" dirty="0" smtClean="0"/>
              <a:t>图</a:t>
            </a:r>
            <a:r>
              <a:rPr lang="zh-CN" altLang="en-US" sz="2400" b="1" dirty="0"/>
              <a:t>计算模型</a:t>
            </a:r>
            <a:r>
              <a:rPr lang="en-US" altLang="zh-CN" sz="2400" b="1" dirty="0"/>
              <a:t>——</a:t>
            </a:r>
            <a:r>
              <a:rPr lang="en-US" altLang="zh-CN" sz="2400" b="1" dirty="0" smtClean="0"/>
              <a:t>BSP</a:t>
            </a:r>
            <a:endParaRPr lang="zh-CN" altLang="en-US" sz="2400" b="1" dirty="0"/>
          </a:p>
        </p:txBody>
      </p:sp>
      <p:sp>
        <p:nvSpPr>
          <p:cNvPr id="3" name="内容占位符 2"/>
          <p:cNvSpPr>
            <a:spLocks noGrp="1"/>
          </p:cNvSpPr>
          <p:nvPr>
            <p:ph idx="1"/>
          </p:nvPr>
        </p:nvSpPr>
        <p:spPr>
          <a:xfrm>
            <a:off x="838200" y="1285462"/>
            <a:ext cx="10515600" cy="5298218"/>
          </a:xfrm>
        </p:spPr>
        <p:txBody>
          <a:bodyPr>
            <a:normAutofit/>
          </a:bodyPr>
          <a:lstStyle/>
          <a:p>
            <a:r>
              <a:rPr lang="zh-CN" altLang="en-US" sz="2400" dirty="0"/>
              <a:t>每一个超步包含三部分内容：</a:t>
            </a:r>
          </a:p>
          <a:p>
            <a:r>
              <a:rPr lang="zh-CN" altLang="en-US" sz="2400" dirty="0"/>
              <a:t>（</a:t>
            </a:r>
            <a:r>
              <a:rPr lang="en-US" altLang="zh-CN" sz="2400" dirty="0"/>
              <a:t>1</a:t>
            </a:r>
            <a:r>
              <a:rPr lang="zh-CN" altLang="en-US" sz="2400" dirty="0"/>
              <a:t>）</a:t>
            </a:r>
            <a:r>
              <a:rPr lang="zh-CN" altLang="en-US" sz="2400" dirty="0">
                <a:solidFill>
                  <a:srgbClr val="FF0000"/>
                </a:solidFill>
              </a:rPr>
              <a:t>计算</a:t>
            </a:r>
            <a:r>
              <a:rPr lang="en-US" altLang="zh-CN" sz="2400" dirty="0">
                <a:solidFill>
                  <a:srgbClr val="FF0000"/>
                </a:solidFill>
              </a:rPr>
              <a:t>compute</a:t>
            </a:r>
            <a:r>
              <a:rPr lang="zh-CN" altLang="en-US" sz="2400" dirty="0"/>
              <a:t>，每一个</a:t>
            </a:r>
            <a:r>
              <a:rPr lang="en-US" altLang="zh-CN" sz="2400" dirty="0"/>
              <a:t>processor</a:t>
            </a:r>
            <a:r>
              <a:rPr lang="zh-CN" altLang="en-US" sz="2400" dirty="0"/>
              <a:t>利用上一个</a:t>
            </a:r>
            <a:r>
              <a:rPr lang="en-US" altLang="zh-CN" sz="2400" dirty="0" err="1"/>
              <a:t>superstep</a:t>
            </a:r>
            <a:r>
              <a:rPr lang="zh-CN" altLang="en-US" sz="2400" dirty="0"/>
              <a:t>传过来的消息和本地的数据进行本地计算；</a:t>
            </a:r>
          </a:p>
          <a:p>
            <a:r>
              <a:rPr lang="zh-CN" altLang="en-US" sz="2400" dirty="0"/>
              <a:t>（</a:t>
            </a:r>
            <a:r>
              <a:rPr lang="en-US" altLang="zh-CN" sz="2400" dirty="0"/>
              <a:t>2</a:t>
            </a:r>
            <a:r>
              <a:rPr lang="zh-CN" altLang="en-US" sz="2400" dirty="0"/>
              <a:t>）</a:t>
            </a:r>
            <a:r>
              <a:rPr lang="zh-CN" altLang="en-US" sz="2400" dirty="0">
                <a:solidFill>
                  <a:srgbClr val="FF0000"/>
                </a:solidFill>
              </a:rPr>
              <a:t>消息传递，</a:t>
            </a:r>
            <a:r>
              <a:rPr lang="zh-CN" altLang="en-US" sz="2400" dirty="0"/>
              <a:t>每一个</a:t>
            </a:r>
            <a:r>
              <a:rPr lang="en-US" altLang="zh-CN" sz="2400" dirty="0"/>
              <a:t>processor</a:t>
            </a:r>
            <a:r>
              <a:rPr lang="zh-CN" altLang="en-US" sz="2400" dirty="0"/>
              <a:t>计算完毕后，将消息传递个与之关联的其它</a:t>
            </a:r>
            <a:r>
              <a:rPr lang="en-US" altLang="zh-CN" sz="2400" dirty="0"/>
              <a:t>processors</a:t>
            </a:r>
            <a:r>
              <a:rPr lang="zh-CN" altLang="en-US" sz="2400" dirty="0"/>
              <a:t>；</a:t>
            </a:r>
          </a:p>
          <a:p>
            <a:r>
              <a:rPr lang="zh-CN" altLang="en-US" sz="2400" dirty="0"/>
              <a:t>（</a:t>
            </a:r>
            <a:r>
              <a:rPr lang="en-US" altLang="zh-CN" sz="2400" dirty="0"/>
              <a:t>3</a:t>
            </a:r>
            <a:r>
              <a:rPr lang="zh-CN" altLang="en-US" sz="2400" dirty="0"/>
              <a:t>）</a:t>
            </a:r>
            <a:r>
              <a:rPr lang="zh-CN" altLang="en-US" sz="2400" dirty="0">
                <a:solidFill>
                  <a:srgbClr val="FF0000"/>
                </a:solidFill>
              </a:rPr>
              <a:t>整体同步点，</a:t>
            </a:r>
            <a:r>
              <a:rPr lang="zh-CN" altLang="en-US" sz="2400" dirty="0"/>
              <a:t>用于整体同步，确定所有的计算和消息传递都进行完毕后，进入下一个</a:t>
            </a:r>
            <a:r>
              <a:rPr lang="en-US" altLang="zh-CN" sz="2400" dirty="0" err="1"/>
              <a:t>superstep</a:t>
            </a:r>
            <a:r>
              <a:rPr lang="zh-CN" altLang="en-US" sz="2400" dirty="0" smtClean="0"/>
              <a:t>。</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128</a:t>
            </a:fld>
            <a:endParaRPr lang="zh-CN" altLang="en-US" dirty="0"/>
          </a:p>
        </p:txBody>
      </p:sp>
    </p:spTree>
    <p:extLst>
      <p:ext uri="{BB962C8B-B14F-4D97-AF65-F5344CB8AC3E}">
        <p14:creationId xmlns:p14="http://schemas.microsoft.com/office/powerpoint/2010/main" val="31999353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b="1" dirty="0" smtClean="0"/>
              <a:t>5.5.2.1 </a:t>
            </a:r>
            <a:r>
              <a:rPr lang="zh-CN" altLang="en-US" sz="2400" b="1" dirty="0" smtClean="0"/>
              <a:t>图</a:t>
            </a:r>
            <a:r>
              <a:rPr lang="zh-CN" altLang="en-US" sz="2400" b="1" dirty="0"/>
              <a:t>计算模型</a:t>
            </a:r>
            <a:r>
              <a:rPr lang="en-US" altLang="zh-CN" sz="2400" b="1" dirty="0"/>
              <a:t>——</a:t>
            </a:r>
            <a:r>
              <a:rPr lang="en-US" altLang="zh-CN" sz="2400" b="1" dirty="0" smtClean="0"/>
              <a:t>BSP</a:t>
            </a:r>
            <a:r>
              <a:rPr lang="zh-CN" altLang="en-US" sz="2400" b="1" dirty="0" smtClean="0"/>
              <a:t>（续）</a:t>
            </a:r>
            <a:endParaRPr lang="zh-CN" altLang="en-US" sz="2400" b="1" dirty="0"/>
          </a:p>
        </p:txBody>
      </p:sp>
      <p:sp>
        <p:nvSpPr>
          <p:cNvPr id="3" name="内容占位符 2"/>
          <p:cNvSpPr>
            <a:spLocks noGrp="1"/>
          </p:cNvSpPr>
          <p:nvPr>
            <p:ph idx="1"/>
          </p:nvPr>
        </p:nvSpPr>
        <p:spPr/>
        <p:txBody>
          <a:bodyPr>
            <a:normAutofit/>
          </a:bodyPr>
          <a:lstStyle/>
          <a:p>
            <a:r>
              <a:rPr lang="zh-CN" altLang="en-US" sz="2400" dirty="0" smtClean="0"/>
              <a:t>常见代码模板</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129</a:t>
            </a:fld>
            <a:endParaRPr lang="zh-CN" altLang="en-US" dirty="0"/>
          </a:p>
        </p:txBody>
      </p:sp>
      <p:pic>
        <p:nvPicPr>
          <p:cNvPr id="9" name="图片 8"/>
          <p:cNvPicPr>
            <a:picLocks noChangeAspect="1"/>
          </p:cNvPicPr>
          <p:nvPr/>
        </p:nvPicPr>
        <p:blipFill>
          <a:blip r:embed="rId3"/>
          <a:stretch>
            <a:fillRect/>
          </a:stretch>
        </p:blipFill>
        <p:spPr>
          <a:xfrm>
            <a:off x="1600964" y="2135130"/>
            <a:ext cx="6510859" cy="3670134"/>
          </a:xfrm>
          <a:prstGeom prst="rect">
            <a:avLst/>
          </a:prstGeom>
        </p:spPr>
      </p:pic>
      <p:sp>
        <p:nvSpPr>
          <p:cNvPr id="10" name="椭圆 9"/>
          <p:cNvSpPr/>
          <p:nvPr/>
        </p:nvSpPr>
        <p:spPr>
          <a:xfrm>
            <a:off x="1835696" y="2564904"/>
            <a:ext cx="4464496" cy="432048"/>
          </a:xfrm>
          <a:prstGeom prst="ellipse">
            <a:avLst/>
          </a:prstGeom>
          <a:noFill/>
          <a:ln w="42500" cap="flat" cmpd="sng" algn="ctr">
            <a:solidFill>
              <a:srgbClr val="FF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Verdana"/>
              <a:ea typeface="微软雅黑" panose="020B0503020204020204" pitchFamily="34" charset="-122"/>
              <a:cs typeface="+mn-cs"/>
            </a:endParaRPr>
          </a:p>
        </p:txBody>
      </p:sp>
      <p:sp>
        <p:nvSpPr>
          <p:cNvPr id="11" name="椭圆 10"/>
          <p:cNvSpPr/>
          <p:nvPr/>
        </p:nvSpPr>
        <p:spPr>
          <a:xfrm>
            <a:off x="1600964" y="3789040"/>
            <a:ext cx="3403084" cy="360040"/>
          </a:xfrm>
          <a:prstGeom prst="ellipse">
            <a:avLst/>
          </a:prstGeom>
          <a:noFill/>
          <a:ln w="42500" cap="flat" cmpd="sng" algn="ctr">
            <a:solidFill>
              <a:srgbClr val="FF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Verdana"/>
              <a:ea typeface="微软雅黑" panose="020B0503020204020204" pitchFamily="34" charset="-122"/>
              <a:cs typeface="+mn-cs"/>
            </a:endParaRPr>
          </a:p>
        </p:txBody>
      </p:sp>
      <p:sp>
        <p:nvSpPr>
          <p:cNvPr id="12" name="椭圆 11"/>
          <p:cNvSpPr/>
          <p:nvPr/>
        </p:nvSpPr>
        <p:spPr>
          <a:xfrm>
            <a:off x="1691680" y="4437112"/>
            <a:ext cx="4176464" cy="648072"/>
          </a:xfrm>
          <a:prstGeom prst="ellipse">
            <a:avLst/>
          </a:prstGeom>
          <a:noFill/>
          <a:ln w="42500" cap="flat" cmpd="sng" algn="ctr">
            <a:solidFill>
              <a:srgbClr val="FF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Verdana"/>
              <a:ea typeface="微软雅黑" panose="020B0503020204020204" pitchFamily="34" charset="-122"/>
              <a:cs typeface="+mn-cs"/>
            </a:endParaRPr>
          </a:p>
        </p:txBody>
      </p:sp>
    </p:spTree>
    <p:extLst>
      <p:ext uri="{BB962C8B-B14F-4D97-AF65-F5344CB8AC3E}">
        <p14:creationId xmlns:p14="http://schemas.microsoft.com/office/powerpoint/2010/main" val="95021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8426"/>
            <a:ext cx="10515600" cy="650874"/>
          </a:xfrm>
        </p:spPr>
        <p:txBody>
          <a:bodyPr/>
          <a:lstStyle/>
          <a:p>
            <a:r>
              <a:rPr lang="en-US" altLang="zh-CN" sz="2400" b="1" dirty="0">
                <a:solidFill>
                  <a:prstClr val="black"/>
                </a:solidFill>
              </a:rPr>
              <a:t>5.1.2.2 </a:t>
            </a:r>
            <a:r>
              <a:rPr lang="zh-CN" altLang="en-US" sz="2400" b="1" dirty="0">
                <a:solidFill>
                  <a:prstClr val="black"/>
                </a:solidFill>
              </a:rPr>
              <a:t>资源描述框架（</a:t>
            </a:r>
            <a:r>
              <a:rPr lang="en-US" altLang="zh-CN" sz="2400" b="1" dirty="0">
                <a:solidFill>
                  <a:prstClr val="black"/>
                </a:solidFill>
              </a:rPr>
              <a:t>RDF</a:t>
            </a:r>
            <a:r>
              <a:rPr lang="zh-CN" altLang="en-US" sz="2400" b="1" dirty="0" smtClean="0">
                <a:solidFill>
                  <a:prstClr val="black"/>
                </a:solidFill>
              </a:rPr>
              <a:t>）（续）</a:t>
            </a:r>
            <a:endParaRPr lang="zh-CN" altLang="en-US" dirty="0"/>
          </a:p>
        </p:txBody>
      </p:sp>
      <p:sp>
        <p:nvSpPr>
          <p:cNvPr id="3" name="内容占位符 2"/>
          <p:cNvSpPr>
            <a:spLocks noGrp="1"/>
          </p:cNvSpPr>
          <p:nvPr>
            <p:ph idx="1"/>
          </p:nvPr>
        </p:nvSpPr>
        <p:spPr>
          <a:xfrm>
            <a:off x="838200" y="749300"/>
            <a:ext cx="11353800" cy="5972175"/>
          </a:xfrm>
        </p:spPr>
        <p:txBody>
          <a:bodyPr>
            <a:noAutofit/>
          </a:bodyPr>
          <a:lstStyle/>
          <a:p>
            <a:pPr>
              <a:lnSpc>
                <a:spcPct val="100000"/>
              </a:lnSpc>
            </a:pPr>
            <a:r>
              <a:rPr lang="zh-CN" altLang="en-US" sz="2400" dirty="0" smtClean="0"/>
              <a:t>陈述三元组</a:t>
            </a:r>
            <a:r>
              <a:rPr lang="en-US" altLang="zh-CN" sz="2400" dirty="0" smtClean="0"/>
              <a:t> </a:t>
            </a:r>
            <a:r>
              <a:rPr lang="en-US" altLang="zh-CN" sz="2400" dirty="0"/>
              <a:t>"</a:t>
            </a:r>
            <a:r>
              <a:rPr lang="zh-CN" altLang="en-US" sz="2400" dirty="0"/>
              <a:t>主语 </a:t>
            </a:r>
            <a:r>
              <a:rPr lang="en-US" altLang="zh-CN" sz="2400" dirty="0"/>
              <a:t>+ </a:t>
            </a:r>
            <a:r>
              <a:rPr lang="zh-CN" altLang="en-US" sz="2400" dirty="0"/>
              <a:t>谓语 </a:t>
            </a:r>
            <a:r>
              <a:rPr lang="en-US" altLang="zh-CN" sz="2400" dirty="0"/>
              <a:t>+ </a:t>
            </a:r>
            <a:r>
              <a:rPr lang="zh-CN" altLang="en-US" sz="2400" dirty="0"/>
              <a:t>宾语</a:t>
            </a:r>
            <a:r>
              <a:rPr lang="en-US" altLang="zh-CN" sz="2400" dirty="0"/>
              <a:t>"</a:t>
            </a:r>
            <a:r>
              <a:rPr lang="zh-CN" altLang="en-US" sz="2400" dirty="0" smtClean="0"/>
              <a:t>是 </a:t>
            </a:r>
            <a:r>
              <a:rPr lang="en-US" altLang="zh-CN" sz="2400" dirty="0"/>
              <a:t>RDF </a:t>
            </a:r>
            <a:r>
              <a:rPr lang="zh-CN" altLang="en-US" sz="2400" dirty="0"/>
              <a:t>的核心</a:t>
            </a:r>
            <a:r>
              <a:rPr lang="zh-CN" altLang="en-US" sz="2400" dirty="0" smtClean="0"/>
              <a:t>概念</a:t>
            </a:r>
            <a:endParaRPr lang="en-US" altLang="zh-CN" sz="2400" dirty="0"/>
          </a:p>
          <a:p>
            <a:pPr>
              <a:lnSpc>
                <a:spcPct val="100000"/>
              </a:lnSpc>
            </a:pPr>
            <a:r>
              <a:rPr lang="zh-CN" altLang="en-US" sz="2400" dirty="0" smtClean="0"/>
              <a:t>例：天空是蓝色的</a:t>
            </a:r>
            <a:endParaRPr lang="en-US" altLang="zh-CN" sz="2400" dirty="0" smtClean="0"/>
          </a:p>
          <a:p>
            <a:pPr>
              <a:lnSpc>
                <a:spcPct val="100000"/>
              </a:lnSpc>
            </a:pPr>
            <a:r>
              <a:rPr lang="zh-CN" altLang="en-US" sz="2400" dirty="0" smtClean="0"/>
              <a:t>语法表现形式：     天空</a:t>
            </a:r>
            <a:r>
              <a:rPr lang="en-US" altLang="zh-CN" sz="2400" dirty="0" smtClean="0"/>
              <a:t>“</a:t>
            </a:r>
            <a:r>
              <a:rPr lang="zh-CN" altLang="en-US" sz="2400" dirty="0" smtClean="0"/>
              <a:t>（</a:t>
            </a:r>
            <a:r>
              <a:rPr lang="zh-CN" altLang="en-US" sz="2400" dirty="0"/>
              <a:t>主语</a:t>
            </a:r>
            <a:r>
              <a:rPr lang="zh-CN" altLang="en-US" sz="2400" dirty="0" smtClean="0"/>
              <a:t>）</a:t>
            </a:r>
            <a:r>
              <a:rPr lang="en-US" altLang="zh-CN" sz="2400" dirty="0" smtClean="0"/>
              <a:t>+</a:t>
            </a:r>
            <a:r>
              <a:rPr lang="zh-CN" altLang="en-US" sz="2400" dirty="0" smtClean="0"/>
              <a:t>颜色（谓语）</a:t>
            </a:r>
            <a:r>
              <a:rPr lang="en-US" altLang="zh-CN" sz="2400" dirty="0" smtClean="0"/>
              <a:t>+"</a:t>
            </a:r>
            <a:r>
              <a:rPr lang="zh-CN" altLang="en-US" sz="2400" dirty="0"/>
              <a:t>蓝色</a:t>
            </a:r>
            <a:r>
              <a:rPr lang="en-US" altLang="zh-CN" sz="2400" dirty="0"/>
              <a:t>"</a:t>
            </a:r>
            <a:r>
              <a:rPr lang="zh-CN" altLang="en-US" sz="2400" dirty="0"/>
              <a:t>（宾语</a:t>
            </a:r>
            <a:r>
              <a:rPr lang="zh-CN" altLang="en-US" sz="2400" dirty="0" smtClean="0"/>
              <a:t>）</a:t>
            </a:r>
            <a:endParaRPr lang="en-US" altLang="zh-CN" sz="2400" dirty="0" smtClean="0"/>
          </a:p>
          <a:p>
            <a:pPr>
              <a:lnSpc>
                <a:spcPct val="100000"/>
              </a:lnSpc>
            </a:pPr>
            <a:endParaRPr lang="en-US" altLang="zh-CN" sz="2400" dirty="0" smtClean="0"/>
          </a:p>
          <a:p>
            <a:pPr>
              <a:lnSpc>
                <a:spcPct val="100000"/>
              </a:lnSpc>
            </a:pPr>
            <a:r>
              <a:rPr lang="zh-CN" altLang="en-US" sz="2400" b="1" dirty="0" smtClean="0"/>
              <a:t>谓语的标识：</a:t>
            </a:r>
            <a:r>
              <a:rPr lang="zh-CN" altLang="en-US" sz="2400" dirty="0" smtClean="0"/>
              <a:t>任何人都</a:t>
            </a:r>
            <a:r>
              <a:rPr lang="zh-CN" altLang="en-US" sz="2400" dirty="0"/>
              <a:t>可以定义自己的</a:t>
            </a:r>
            <a:r>
              <a:rPr lang="zh-CN" altLang="en-US" sz="2400" dirty="0" smtClean="0"/>
              <a:t>谓语，</a:t>
            </a:r>
            <a:r>
              <a:rPr lang="en-US" altLang="zh-CN" sz="2400" dirty="0" smtClean="0"/>
              <a:t>RDF </a:t>
            </a:r>
            <a:r>
              <a:rPr lang="zh-CN" altLang="en-US" sz="2400" dirty="0"/>
              <a:t>要求每套谓语必须有一个明确</a:t>
            </a:r>
            <a:r>
              <a:rPr lang="zh-CN" altLang="en-US" sz="2400" dirty="0" smtClean="0"/>
              <a:t>的</a:t>
            </a:r>
            <a:r>
              <a:rPr lang="en-US" altLang="zh-CN" sz="2400" dirty="0" smtClean="0"/>
              <a:t>URL</a:t>
            </a:r>
            <a:r>
              <a:rPr lang="zh-CN" altLang="en-US" sz="2400" dirty="0" smtClean="0"/>
              <a:t>来标识自己，</a:t>
            </a:r>
            <a:r>
              <a:rPr lang="en-US" altLang="zh-CN" sz="2400" dirty="0" smtClean="0">
                <a:solidFill>
                  <a:srgbClr val="FF0000"/>
                </a:solidFill>
              </a:rPr>
              <a:t>RDF </a:t>
            </a:r>
            <a:r>
              <a:rPr lang="zh-CN" altLang="en-US" sz="2400" dirty="0">
                <a:solidFill>
                  <a:srgbClr val="FF0000"/>
                </a:solidFill>
              </a:rPr>
              <a:t>官方定义了一套常用的谓语</a:t>
            </a:r>
            <a:r>
              <a:rPr lang="zh-CN" altLang="en-US" sz="2400" dirty="0"/>
              <a:t>，</a:t>
            </a:r>
            <a:r>
              <a:rPr lang="en-US" altLang="zh-CN" sz="2400" dirty="0" smtClean="0"/>
              <a:t>URL</a:t>
            </a:r>
            <a:r>
              <a:rPr lang="zh-CN" altLang="en-US" sz="2400" dirty="0" smtClean="0"/>
              <a:t>为：</a:t>
            </a:r>
            <a:r>
              <a:rPr lang="en-US" altLang="zh-CN" sz="2400" dirty="0" smtClean="0"/>
              <a:t>https</a:t>
            </a:r>
            <a:r>
              <a:rPr lang="en-US" altLang="zh-CN" sz="2400" dirty="0"/>
              <a:t>://www.w3.org/1999/02/22-rdf-syntax-ns </a:t>
            </a:r>
            <a:r>
              <a:rPr lang="zh-CN" altLang="en-US" sz="2400" dirty="0" smtClean="0"/>
              <a:t>。</a:t>
            </a:r>
            <a:endParaRPr lang="en-US" altLang="zh-CN" sz="2400" dirty="0" smtClean="0"/>
          </a:p>
          <a:p>
            <a:r>
              <a:rPr lang="zh-CN" altLang="en-US" sz="2400" dirty="0" smtClean="0"/>
              <a:t>使用某种谓语时，</a:t>
            </a:r>
            <a:r>
              <a:rPr lang="zh-CN" altLang="en-US" sz="2400" dirty="0"/>
              <a:t>只要</a:t>
            </a:r>
            <a:r>
              <a:rPr lang="zh-CN" altLang="en-US" sz="2400" dirty="0" smtClean="0"/>
              <a:t>引用该谓语的</a:t>
            </a:r>
            <a:r>
              <a:rPr lang="en-US" altLang="zh-CN" sz="2400" dirty="0" smtClean="0"/>
              <a:t>URL</a:t>
            </a:r>
            <a:r>
              <a:rPr lang="zh-CN" altLang="en-US" sz="2400" dirty="0" smtClean="0"/>
              <a:t>，业内即可理解。。</a:t>
            </a:r>
            <a:endParaRPr lang="zh-CN" altLang="en-US" sz="2400" dirty="0"/>
          </a:p>
          <a:p>
            <a:endParaRPr lang="en-US" altLang="zh-CN" sz="2400" dirty="0" smtClean="0"/>
          </a:p>
          <a:p>
            <a:r>
              <a:rPr lang="zh-CN" altLang="en-US" sz="2400" b="1" dirty="0" smtClean="0"/>
              <a:t>谓语的</a:t>
            </a:r>
            <a:r>
              <a:rPr lang="zh-CN" altLang="en-US" sz="2400" b="1" dirty="0"/>
              <a:t>简化</a:t>
            </a:r>
            <a:r>
              <a:rPr lang="zh-CN" altLang="en-US" sz="2400" b="1" dirty="0" smtClean="0"/>
              <a:t>引用：</a:t>
            </a:r>
            <a:r>
              <a:rPr lang="zh-CN" altLang="en-US" sz="2400" dirty="0" smtClean="0"/>
              <a:t>为简化对于冗长的</a:t>
            </a:r>
            <a:r>
              <a:rPr lang="en-US" altLang="zh-CN" sz="2400" dirty="0" smtClean="0"/>
              <a:t>URL</a:t>
            </a:r>
            <a:r>
              <a:rPr lang="zh-CN" altLang="en-US" sz="2400" dirty="0" smtClean="0"/>
              <a:t>的引用，</a:t>
            </a:r>
            <a:r>
              <a:rPr lang="en-US" altLang="zh-CN" sz="2400" dirty="0" smtClean="0"/>
              <a:t>RDF </a:t>
            </a:r>
            <a:r>
              <a:rPr lang="zh-CN" altLang="en-US" sz="2400" dirty="0"/>
              <a:t>允许</a:t>
            </a:r>
            <a:r>
              <a:rPr lang="zh-CN" altLang="en-US" sz="2400" dirty="0">
                <a:solidFill>
                  <a:srgbClr val="FF0000"/>
                </a:solidFill>
              </a:rPr>
              <a:t>指定一个</a:t>
            </a:r>
            <a:r>
              <a:rPr lang="zh-CN" altLang="en-US" sz="2400" dirty="0" smtClean="0">
                <a:solidFill>
                  <a:srgbClr val="FF0000"/>
                </a:solidFill>
              </a:rPr>
              <a:t>前缀来代表 </a:t>
            </a:r>
            <a:r>
              <a:rPr lang="en-US" altLang="zh-CN" sz="2400" dirty="0">
                <a:solidFill>
                  <a:srgbClr val="FF0000"/>
                </a:solidFill>
              </a:rPr>
              <a:t>URL </a:t>
            </a:r>
            <a:r>
              <a:rPr lang="zh-CN" altLang="en-US" sz="2400" dirty="0">
                <a:solidFill>
                  <a:srgbClr val="FF0000"/>
                </a:solidFill>
              </a:rPr>
              <a:t>地址</a:t>
            </a:r>
            <a:r>
              <a:rPr lang="zh-CN" altLang="en-US" sz="2400" dirty="0" smtClean="0"/>
              <a:t>，例如上述官方</a:t>
            </a:r>
            <a:r>
              <a:rPr lang="zh-CN" altLang="en-US" sz="2400" dirty="0"/>
              <a:t>谓语的 </a:t>
            </a:r>
            <a:r>
              <a:rPr lang="en-US" altLang="zh-CN" sz="2400" dirty="0"/>
              <a:t>URL</a:t>
            </a:r>
            <a:r>
              <a:rPr lang="zh-CN" altLang="en-US" sz="2400" dirty="0"/>
              <a:t>，通常用</a:t>
            </a:r>
            <a:r>
              <a:rPr lang="zh-CN" altLang="en-US" sz="2400" dirty="0" smtClean="0"/>
              <a:t>前缀</a:t>
            </a:r>
            <a:r>
              <a:rPr lang="en-US" altLang="zh-CN" sz="2400" dirty="0" err="1" smtClean="0"/>
              <a:t>rdf</a:t>
            </a:r>
            <a:r>
              <a:rPr lang="zh-CN" altLang="en-US" sz="2400" dirty="0" smtClean="0"/>
              <a:t>表示。</a:t>
            </a:r>
            <a:endParaRPr lang="zh-CN" altLang="en-US" sz="2400" dirty="0"/>
          </a:p>
          <a:p>
            <a:pPr>
              <a:lnSpc>
                <a:spcPct val="100000"/>
              </a:lnSpc>
            </a:pPr>
            <a:r>
              <a:rPr lang="en-US" altLang="zh-CN" sz="2400" dirty="0">
                <a:solidFill>
                  <a:srgbClr val="FF0000"/>
                </a:solidFill>
              </a:rPr>
              <a:t>PREFIX </a:t>
            </a:r>
            <a:r>
              <a:rPr lang="en-US" altLang="zh-CN" sz="2400" dirty="0" err="1">
                <a:solidFill>
                  <a:srgbClr val="FF0000"/>
                </a:solidFill>
              </a:rPr>
              <a:t>rdf</a:t>
            </a:r>
            <a:r>
              <a:rPr lang="en-US" altLang="zh-CN" sz="2400" dirty="0">
                <a:solidFill>
                  <a:srgbClr val="00B0F0"/>
                </a:solidFill>
              </a:rPr>
              <a:t>: </a:t>
            </a:r>
            <a:r>
              <a:rPr lang="en-US" altLang="zh-CN" sz="2400" dirty="0" smtClean="0">
                <a:solidFill>
                  <a:srgbClr val="00B0F0"/>
                </a:solidFill>
              </a:rPr>
              <a:t>http</a:t>
            </a:r>
            <a:r>
              <a:rPr lang="en-US" altLang="zh-CN" sz="2400" dirty="0">
                <a:solidFill>
                  <a:srgbClr val="00B0F0"/>
                </a:solidFill>
              </a:rPr>
              <a:t>://</a:t>
            </a:r>
            <a:r>
              <a:rPr lang="en-US" altLang="zh-CN" sz="2400" dirty="0" smtClean="0">
                <a:solidFill>
                  <a:srgbClr val="00B0F0"/>
                </a:solidFill>
              </a:rPr>
              <a:t>www.w3.org/1999/02/22-rdf-syntax-ns</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a:t>
            </a:fld>
            <a:endParaRPr lang="zh-CN" altLang="en-US" dirty="0"/>
          </a:p>
        </p:txBody>
      </p:sp>
    </p:spTree>
    <p:extLst>
      <p:ext uri="{BB962C8B-B14F-4D97-AF65-F5344CB8AC3E}">
        <p14:creationId xmlns:p14="http://schemas.microsoft.com/office/powerpoint/2010/main" val="376752083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b="1" dirty="0" smtClean="0"/>
              <a:t>5.5.2.1 </a:t>
            </a:r>
            <a:r>
              <a:rPr lang="zh-CN" altLang="en-US" sz="2400" b="1" dirty="0" smtClean="0"/>
              <a:t>图</a:t>
            </a:r>
            <a:r>
              <a:rPr lang="zh-CN" altLang="en-US" sz="2400" b="1" dirty="0"/>
              <a:t>计算模型</a:t>
            </a:r>
            <a:r>
              <a:rPr lang="en-US" altLang="zh-CN" sz="2400" b="1" dirty="0"/>
              <a:t>——</a:t>
            </a:r>
            <a:r>
              <a:rPr lang="en-US" altLang="zh-CN" sz="2400" b="1" dirty="0" smtClean="0"/>
              <a:t>BSP</a:t>
            </a:r>
            <a:r>
              <a:rPr lang="zh-CN" altLang="en-US" sz="2400" b="1" dirty="0"/>
              <a:t>（续）</a:t>
            </a:r>
          </a:p>
        </p:txBody>
      </p:sp>
      <p:sp>
        <p:nvSpPr>
          <p:cNvPr id="3" name="内容占位符 2"/>
          <p:cNvSpPr>
            <a:spLocks noGrp="1"/>
          </p:cNvSpPr>
          <p:nvPr>
            <p:ph idx="1"/>
          </p:nvPr>
        </p:nvSpPr>
        <p:spPr/>
        <p:txBody>
          <a:bodyPr>
            <a:normAutofit/>
          </a:bodyPr>
          <a:lstStyle/>
          <a:p>
            <a:r>
              <a:rPr lang="zh-CN" altLang="en-US" sz="2400" dirty="0" smtClean="0"/>
              <a:t>分布式</a:t>
            </a:r>
            <a:r>
              <a:rPr lang="en-US" altLang="zh-CN" sz="2400" dirty="0" smtClean="0"/>
              <a:t>BSP</a:t>
            </a:r>
            <a:r>
              <a:rPr lang="zh-CN" altLang="en-US" sz="2400" dirty="0" smtClean="0"/>
              <a:t>图计算</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130</a:t>
            </a:fld>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1664" y="2383206"/>
            <a:ext cx="6991061" cy="3481146"/>
          </a:xfrm>
          <a:prstGeom prst="rect">
            <a:avLst/>
          </a:prstGeom>
        </p:spPr>
      </p:pic>
    </p:spTree>
    <p:extLst>
      <p:ext uri="{BB962C8B-B14F-4D97-AF65-F5344CB8AC3E}">
        <p14:creationId xmlns:p14="http://schemas.microsoft.com/office/powerpoint/2010/main" val="24800323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b="1" dirty="0" smtClean="0"/>
              <a:t>5.5.2.1 </a:t>
            </a:r>
            <a:r>
              <a:rPr lang="zh-CN" altLang="en-US" sz="2400" b="1" dirty="0" smtClean="0"/>
              <a:t>图</a:t>
            </a:r>
            <a:r>
              <a:rPr lang="zh-CN" altLang="en-US" sz="2400" b="1" dirty="0"/>
              <a:t>计算模型</a:t>
            </a:r>
            <a:r>
              <a:rPr lang="en-US" altLang="zh-CN" sz="2400" b="1" dirty="0"/>
              <a:t>——</a:t>
            </a:r>
            <a:r>
              <a:rPr lang="en-US" altLang="zh-CN" sz="2400" b="1" dirty="0" smtClean="0"/>
              <a:t>BSP</a:t>
            </a:r>
            <a:r>
              <a:rPr lang="zh-CN" altLang="en-US" sz="2400" b="1" dirty="0" smtClean="0"/>
              <a:t>（续）</a:t>
            </a:r>
            <a:endParaRPr lang="zh-CN" altLang="en-US" sz="2400" b="1" dirty="0"/>
          </a:p>
        </p:txBody>
      </p:sp>
      <p:sp>
        <p:nvSpPr>
          <p:cNvPr id="3" name="内容占位符 2"/>
          <p:cNvSpPr>
            <a:spLocks noGrp="1"/>
          </p:cNvSpPr>
          <p:nvPr>
            <p:ph idx="1"/>
          </p:nvPr>
        </p:nvSpPr>
        <p:spPr/>
        <p:txBody>
          <a:bodyPr>
            <a:normAutofit/>
          </a:bodyPr>
          <a:lstStyle/>
          <a:p>
            <a:r>
              <a:rPr lang="zh-CN" altLang="en-US" sz="2400" dirty="0" smtClean="0"/>
              <a:t>（</a:t>
            </a:r>
            <a:r>
              <a:rPr lang="en-US" altLang="zh-CN" sz="2400" dirty="0"/>
              <a:t>1</a:t>
            </a:r>
            <a:r>
              <a:rPr lang="zh-CN" altLang="en-US" sz="2400" dirty="0"/>
              <a:t>）</a:t>
            </a:r>
            <a:r>
              <a:rPr lang="en-US" altLang="zh-CN" sz="2400" dirty="0"/>
              <a:t>master</a:t>
            </a:r>
            <a:r>
              <a:rPr lang="zh-CN" altLang="en-US" sz="2400" dirty="0"/>
              <a:t>将图分区，然后将一个或多个</a:t>
            </a:r>
            <a:r>
              <a:rPr lang="en-US" altLang="zh-CN" sz="2400" dirty="0"/>
              <a:t>partition</a:t>
            </a:r>
            <a:r>
              <a:rPr lang="zh-CN" altLang="en-US" sz="2400" dirty="0"/>
              <a:t>分给</a:t>
            </a:r>
            <a:r>
              <a:rPr lang="en-US" altLang="zh-CN" sz="2400" dirty="0"/>
              <a:t>worker</a:t>
            </a:r>
            <a:r>
              <a:rPr lang="zh-CN" altLang="en-US" sz="2400" dirty="0"/>
              <a:t>；</a:t>
            </a:r>
          </a:p>
          <a:p>
            <a:r>
              <a:rPr lang="zh-CN" altLang="en-US" sz="2400" dirty="0"/>
              <a:t>（</a:t>
            </a:r>
            <a:r>
              <a:rPr lang="en-US" altLang="zh-CN" sz="2400" dirty="0"/>
              <a:t>2</a:t>
            </a:r>
            <a:r>
              <a:rPr lang="zh-CN" altLang="en-US" sz="2400" dirty="0"/>
              <a:t>）</a:t>
            </a:r>
            <a:r>
              <a:rPr lang="en-US" altLang="zh-CN" sz="2400" dirty="0"/>
              <a:t>worker</a:t>
            </a:r>
            <a:r>
              <a:rPr lang="zh-CN" altLang="en-US" sz="2400" dirty="0"/>
              <a:t>为每一个</a:t>
            </a:r>
            <a:r>
              <a:rPr lang="en-US" altLang="zh-CN" sz="2400" dirty="0"/>
              <a:t>partition</a:t>
            </a:r>
            <a:r>
              <a:rPr lang="zh-CN" altLang="en-US" sz="2400" dirty="0"/>
              <a:t>启动一个线程，该线程轮询</a:t>
            </a:r>
            <a:r>
              <a:rPr lang="en-US" altLang="zh-CN" sz="2400" dirty="0"/>
              <a:t>partition</a:t>
            </a:r>
            <a:r>
              <a:rPr lang="zh-CN" altLang="en-US" sz="2400" dirty="0"/>
              <a:t>中的顶点，为每一个</a:t>
            </a:r>
            <a:r>
              <a:rPr lang="en-US" altLang="zh-CN" sz="2400" b="1" dirty="0"/>
              <a:t>active</a:t>
            </a:r>
            <a:r>
              <a:rPr lang="zh-CN" altLang="en-US" sz="2400" b="1" dirty="0"/>
              <a:t>状态</a:t>
            </a:r>
            <a:r>
              <a:rPr lang="zh-CN" altLang="en-US" sz="2400" dirty="0"/>
              <a:t>的顶点调用</a:t>
            </a:r>
            <a:r>
              <a:rPr lang="en-US" altLang="zh-CN" sz="2400" dirty="0"/>
              <a:t>compute</a:t>
            </a:r>
            <a:r>
              <a:rPr lang="zh-CN" altLang="en-US" sz="2400" dirty="0"/>
              <a:t>方法；</a:t>
            </a:r>
          </a:p>
          <a:p>
            <a:r>
              <a:rPr lang="zh-CN" altLang="en-US" sz="2400" dirty="0"/>
              <a:t>（</a:t>
            </a:r>
            <a:r>
              <a:rPr lang="en-US" altLang="zh-CN" sz="2400" dirty="0"/>
              <a:t>3</a:t>
            </a:r>
            <a:r>
              <a:rPr lang="zh-CN" altLang="en-US" sz="2400" dirty="0"/>
              <a:t>）</a:t>
            </a:r>
            <a:r>
              <a:rPr lang="en-US" altLang="zh-CN" sz="2400" dirty="0"/>
              <a:t>compute</a:t>
            </a:r>
            <a:r>
              <a:rPr lang="zh-CN" altLang="en-US" sz="2400" dirty="0"/>
              <a:t>完成后，按照</a:t>
            </a:r>
            <a:r>
              <a:rPr lang="en-US" altLang="zh-CN" sz="2400" dirty="0"/>
              <a:t>edge</a:t>
            </a:r>
            <a:r>
              <a:rPr lang="zh-CN" altLang="en-US" sz="2400" dirty="0"/>
              <a:t>的信息将计算结果通过消息传递方式传给其它顶点；</a:t>
            </a:r>
          </a:p>
          <a:p>
            <a:r>
              <a:rPr lang="zh-CN" altLang="en-US" sz="2400" dirty="0"/>
              <a:t>（</a:t>
            </a:r>
            <a:r>
              <a:rPr lang="en-US" altLang="zh-CN" sz="2400" dirty="0"/>
              <a:t>4</a:t>
            </a:r>
            <a:r>
              <a:rPr lang="zh-CN" altLang="en-US" sz="2400" dirty="0"/>
              <a:t>）</a:t>
            </a:r>
            <a:r>
              <a:rPr lang="zh-CN" altLang="en-US" sz="2400" b="1" dirty="0"/>
              <a:t>完成同步后</a:t>
            </a:r>
            <a:r>
              <a:rPr lang="zh-CN" altLang="en-US" sz="2400" dirty="0"/>
              <a:t>，重复执行</a:t>
            </a:r>
            <a:r>
              <a:rPr lang="en-US" altLang="zh-CN" sz="2400" dirty="0"/>
              <a:t>2,3</a:t>
            </a:r>
            <a:r>
              <a:rPr lang="zh-CN" altLang="en-US" sz="2400" dirty="0"/>
              <a:t>操作，</a:t>
            </a:r>
            <a:r>
              <a:rPr lang="zh-CN" altLang="en-US" sz="2400" b="1" dirty="0"/>
              <a:t>直到没有</a:t>
            </a:r>
            <a:r>
              <a:rPr lang="en-US" altLang="zh-CN" sz="2400" b="1" dirty="0"/>
              <a:t>active</a:t>
            </a:r>
            <a:r>
              <a:rPr lang="zh-CN" altLang="en-US" sz="2400" b="1" dirty="0"/>
              <a:t>状态顶点</a:t>
            </a:r>
            <a:r>
              <a:rPr lang="zh-CN" altLang="en-US" sz="2400" dirty="0"/>
              <a:t>或者</a:t>
            </a:r>
            <a:r>
              <a:rPr lang="zh-CN" altLang="en-US" sz="2400" b="1" dirty="0"/>
              <a:t>迭代次数到达指定数目</a:t>
            </a:r>
            <a:r>
              <a:rPr lang="zh-CN" altLang="en-US" sz="2400" dirty="0"/>
              <a:t>。</a:t>
            </a:r>
          </a:p>
          <a:p>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131</a:t>
            </a:fld>
            <a:endParaRPr lang="zh-CN" altLang="en-US" dirty="0"/>
          </a:p>
        </p:txBody>
      </p:sp>
    </p:spTree>
    <p:extLst>
      <p:ext uri="{BB962C8B-B14F-4D97-AF65-F5344CB8AC3E}">
        <p14:creationId xmlns:p14="http://schemas.microsoft.com/office/powerpoint/2010/main" val="107005028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b="1" dirty="0" smtClean="0"/>
              <a:t>5.5.2.2 </a:t>
            </a:r>
            <a:r>
              <a:rPr lang="zh-CN" altLang="en-US" sz="2400" b="1" dirty="0" smtClean="0"/>
              <a:t>图计算模型</a:t>
            </a:r>
            <a:r>
              <a:rPr lang="en-US" altLang="zh-CN" sz="2400" b="1" dirty="0" smtClean="0"/>
              <a:t>GAS</a:t>
            </a:r>
            <a:endParaRPr lang="zh-CN" altLang="en-US" sz="2400" b="1" dirty="0"/>
          </a:p>
        </p:txBody>
      </p:sp>
      <p:sp>
        <p:nvSpPr>
          <p:cNvPr id="3" name="内容占位符 2"/>
          <p:cNvSpPr>
            <a:spLocks noGrp="1"/>
          </p:cNvSpPr>
          <p:nvPr>
            <p:ph idx="1"/>
          </p:nvPr>
        </p:nvSpPr>
        <p:spPr/>
        <p:txBody>
          <a:bodyPr>
            <a:normAutofit/>
          </a:bodyPr>
          <a:lstStyle/>
          <a:p>
            <a:r>
              <a:rPr lang="en-US" altLang="zh-CN" sz="2400" dirty="0" smtClean="0"/>
              <a:t>       BSP</a:t>
            </a:r>
            <a:r>
              <a:rPr lang="zh-CN" altLang="en-US" sz="2400" dirty="0"/>
              <a:t>模型自身整体同步并行的局限性</a:t>
            </a:r>
            <a:r>
              <a:rPr lang="en-US" altLang="zh-CN" sz="2400" dirty="0"/>
              <a:t>——</a:t>
            </a:r>
            <a:r>
              <a:rPr lang="zh-CN" altLang="en-US" sz="2400" dirty="0"/>
              <a:t>对于计算快的</a:t>
            </a:r>
            <a:r>
              <a:rPr lang="en-US" altLang="zh-CN" sz="2400" dirty="0"/>
              <a:t>worker</a:t>
            </a:r>
            <a:r>
              <a:rPr lang="zh-CN" altLang="en-US" sz="2400" dirty="0"/>
              <a:t>长期等待的问题无法解决</a:t>
            </a:r>
            <a:r>
              <a:rPr lang="zh-CN" altLang="en-US" sz="2400" dirty="0" smtClean="0"/>
              <a:t>。</a:t>
            </a:r>
            <a:endParaRPr lang="en-US" altLang="zh-CN" sz="2400" dirty="0" smtClean="0"/>
          </a:p>
          <a:p>
            <a:r>
              <a:rPr lang="en-US" altLang="zh-CN" sz="2400" dirty="0"/>
              <a:t> </a:t>
            </a:r>
            <a:r>
              <a:rPr lang="en-US" altLang="zh-CN" sz="2400" dirty="0" smtClean="0"/>
              <a:t>    </a:t>
            </a:r>
            <a:endParaRPr lang="zh-CN" altLang="en-US" sz="2400" dirty="0"/>
          </a:p>
          <a:p>
            <a:r>
              <a:rPr lang="en-US" altLang="zh-CN" sz="2400" dirty="0" smtClean="0"/>
              <a:t>       GAS</a:t>
            </a:r>
            <a:r>
              <a:rPr lang="zh-CN" altLang="en-US" sz="2400" dirty="0"/>
              <a:t>模型允许用户的自定义函数访问当前顶点的整个邻域，可抽象成</a:t>
            </a:r>
            <a:r>
              <a:rPr lang="en-US" altLang="zh-CN" sz="2400" dirty="0">
                <a:solidFill>
                  <a:srgbClr val="FF0000"/>
                </a:solidFill>
              </a:rPr>
              <a:t>G</a:t>
            </a:r>
            <a:r>
              <a:rPr lang="en-US" altLang="zh-CN" sz="2400" dirty="0"/>
              <a:t>ather</a:t>
            </a:r>
            <a:r>
              <a:rPr lang="zh-CN" altLang="en-US" sz="2400" dirty="0"/>
              <a:t>、</a:t>
            </a:r>
            <a:r>
              <a:rPr lang="en-US" altLang="zh-CN" sz="2400" dirty="0">
                <a:solidFill>
                  <a:srgbClr val="FF0000"/>
                </a:solidFill>
              </a:rPr>
              <a:t>A</a:t>
            </a:r>
            <a:r>
              <a:rPr lang="en-US" altLang="zh-CN" sz="2400" dirty="0"/>
              <a:t>pply</a:t>
            </a:r>
            <a:r>
              <a:rPr lang="zh-CN" altLang="en-US" sz="2400" dirty="0"/>
              <a:t>和</a:t>
            </a:r>
            <a:r>
              <a:rPr lang="en-US" altLang="zh-CN" sz="2400" dirty="0">
                <a:solidFill>
                  <a:srgbClr val="FF0000"/>
                </a:solidFill>
              </a:rPr>
              <a:t>S</a:t>
            </a:r>
            <a:r>
              <a:rPr lang="en-US" altLang="zh-CN" sz="2400" dirty="0"/>
              <a:t>catter</a:t>
            </a:r>
            <a:r>
              <a:rPr lang="zh-CN" altLang="en-US" sz="2400" dirty="0"/>
              <a:t>三个阶段，简称为</a:t>
            </a:r>
            <a:r>
              <a:rPr lang="en-US" altLang="zh-CN" sz="2400" dirty="0"/>
              <a:t>GAS</a:t>
            </a:r>
            <a:r>
              <a:rPr lang="zh-CN" altLang="en-US" sz="2400" dirty="0"/>
              <a:t>。相对应，用户需要实现三个独立的函数</a:t>
            </a:r>
            <a:r>
              <a:rPr lang="en-US" altLang="zh-CN" sz="2400" dirty="0"/>
              <a:t>gather</a:t>
            </a:r>
            <a:r>
              <a:rPr lang="zh-CN" altLang="en-US" sz="2400" dirty="0"/>
              <a:t>、</a:t>
            </a:r>
            <a:r>
              <a:rPr lang="en-US" altLang="zh-CN" sz="2400" dirty="0"/>
              <a:t>apply</a:t>
            </a:r>
            <a:r>
              <a:rPr lang="zh-CN" altLang="en-US" sz="2400" dirty="0"/>
              <a:t>和</a:t>
            </a:r>
            <a:r>
              <a:rPr lang="en-US" altLang="zh-CN" sz="2400" dirty="0"/>
              <a:t>scatter</a:t>
            </a:r>
            <a:r>
              <a:rPr lang="zh-CN" altLang="en-US" sz="2400" dirty="0"/>
              <a:t>。</a:t>
            </a:r>
          </a:p>
          <a:p>
            <a:r>
              <a:rPr lang="zh-CN" altLang="en-US" sz="2400" dirty="0" smtClean="0">
                <a:solidFill>
                  <a:srgbClr val="00B0F0"/>
                </a:solidFill>
              </a:rPr>
              <a:t>相比</a:t>
            </a:r>
            <a:r>
              <a:rPr lang="en-US" altLang="zh-CN" sz="2400" dirty="0" err="1">
                <a:solidFill>
                  <a:srgbClr val="00B0F0"/>
                </a:solidFill>
              </a:rPr>
              <a:t>Pregel</a:t>
            </a:r>
            <a:r>
              <a:rPr lang="zh-CN" altLang="en-US" sz="2400" dirty="0">
                <a:solidFill>
                  <a:srgbClr val="00B0F0"/>
                </a:solidFill>
              </a:rPr>
              <a:t>模型的</a:t>
            </a:r>
            <a:r>
              <a:rPr lang="zh-CN" altLang="en-US" sz="2400" b="1" dirty="0">
                <a:solidFill>
                  <a:srgbClr val="00B0F0"/>
                </a:solidFill>
              </a:rPr>
              <a:t>消息通信</a:t>
            </a:r>
            <a:r>
              <a:rPr lang="zh-CN" altLang="en-US" sz="2400" dirty="0">
                <a:solidFill>
                  <a:srgbClr val="00B0F0"/>
                </a:solidFill>
              </a:rPr>
              <a:t>模式，</a:t>
            </a:r>
            <a:r>
              <a:rPr lang="en-US" altLang="zh-CN" sz="2400" dirty="0" err="1">
                <a:solidFill>
                  <a:srgbClr val="00B0F0"/>
                </a:solidFill>
              </a:rPr>
              <a:t>GraphLab</a:t>
            </a:r>
            <a:r>
              <a:rPr lang="zh-CN" altLang="en-US" sz="2400" dirty="0">
                <a:solidFill>
                  <a:srgbClr val="00B0F0"/>
                </a:solidFill>
              </a:rPr>
              <a:t>的</a:t>
            </a:r>
            <a:r>
              <a:rPr lang="en-US" altLang="zh-CN" sz="2400" dirty="0">
                <a:solidFill>
                  <a:srgbClr val="00B0F0"/>
                </a:solidFill>
              </a:rPr>
              <a:t>GAS</a:t>
            </a:r>
            <a:r>
              <a:rPr lang="zh-CN" altLang="en-US" sz="2400" dirty="0">
                <a:solidFill>
                  <a:srgbClr val="00B0F0"/>
                </a:solidFill>
              </a:rPr>
              <a:t>模型更偏向</a:t>
            </a:r>
            <a:r>
              <a:rPr lang="zh-CN" altLang="en-US" sz="2400" b="1" dirty="0">
                <a:solidFill>
                  <a:srgbClr val="00B0F0"/>
                </a:solidFill>
              </a:rPr>
              <a:t>共享内存</a:t>
            </a:r>
            <a:r>
              <a:rPr lang="zh-CN" altLang="en-US" sz="2400" dirty="0">
                <a:solidFill>
                  <a:srgbClr val="00B0F0"/>
                </a:solidFill>
              </a:rPr>
              <a:t>风格。</a:t>
            </a:r>
          </a:p>
          <a:p>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132</a:t>
            </a:fld>
            <a:endParaRPr lang="zh-CN" altLang="en-US" dirty="0"/>
          </a:p>
        </p:txBody>
      </p:sp>
    </p:spTree>
    <p:extLst>
      <p:ext uri="{BB962C8B-B14F-4D97-AF65-F5344CB8AC3E}">
        <p14:creationId xmlns:p14="http://schemas.microsoft.com/office/powerpoint/2010/main" val="89370171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b="1" dirty="0" smtClean="0"/>
              <a:t>5.5.2.2 </a:t>
            </a:r>
            <a:r>
              <a:rPr lang="zh-CN" altLang="en-US" sz="2400" b="1" dirty="0" smtClean="0"/>
              <a:t>图计算模型</a:t>
            </a:r>
            <a:r>
              <a:rPr lang="en-US" altLang="zh-CN" sz="2400" b="1" dirty="0" smtClean="0"/>
              <a:t>GAS</a:t>
            </a:r>
            <a:r>
              <a:rPr lang="zh-CN" altLang="en-US" sz="2400" b="1" dirty="0" smtClean="0"/>
              <a:t>（续）</a:t>
            </a:r>
            <a:endParaRPr lang="zh-CN" altLang="en-US" sz="2400" b="1" dirty="0"/>
          </a:p>
        </p:txBody>
      </p:sp>
      <p:sp>
        <p:nvSpPr>
          <p:cNvPr id="3" name="内容占位符 2"/>
          <p:cNvSpPr>
            <a:spLocks noGrp="1"/>
          </p:cNvSpPr>
          <p:nvPr>
            <p:ph idx="1"/>
          </p:nvPr>
        </p:nvSpPr>
        <p:spPr>
          <a:xfrm>
            <a:off x="838200" y="1285461"/>
            <a:ext cx="10515600" cy="5436013"/>
          </a:xfrm>
        </p:spPr>
        <p:txBody>
          <a:bodyPr>
            <a:normAutofit/>
          </a:bodyPr>
          <a:lstStyle/>
          <a:p>
            <a:r>
              <a:rPr lang="en-US" altLang="zh-CN" sz="2400" dirty="0"/>
              <a:t>1.Gather</a:t>
            </a:r>
            <a:r>
              <a:rPr lang="zh-CN" altLang="en-US" sz="2400" dirty="0"/>
              <a:t>阶段</a:t>
            </a:r>
          </a:p>
          <a:p>
            <a:r>
              <a:rPr lang="zh-CN" altLang="en-US" sz="2400" dirty="0" smtClean="0"/>
              <a:t>       工作</a:t>
            </a:r>
            <a:r>
              <a:rPr lang="zh-CN" altLang="en-US" sz="2400" dirty="0"/>
              <a:t>顶点的边</a:t>
            </a:r>
            <a:r>
              <a:rPr lang="en-US" altLang="zh-CN" sz="2400" dirty="0"/>
              <a:t>(</a:t>
            </a:r>
            <a:r>
              <a:rPr lang="zh-CN" altLang="en-US" sz="2400" dirty="0"/>
              <a:t>所有边，或者是入边或出边</a:t>
            </a:r>
            <a:r>
              <a:rPr lang="en-US" altLang="zh-CN" sz="2400" dirty="0"/>
              <a:t>)</a:t>
            </a:r>
            <a:r>
              <a:rPr lang="zh-CN" altLang="en-US" sz="2400" dirty="0"/>
              <a:t>从邻接顶点和自身收集数据，记为</a:t>
            </a:r>
            <a:r>
              <a:rPr lang="en-US" altLang="zh-CN" sz="2400" dirty="0" err="1"/>
              <a:t>gather_data_i</a:t>
            </a:r>
            <a:r>
              <a:rPr lang="zh-CN" altLang="en-US" sz="2400" dirty="0"/>
              <a:t>，各个边的数据</a:t>
            </a:r>
            <a:r>
              <a:rPr lang="en-US" altLang="zh-CN" sz="2400" dirty="0" err="1"/>
              <a:t>graphlab</a:t>
            </a:r>
            <a:r>
              <a:rPr lang="zh-CN" altLang="en-US" sz="2400" dirty="0"/>
              <a:t>会求和，记为</a:t>
            </a:r>
            <a:r>
              <a:rPr lang="en-US" altLang="zh-CN" sz="2400" dirty="0" err="1"/>
              <a:t>sum_data</a:t>
            </a:r>
            <a:r>
              <a:rPr lang="zh-CN" altLang="en-US" sz="2400" dirty="0"/>
              <a:t>。</a:t>
            </a:r>
            <a:r>
              <a:rPr lang="zh-CN" altLang="en-US" sz="2400" b="1" dirty="0"/>
              <a:t>这一阶段对工作顶点、边都是只读的。</a:t>
            </a:r>
          </a:p>
          <a:p>
            <a:r>
              <a:rPr lang="en-US" altLang="zh-CN" sz="2400" dirty="0"/>
              <a:t>2.Apply</a:t>
            </a:r>
            <a:r>
              <a:rPr lang="zh-CN" altLang="en-US" sz="2400" dirty="0"/>
              <a:t>阶段</a:t>
            </a:r>
          </a:p>
          <a:p>
            <a:r>
              <a:rPr lang="en-US" altLang="zh-CN" sz="2400" dirty="0" smtClean="0"/>
              <a:t>       </a:t>
            </a:r>
            <a:r>
              <a:rPr lang="zh-CN" altLang="en-US" sz="2400" dirty="0" smtClean="0"/>
              <a:t>将</a:t>
            </a:r>
            <a:r>
              <a:rPr lang="en-US" altLang="zh-CN" sz="2400" dirty="0"/>
              <a:t>gather</a:t>
            </a:r>
            <a:r>
              <a:rPr lang="zh-CN" altLang="en-US" sz="2400" dirty="0"/>
              <a:t>计算的结果</a:t>
            </a:r>
            <a:r>
              <a:rPr lang="en-US" altLang="zh-CN" sz="2400" dirty="0" err="1"/>
              <a:t>sum_data</a:t>
            </a:r>
            <a:r>
              <a:rPr lang="zh-CN" altLang="en-US" sz="2400" dirty="0"/>
              <a:t>发送给</a:t>
            </a:r>
            <a:r>
              <a:rPr lang="en-US" altLang="zh-CN" sz="2400" dirty="0"/>
              <a:t>master</a:t>
            </a:r>
            <a:r>
              <a:rPr lang="zh-CN" altLang="en-US" sz="2400" dirty="0"/>
              <a:t>顶点，</a:t>
            </a:r>
            <a:r>
              <a:rPr lang="en-US" altLang="zh-CN" sz="2400" dirty="0"/>
              <a:t>master</a:t>
            </a:r>
            <a:r>
              <a:rPr lang="zh-CN" altLang="en-US" sz="2400" dirty="0"/>
              <a:t>汇总为</a:t>
            </a:r>
            <a:r>
              <a:rPr lang="en-US" altLang="zh-CN" sz="2400" dirty="0"/>
              <a:t>total</a:t>
            </a:r>
            <a:r>
              <a:rPr lang="zh-CN" altLang="en-US" sz="2400" dirty="0"/>
              <a:t>。</a:t>
            </a:r>
            <a:r>
              <a:rPr lang="en-US" altLang="zh-CN" sz="2400" dirty="0"/>
              <a:t>Master</a:t>
            </a:r>
            <a:r>
              <a:rPr lang="zh-CN" altLang="en-US" sz="2400" dirty="0"/>
              <a:t>利用</a:t>
            </a:r>
            <a:r>
              <a:rPr lang="en-US" altLang="zh-CN" sz="2400" dirty="0"/>
              <a:t>total</a:t>
            </a:r>
            <a:r>
              <a:rPr lang="zh-CN" altLang="en-US" sz="2400" dirty="0"/>
              <a:t>和上一步的顶点数据，按照业务需求进一步计算，然后更新</a:t>
            </a:r>
            <a:r>
              <a:rPr lang="en-US" altLang="zh-CN" sz="2400" dirty="0"/>
              <a:t>master</a:t>
            </a:r>
            <a:r>
              <a:rPr lang="zh-CN" altLang="en-US" sz="2400" dirty="0"/>
              <a:t>的顶点数据，并同步</a:t>
            </a:r>
            <a:r>
              <a:rPr lang="en-US" altLang="zh-CN" sz="2400" dirty="0"/>
              <a:t>mirror</a:t>
            </a:r>
            <a:r>
              <a:rPr lang="zh-CN" altLang="en-US" sz="2400" dirty="0"/>
              <a:t>。</a:t>
            </a:r>
            <a:r>
              <a:rPr lang="en-US" altLang="zh-CN" sz="2400" b="1" dirty="0"/>
              <a:t>Apply</a:t>
            </a:r>
            <a:r>
              <a:rPr lang="zh-CN" altLang="en-US" sz="2400" b="1" dirty="0"/>
              <a:t>阶段中，工作顶点可修改，边不可修改</a:t>
            </a:r>
            <a:r>
              <a:rPr lang="zh-CN" altLang="en-US" sz="2400" b="1" dirty="0" smtClean="0"/>
              <a:t>。</a:t>
            </a:r>
            <a:endParaRPr lang="zh-CN" altLang="en-US" sz="2400" b="1"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133</a:t>
            </a:fld>
            <a:endParaRPr lang="zh-CN" altLang="en-US" dirty="0"/>
          </a:p>
        </p:txBody>
      </p:sp>
    </p:spTree>
    <p:extLst>
      <p:ext uri="{BB962C8B-B14F-4D97-AF65-F5344CB8AC3E}">
        <p14:creationId xmlns:p14="http://schemas.microsoft.com/office/powerpoint/2010/main" val="31205420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b="1" dirty="0" smtClean="0"/>
              <a:t>5.5.2.2 </a:t>
            </a:r>
            <a:r>
              <a:rPr lang="zh-CN" altLang="en-US" sz="2400" b="1" dirty="0" smtClean="0"/>
              <a:t>图计算模型</a:t>
            </a:r>
            <a:r>
              <a:rPr lang="en-US" altLang="zh-CN" sz="2400" b="1" dirty="0" smtClean="0"/>
              <a:t>GAS</a:t>
            </a:r>
            <a:r>
              <a:rPr lang="zh-CN" altLang="en-US" sz="2400" b="1" dirty="0" smtClean="0"/>
              <a:t>（续）</a:t>
            </a:r>
            <a:endParaRPr lang="zh-CN" altLang="en-US" sz="2400" b="1" dirty="0"/>
          </a:p>
        </p:txBody>
      </p:sp>
      <p:sp>
        <p:nvSpPr>
          <p:cNvPr id="3" name="内容占位符 2"/>
          <p:cNvSpPr>
            <a:spLocks noGrp="1"/>
          </p:cNvSpPr>
          <p:nvPr>
            <p:ph idx="1"/>
          </p:nvPr>
        </p:nvSpPr>
        <p:spPr>
          <a:xfrm>
            <a:off x="838200" y="1285461"/>
            <a:ext cx="10515600" cy="5436013"/>
          </a:xfrm>
        </p:spPr>
        <p:txBody>
          <a:bodyPr>
            <a:normAutofit/>
          </a:bodyPr>
          <a:lstStyle/>
          <a:p>
            <a:r>
              <a:rPr lang="en-US" altLang="zh-CN" sz="2400" dirty="0" smtClean="0"/>
              <a:t>3.Scatter</a:t>
            </a:r>
            <a:r>
              <a:rPr lang="zh-CN" altLang="en-US" sz="2400" dirty="0"/>
              <a:t>阶段</a:t>
            </a:r>
          </a:p>
          <a:p>
            <a:r>
              <a:rPr lang="zh-CN" altLang="en-US" sz="2400" dirty="0" smtClean="0"/>
              <a:t>       工作</a:t>
            </a:r>
            <a:r>
              <a:rPr lang="zh-CN" altLang="en-US" sz="2400" dirty="0"/>
              <a:t>顶点更新完成之后，更新边的数据，并通知对其有依赖的邻接顶点更新状态。</a:t>
            </a:r>
            <a:r>
              <a:rPr lang="zh-CN" altLang="en-US" sz="2400" b="1" dirty="0"/>
              <a:t>这</a:t>
            </a:r>
            <a:r>
              <a:rPr lang="en-US" altLang="zh-CN" sz="2400" b="1" dirty="0"/>
              <a:t>scatter</a:t>
            </a:r>
            <a:r>
              <a:rPr lang="zh-CN" altLang="en-US" sz="2400" b="1" dirty="0"/>
              <a:t>过程中，工作顶点只读，边上数据可写。</a:t>
            </a:r>
          </a:p>
          <a:p>
            <a:endParaRPr lang="en-US" altLang="zh-CN" sz="2400" dirty="0"/>
          </a:p>
          <a:p>
            <a:r>
              <a:rPr lang="zh-CN" altLang="en-US" sz="2400" dirty="0"/>
              <a:t>      由于</a:t>
            </a:r>
            <a:r>
              <a:rPr lang="en-US" altLang="zh-CN" sz="2400" dirty="0"/>
              <a:t>gather/scatter</a:t>
            </a:r>
            <a:r>
              <a:rPr lang="zh-CN" altLang="en-US" sz="2400" dirty="0"/>
              <a:t>函数是</a:t>
            </a:r>
            <a:r>
              <a:rPr lang="zh-CN" altLang="en-US" sz="2400" dirty="0">
                <a:solidFill>
                  <a:srgbClr val="FF0000"/>
                </a:solidFill>
              </a:rPr>
              <a:t>以</a:t>
            </a:r>
            <a:r>
              <a:rPr lang="zh-CN" altLang="en-US" sz="2400" b="1" dirty="0">
                <a:solidFill>
                  <a:srgbClr val="FF0000"/>
                </a:solidFill>
              </a:rPr>
              <a:t>单条边</a:t>
            </a:r>
            <a:r>
              <a:rPr lang="zh-CN" altLang="en-US" sz="2400" dirty="0">
                <a:solidFill>
                  <a:srgbClr val="FF0000"/>
                </a:solidFill>
              </a:rPr>
              <a:t>为操作粒度，</a:t>
            </a:r>
            <a:r>
              <a:rPr lang="zh-CN" altLang="en-US" sz="2400" dirty="0" smtClean="0">
                <a:solidFill>
                  <a:srgbClr val="FF0000"/>
                </a:solidFill>
              </a:rPr>
              <a:t>所以顶点多个邻边可分别</a:t>
            </a:r>
            <a:r>
              <a:rPr lang="zh-CN" altLang="en-US" sz="2400" dirty="0">
                <a:solidFill>
                  <a:srgbClr val="FF0000"/>
                </a:solidFill>
              </a:rPr>
              <a:t>由相应的节点独立调用</a:t>
            </a:r>
            <a:r>
              <a:rPr lang="en-US" altLang="zh-CN" sz="2400" dirty="0">
                <a:solidFill>
                  <a:srgbClr val="FF0000"/>
                </a:solidFill>
              </a:rPr>
              <a:t>gather</a:t>
            </a:r>
            <a:r>
              <a:rPr lang="zh-CN" altLang="en-US" sz="2400" dirty="0">
                <a:solidFill>
                  <a:srgbClr val="FF0000"/>
                </a:solidFill>
              </a:rPr>
              <a:t>或</a:t>
            </a:r>
            <a:r>
              <a:rPr lang="en-US" altLang="zh-CN" sz="2400" dirty="0">
                <a:solidFill>
                  <a:srgbClr val="FF0000"/>
                </a:solidFill>
              </a:rPr>
              <a:t>scatter</a:t>
            </a:r>
            <a:r>
              <a:rPr lang="zh-CN" altLang="en-US" sz="2400" dirty="0">
                <a:solidFill>
                  <a:srgbClr val="FF0000"/>
                </a:solidFill>
              </a:rPr>
              <a:t>函数</a:t>
            </a:r>
            <a:r>
              <a:rPr lang="zh-CN" altLang="en-US" sz="2400" dirty="0"/>
              <a:t>，从而避免</a:t>
            </a:r>
            <a:r>
              <a:rPr lang="en-US" altLang="zh-CN" sz="2400" dirty="0" err="1"/>
              <a:t>Pregel</a:t>
            </a:r>
            <a:r>
              <a:rPr lang="zh-CN" altLang="en-US" sz="2400" dirty="0"/>
              <a:t>模型的</a:t>
            </a:r>
            <a:r>
              <a:rPr lang="zh-CN" altLang="en-US" sz="2400" b="1" dirty="0"/>
              <a:t>大批量消息传递隐患</a:t>
            </a:r>
            <a:r>
              <a:rPr lang="zh-CN" altLang="en-US" sz="2400" dirty="0"/>
              <a:t>问题</a:t>
            </a:r>
            <a:r>
              <a:rPr lang="zh-CN" altLang="en-US" sz="2400" dirty="0" smtClean="0"/>
              <a:t>。</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134</a:t>
            </a:fld>
            <a:endParaRPr lang="zh-CN" altLang="en-US" dirty="0"/>
          </a:p>
        </p:txBody>
      </p:sp>
    </p:spTree>
    <p:extLst>
      <p:ext uri="{BB962C8B-B14F-4D97-AF65-F5344CB8AC3E}">
        <p14:creationId xmlns:p14="http://schemas.microsoft.com/office/powerpoint/2010/main" val="176670823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b="1" dirty="0" smtClean="0"/>
              <a:t>5.5.2.2 </a:t>
            </a:r>
            <a:r>
              <a:rPr lang="zh-CN" altLang="en-US" sz="2400" b="1" dirty="0" smtClean="0"/>
              <a:t>图计算模型</a:t>
            </a:r>
            <a:r>
              <a:rPr lang="en-US" altLang="zh-CN" sz="2400" b="1" dirty="0" smtClean="0"/>
              <a:t>GAS</a:t>
            </a:r>
            <a:r>
              <a:rPr lang="zh-CN" altLang="en-US" sz="2400" b="1" dirty="0" smtClean="0"/>
              <a:t>（续）</a:t>
            </a:r>
            <a:endParaRPr lang="zh-CN" altLang="en-US" sz="2400" b="1" dirty="0"/>
          </a:p>
        </p:txBody>
      </p:sp>
      <p:sp>
        <p:nvSpPr>
          <p:cNvPr id="3" name="内容占位符 2"/>
          <p:cNvSpPr>
            <a:spLocks noGrp="1"/>
          </p:cNvSpPr>
          <p:nvPr>
            <p:ph idx="1"/>
          </p:nvPr>
        </p:nvSpPr>
        <p:spPr/>
        <p:txBody>
          <a:bodyPr>
            <a:normAutofit/>
          </a:bodyPr>
          <a:lstStyle/>
          <a:p>
            <a:r>
              <a:rPr lang="zh-CN" altLang="en-US" sz="2400" dirty="0"/>
              <a:t>常见的代码</a:t>
            </a:r>
            <a:r>
              <a:rPr lang="zh-CN" altLang="en-US" sz="2400" dirty="0" smtClean="0"/>
              <a:t>模板</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135</a:t>
            </a:fld>
            <a:endParaRPr lang="zh-CN" altLang="en-US" dirty="0"/>
          </a:p>
        </p:txBody>
      </p:sp>
      <p:pic>
        <p:nvPicPr>
          <p:cNvPr id="5" name="Picture 2" descr="http://cms.csdnimg.cn/article/201408/07/53e2f64de188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9350" y="1063616"/>
            <a:ext cx="4767693" cy="5413383"/>
          </a:xfrm>
          <a:prstGeom prst="rect">
            <a:avLst/>
          </a:prstGeom>
          <a:noFill/>
          <a:extLst>
            <a:ext uri="{909E8E84-426E-40DD-AFC4-6F175D3DCCD1}">
              <a14:hiddenFill xmlns:a14="http://schemas.microsoft.com/office/drawing/2010/main">
                <a:solidFill>
                  <a:srgbClr val="FFFFFF"/>
                </a:solidFill>
              </a14:hiddenFill>
            </a:ext>
          </a:extLst>
        </p:spPr>
      </p:pic>
      <p:sp>
        <p:nvSpPr>
          <p:cNvPr id="6" name="椭圆 5"/>
          <p:cNvSpPr/>
          <p:nvPr/>
        </p:nvSpPr>
        <p:spPr>
          <a:xfrm>
            <a:off x="2915816" y="1063616"/>
            <a:ext cx="2758824" cy="365126"/>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椭圆 6"/>
          <p:cNvSpPr/>
          <p:nvPr/>
        </p:nvSpPr>
        <p:spPr>
          <a:xfrm>
            <a:off x="3079350" y="2708920"/>
            <a:ext cx="1636666" cy="360040"/>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椭圆 7"/>
          <p:cNvSpPr/>
          <p:nvPr/>
        </p:nvSpPr>
        <p:spPr>
          <a:xfrm>
            <a:off x="2987824" y="3861048"/>
            <a:ext cx="2686816" cy="360040"/>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椭圆 8"/>
          <p:cNvSpPr/>
          <p:nvPr/>
        </p:nvSpPr>
        <p:spPr>
          <a:xfrm>
            <a:off x="2987824" y="5013176"/>
            <a:ext cx="2520280" cy="360040"/>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圆角矩形标注 9"/>
          <p:cNvSpPr/>
          <p:nvPr/>
        </p:nvSpPr>
        <p:spPr>
          <a:xfrm>
            <a:off x="971600" y="2420888"/>
            <a:ext cx="1152128" cy="612648"/>
          </a:xfrm>
          <a:prstGeom prst="wedgeRoundRectCallout">
            <a:avLst>
              <a:gd name="adj1" fmla="val 119081"/>
              <a:gd name="adj2" fmla="val -83676"/>
              <a:gd name="adj3" fmla="val 16667"/>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smtClean="0"/>
              <a:t>Gather</a:t>
            </a:r>
            <a:endParaRPr lang="zh-CN" altLang="en-US" dirty="0"/>
          </a:p>
        </p:txBody>
      </p:sp>
      <p:sp>
        <p:nvSpPr>
          <p:cNvPr id="11" name="圆角矩形标注 10"/>
          <p:cNvSpPr/>
          <p:nvPr/>
        </p:nvSpPr>
        <p:spPr>
          <a:xfrm>
            <a:off x="888877" y="4060735"/>
            <a:ext cx="1152128" cy="612648"/>
          </a:xfrm>
          <a:prstGeom prst="wedgeRoundRectCallout">
            <a:avLst>
              <a:gd name="adj1" fmla="val 106808"/>
              <a:gd name="adj2" fmla="val -29822"/>
              <a:gd name="adj3" fmla="val 16667"/>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smtClean="0"/>
              <a:t>Apply</a:t>
            </a:r>
            <a:endParaRPr lang="zh-CN" altLang="en-US" dirty="0"/>
          </a:p>
        </p:txBody>
      </p:sp>
      <p:sp>
        <p:nvSpPr>
          <p:cNvPr id="12" name="圆角矩形标注 11"/>
          <p:cNvSpPr/>
          <p:nvPr/>
        </p:nvSpPr>
        <p:spPr>
          <a:xfrm>
            <a:off x="873347" y="5332996"/>
            <a:ext cx="1152128" cy="612648"/>
          </a:xfrm>
          <a:prstGeom prst="wedgeRoundRectCallout">
            <a:avLst>
              <a:gd name="adj1" fmla="val 112536"/>
              <a:gd name="adj2" fmla="val -54441"/>
              <a:gd name="adj3" fmla="val 16667"/>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smtClean="0"/>
              <a:t>Scatter</a:t>
            </a:r>
            <a:endParaRPr lang="zh-CN" altLang="en-US" dirty="0"/>
          </a:p>
        </p:txBody>
      </p:sp>
      <p:sp>
        <p:nvSpPr>
          <p:cNvPr id="13" name="圆角矩形标注 12"/>
          <p:cNvSpPr/>
          <p:nvPr/>
        </p:nvSpPr>
        <p:spPr>
          <a:xfrm>
            <a:off x="8326581" y="2787535"/>
            <a:ext cx="2847109" cy="946510"/>
          </a:xfrm>
          <a:prstGeom prst="wedgeRoundRectCallout">
            <a:avLst>
              <a:gd name="adj1" fmla="val -96746"/>
              <a:gd name="adj2" fmla="val 990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将</a:t>
            </a:r>
            <a:r>
              <a:rPr lang="en-US" altLang="zh-CN" dirty="0"/>
              <a:t>gather</a:t>
            </a:r>
            <a:r>
              <a:rPr lang="zh-CN" altLang="en-US" dirty="0"/>
              <a:t>计算的结果</a:t>
            </a:r>
            <a:r>
              <a:rPr lang="en-US" altLang="zh-CN" dirty="0" err="1"/>
              <a:t>sum_data</a:t>
            </a:r>
            <a:r>
              <a:rPr lang="zh-CN" altLang="en-US" dirty="0"/>
              <a:t>发送给</a:t>
            </a:r>
            <a:r>
              <a:rPr lang="en-US" altLang="zh-CN" dirty="0"/>
              <a:t>master</a:t>
            </a:r>
            <a:r>
              <a:rPr lang="zh-CN" altLang="en-US" dirty="0"/>
              <a:t>顶点，</a:t>
            </a:r>
            <a:r>
              <a:rPr lang="en-US" altLang="zh-CN" dirty="0"/>
              <a:t>master</a:t>
            </a:r>
            <a:r>
              <a:rPr lang="zh-CN" altLang="en-US" dirty="0"/>
              <a:t>汇总为</a:t>
            </a:r>
            <a:r>
              <a:rPr lang="en-US" altLang="zh-CN" dirty="0"/>
              <a:t>total</a:t>
            </a:r>
            <a:endParaRPr lang="zh-CN" altLang="en-US" dirty="0"/>
          </a:p>
        </p:txBody>
      </p:sp>
      <p:sp>
        <p:nvSpPr>
          <p:cNvPr id="14" name="圆角矩形标注 13"/>
          <p:cNvSpPr/>
          <p:nvPr/>
        </p:nvSpPr>
        <p:spPr>
          <a:xfrm>
            <a:off x="8326581" y="4073860"/>
            <a:ext cx="2847109" cy="1562939"/>
          </a:xfrm>
          <a:prstGeom prst="wedgeRoundRectCallout">
            <a:avLst>
              <a:gd name="adj1" fmla="val -95772"/>
              <a:gd name="adj2" fmla="val -195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Master</a:t>
            </a:r>
            <a:r>
              <a:rPr lang="zh-CN" altLang="en-US" dirty="0"/>
              <a:t>利用</a:t>
            </a:r>
            <a:r>
              <a:rPr lang="en-US" altLang="zh-CN" dirty="0"/>
              <a:t>total</a:t>
            </a:r>
            <a:r>
              <a:rPr lang="zh-CN" altLang="en-US" dirty="0"/>
              <a:t>和上一步的顶点数据，按照业务需求进一步计算，然后更新</a:t>
            </a:r>
            <a:r>
              <a:rPr lang="en-US" altLang="zh-CN" dirty="0"/>
              <a:t>master</a:t>
            </a:r>
            <a:r>
              <a:rPr lang="zh-CN" altLang="en-US" dirty="0"/>
              <a:t>的顶点数据，并同步</a:t>
            </a:r>
            <a:r>
              <a:rPr lang="en-US" altLang="zh-CN" dirty="0"/>
              <a:t>mirror</a:t>
            </a:r>
            <a:r>
              <a:rPr lang="zh-CN" altLang="en-US" dirty="0"/>
              <a:t>。</a:t>
            </a:r>
          </a:p>
        </p:txBody>
      </p:sp>
    </p:spTree>
    <p:extLst>
      <p:ext uri="{BB962C8B-B14F-4D97-AF65-F5344CB8AC3E}">
        <p14:creationId xmlns:p14="http://schemas.microsoft.com/office/powerpoint/2010/main" val="395956047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46938"/>
            <a:ext cx="10515600" cy="920336"/>
          </a:xfrm>
        </p:spPr>
        <p:txBody>
          <a:bodyPr>
            <a:normAutofit/>
          </a:bodyPr>
          <a:lstStyle/>
          <a:p>
            <a:r>
              <a:rPr lang="en-US" altLang="zh-CN" sz="2400" b="1" dirty="0" smtClean="0"/>
              <a:t>5.5.2.2 </a:t>
            </a:r>
            <a:r>
              <a:rPr lang="zh-CN" altLang="en-US" sz="2400" b="1" dirty="0" smtClean="0"/>
              <a:t>图计算模型</a:t>
            </a:r>
            <a:r>
              <a:rPr lang="en-US" altLang="zh-CN" sz="2400" b="1" dirty="0" smtClean="0"/>
              <a:t>GAS</a:t>
            </a:r>
            <a:r>
              <a:rPr lang="zh-CN" altLang="en-US" sz="2400" b="1" dirty="0" smtClean="0"/>
              <a:t>（续）</a:t>
            </a:r>
            <a:endParaRPr lang="zh-CN" altLang="en-US" sz="2400" b="1" dirty="0"/>
          </a:p>
        </p:txBody>
      </p:sp>
      <p:sp>
        <p:nvSpPr>
          <p:cNvPr id="3" name="内容占位符 2"/>
          <p:cNvSpPr>
            <a:spLocks noGrp="1"/>
          </p:cNvSpPr>
          <p:nvPr>
            <p:ph idx="1"/>
          </p:nvPr>
        </p:nvSpPr>
        <p:spPr>
          <a:xfrm>
            <a:off x="838200" y="773398"/>
            <a:ext cx="10515600" cy="4351338"/>
          </a:xfrm>
        </p:spPr>
        <p:txBody>
          <a:bodyPr>
            <a:normAutofit/>
          </a:bodyPr>
          <a:lstStyle/>
          <a:p>
            <a:r>
              <a:rPr lang="en-US" altLang="zh-CN" sz="2400" dirty="0" err="1" smtClean="0"/>
              <a:t>graphlab</a:t>
            </a:r>
            <a:r>
              <a:rPr lang="zh-CN" altLang="en-US" sz="2400" dirty="0"/>
              <a:t>通过控制</a:t>
            </a:r>
            <a:r>
              <a:rPr lang="zh-CN" altLang="en-US" sz="2400" dirty="0">
                <a:solidFill>
                  <a:srgbClr val="FF0000"/>
                </a:solidFill>
              </a:rPr>
              <a:t>三个阶段</a:t>
            </a:r>
            <a:r>
              <a:rPr lang="zh-CN" altLang="en-US" sz="2400" dirty="0"/>
              <a:t>的</a:t>
            </a:r>
            <a:r>
              <a:rPr lang="zh-CN" altLang="en-US" sz="2400" dirty="0">
                <a:solidFill>
                  <a:srgbClr val="FF0000"/>
                </a:solidFill>
              </a:rPr>
              <a:t>读写权限</a:t>
            </a:r>
            <a:r>
              <a:rPr lang="zh-CN" altLang="en-US" sz="2400" dirty="0"/>
              <a:t>来达到互斥的</a:t>
            </a:r>
            <a:r>
              <a:rPr lang="zh-CN" altLang="en-US" sz="2400" dirty="0" smtClean="0"/>
              <a:t>目的：</a:t>
            </a:r>
            <a:endParaRPr lang="en-US" altLang="zh-CN" sz="2400" dirty="0" smtClean="0"/>
          </a:p>
          <a:p>
            <a:pPr marL="342900" indent="-342900">
              <a:buFont typeface="Wingdings" panose="05000000000000000000" pitchFamily="2" charset="2"/>
              <a:buChar char="Ø"/>
            </a:pPr>
            <a:r>
              <a:rPr lang="zh-CN" altLang="en-US" sz="2400" dirty="0" smtClean="0"/>
              <a:t>在</a:t>
            </a:r>
            <a:r>
              <a:rPr lang="en-US" altLang="zh-CN" sz="2400" dirty="0"/>
              <a:t>Gather</a:t>
            </a:r>
            <a:r>
              <a:rPr lang="zh-CN" altLang="en-US" sz="2400" dirty="0"/>
              <a:t>阶段</a:t>
            </a:r>
            <a:r>
              <a:rPr lang="zh-CN" altLang="en-US" sz="2400" dirty="0">
                <a:solidFill>
                  <a:srgbClr val="FF0000"/>
                </a:solidFill>
              </a:rPr>
              <a:t>只读</a:t>
            </a:r>
            <a:r>
              <a:rPr lang="zh-CN" altLang="en-US" sz="2400" dirty="0" smtClean="0"/>
              <a:t>，</a:t>
            </a:r>
            <a:endParaRPr lang="en-US" altLang="zh-CN" sz="2400" dirty="0" smtClean="0"/>
          </a:p>
          <a:p>
            <a:pPr marL="342900" indent="-342900">
              <a:buFont typeface="Wingdings" panose="05000000000000000000" pitchFamily="2" charset="2"/>
              <a:buChar char="Ø"/>
            </a:pPr>
            <a:r>
              <a:rPr lang="en-US" altLang="zh-CN" sz="2400" dirty="0" smtClean="0"/>
              <a:t>Apply</a:t>
            </a:r>
            <a:r>
              <a:rPr lang="zh-CN" altLang="en-US" sz="2400" dirty="0">
                <a:solidFill>
                  <a:srgbClr val="FF0000"/>
                </a:solidFill>
              </a:rPr>
              <a:t>对顶点只写</a:t>
            </a:r>
            <a:r>
              <a:rPr lang="zh-CN" altLang="en-US" sz="2400" dirty="0" smtClean="0"/>
              <a:t>，</a:t>
            </a:r>
            <a:endParaRPr lang="en-US" altLang="zh-CN" sz="2400" dirty="0" smtClean="0"/>
          </a:p>
          <a:p>
            <a:pPr marL="342900" indent="-342900">
              <a:buFont typeface="Wingdings" panose="05000000000000000000" pitchFamily="2" charset="2"/>
              <a:buChar char="Ø"/>
            </a:pPr>
            <a:r>
              <a:rPr lang="en-US" altLang="zh-CN" sz="2400" dirty="0" smtClean="0"/>
              <a:t>Scatter</a:t>
            </a:r>
            <a:r>
              <a:rPr lang="zh-CN" altLang="en-US" sz="2400" dirty="0">
                <a:solidFill>
                  <a:srgbClr val="FF0000"/>
                </a:solidFill>
              </a:rPr>
              <a:t>对边只写</a:t>
            </a:r>
            <a:r>
              <a:rPr lang="zh-CN" altLang="en-US" sz="2400" dirty="0" smtClean="0"/>
              <a:t>。   </a:t>
            </a:r>
            <a:endParaRPr lang="en-US" altLang="zh-CN" sz="2400" dirty="0" smtClean="0"/>
          </a:p>
          <a:p>
            <a:r>
              <a:rPr lang="en-US" altLang="zh-CN" sz="2400" b="1" dirty="0" err="1"/>
              <a:t>Graphlab</a:t>
            </a:r>
            <a:r>
              <a:rPr lang="zh-CN" altLang="en-US" sz="2400" b="1" dirty="0"/>
              <a:t>执行模型</a:t>
            </a:r>
          </a:p>
          <a:p>
            <a:endParaRPr lang="zh-CN" altLang="en-US" sz="2400" dirty="0">
              <a:solidFill>
                <a:srgbClr val="00B0F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136</a:t>
            </a:fld>
            <a:endParaRPr lang="zh-CN" altLang="en-US" dirty="0"/>
          </a:p>
        </p:txBody>
      </p:sp>
      <p:pic>
        <p:nvPicPr>
          <p:cNvPr id="5" name="图片 4"/>
          <p:cNvPicPr>
            <a:picLocks noChangeAspect="1"/>
          </p:cNvPicPr>
          <p:nvPr/>
        </p:nvPicPr>
        <p:blipFill>
          <a:blip r:embed="rId2"/>
          <a:stretch>
            <a:fillRect/>
          </a:stretch>
        </p:blipFill>
        <p:spPr>
          <a:xfrm>
            <a:off x="838200" y="3722592"/>
            <a:ext cx="9856262" cy="2812320"/>
          </a:xfrm>
          <a:prstGeom prst="rect">
            <a:avLst/>
          </a:prstGeom>
        </p:spPr>
      </p:pic>
    </p:spTree>
    <p:extLst>
      <p:ext uri="{BB962C8B-B14F-4D97-AF65-F5344CB8AC3E}">
        <p14:creationId xmlns:p14="http://schemas.microsoft.com/office/powerpoint/2010/main" val="292479968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b="1" dirty="0" smtClean="0"/>
              <a:t>5.5.2.3 </a:t>
            </a:r>
            <a:r>
              <a:rPr lang="zh-CN" altLang="en-US" sz="2400" b="1" dirty="0" smtClean="0"/>
              <a:t>图计算任务举例</a:t>
            </a:r>
            <a:endParaRPr lang="zh-CN" altLang="en-US" sz="2400" b="1" dirty="0"/>
          </a:p>
        </p:txBody>
      </p:sp>
      <p:sp>
        <p:nvSpPr>
          <p:cNvPr id="3" name="内容占位符 2"/>
          <p:cNvSpPr>
            <a:spLocks noGrp="1"/>
          </p:cNvSpPr>
          <p:nvPr>
            <p:ph idx="1"/>
          </p:nvPr>
        </p:nvSpPr>
        <p:spPr>
          <a:xfrm>
            <a:off x="838200" y="1285461"/>
            <a:ext cx="10515600" cy="5436013"/>
          </a:xfrm>
        </p:spPr>
        <p:txBody>
          <a:bodyPr>
            <a:normAutofit/>
          </a:bodyPr>
          <a:lstStyle/>
          <a:p>
            <a:r>
              <a:rPr lang="zh-CN" altLang="en-US" sz="2400" b="1" dirty="0">
                <a:latin typeface="+mn-ea"/>
              </a:rPr>
              <a:t>二跳邻居数：</a:t>
            </a:r>
            <a:r>
              <a:rPr lang="zh-CN" altLang="en-US" sz="2400" dirty="0">
                <a:latin typeface="+mn-ea"/>
              </a:rPr>
              <a:t>对大部分社交关系来说，只获得一跳的度分布远远不够，另一个重要的指标是二跳邻居数</a:t>
            </a:r>
            <a:r>
              <a:rPr lang="zh-CN" altLang="en-US" sz="2400" dirty="0" smtClean="0">
                <a:latin typeface="+mn-ea"/>
              </a:rPr>
              <a:t>。</a:t>
            </a:r>
            <a:endParaRPr lang="en-US" altLang="zh-CN" sz="2400" dirty="0">
              <a:latin typeface="+mn-ea"/>
            </a:endParaRPr>
          </a:p>
          <a:p>
            <a:r>
              <a:rPr lang="zh-CN" altLang="en-US" sz="2400" dirty="0" smtClean="0">
                <a:solidFill>
                  <a:srgbClr val="00B0F0"/>
                </a:solidFill>
                <a:latin typeface="+mn-ea"/>
              </a:rPr>
              <a:t>应用价值：好友</a:t>
            </a:r>
            <a:r>
              <a:rPr lang="zh-CN" altLang="en-US" sz="2400" dirty="0">
                <a:solidFill>
                  <a:srgbClr val="00B0F0"/>
                </a:solidFill>
                <a:latin typeface="+mn-ea"/>
              </a:rPr>
              <a:t>的好友的秘密传播范围更广，信息量更丰富</a:t>
            </a:r>
            <a:r>
              <a:rPr lang="zh-CN" altLang="en-US" sz="2400" dirty="0" smtClean="0">
                <a:solidFill>
                  <a:srgbClr val="00B0F0"/>
                </a:solidFill>
                <a:latin typeface="+mn-ea"/>
              </a:rPr>
              <a:t>。</a:t>
            </a:r>
            <a:endParaRPr lang="en-US" altLang="zh-CN" sz="2400" dirty="0">
              <a:solidFill>
                <a:srgbClr val="00B0F0"/>
              </a:solidFill>
              <a:latin typeface="+mn-ea"/>
            </a:endParaRPr>
          </a:p>
          <a:p>
            <a:endParaRPr lang="en-US" altLang="zh-CN" sz="2400" dirty="0" smtClean="0">
              <a:latin typeface="+mn-ea"/>
            </a:endParaRPr>
          </a:p>
          <a:p>
            <a:r>
              <a:rPr lang="zh-CN" altLang="en-US" sz="2400" dirty="0" smtClean="0">
                <a:latin typeface="+mn-ea"/>
              </a:rPr>
              <a:t>计算方法</a:t>
            </a:r>
            <a:r>
              <a:rPr lang="zh-CN" altLang="en-US" sz="2400" dirty="0" smtClean="0">
                <a:latin typeface="+mn-ea"/>
              </a:rPr>
              <a:t>：</a:t>
            </a:r>
            <a:endParaRPr lang="en-US" altLang="zh-CN" sz="2400" dirty="0" smtClean="0">
              <a:latin typeface="+mn-ea"/>
            </a:endParaRPr>
          </a:p>
          <a:p>
            <a:r>
              <a:rPr lang="zh-CN" altLang="en-US" sz="2400" dirty="0" smtClean="0">
                <a:latin typeface="+mn-ea"/>
              </a:rPr>
              <a:t>（</a:t>
            </a:r>
            <a:r>
              <a:rPr lang="en-US" altLang="zh-CN" sz="2400" dirty="0" smtClean="0">
                <a:latin typeface="+mn-ea"/>
              </a:rPr>
              <a:t>1</a:t>
            </a:r>
            <a:r>
              <a:rPr lang="zh-CN" altLang="en-US" sz="2400" dirty="0" smtClean="0">
                <a:latin typeface="+mn-ea"/>
              </a:rPr>
              <a:t>）第一次</a:t>
            </a:r>
            <a:r>
              <a:rPr lang="zh-CN" altLang="en-US" sz="2400" dirty="0">
                <a:latin typeface="+mn-ea"/>
              </a:rPr>
              <a:t>遍历，所有点向邻居点传播一个带自身</a:t>
            </a:r>
            <a:r>
              <a:rPr lang="en-US" altLang="zh-CN" sz="2400" dirty="0">
                <a:latin typeface="+mn-ea"/>
              </a:rPr>
              <a:t>ID</a:t>
            </a:r>
            <a:r>
              <a:rPr lang="zh-CN" altLang="en-US" sz="2400" dirty="0">
                <a:latin typeface="+mn-ea"/>
              </a:rPr>
              <a:t>，</a:t>
            </a:r>
            <a:r>
              <a:rPr lang="zh-CN" altLang="en-US" sz="2400" dirty="0">
                <a:solidFill>
                  <a:srgbClr val="FF0000"/>
                </a:solidFill>
                <a:latin typeface="+mn-ea"/>
              </a:rPr>
              <a:t>生命值为</a:t>
            </a:r>
            <a:r>
              <a:rPr lang="en-US" altLang="zh-CN" sz="2400" dirty="0">
                <a:solidFill>
                  <a:srgbClr val="FF0000"/>
                </a:solidFill>
                <a:latin typeface="+mn-ea"/>
              </a:rPr>
              <a:t>2</a:t>
            </a:r>
            <a:r>
              <a:rPr lang="zh-CN" altLang="en-US" sz="2400" dirty="0">
                <a:solidFill>
                  <a:srgbClr val="FF0000"/>
                </a:solidFill>
                <a:latin typeface="+mn-ea"/>
              </a:rPr>
              <a:t>的消息</a:t>
            </a:r>
            <a:r>
              <a:rPr lang="zh-CN" altLang="en-US" sz="2400" dirty="0" smtClean="0">
                <a:latin typeface="+mn-ea"/>
              </a:rPr>
              <a:t>；</a:t>
            </a:r>
            <a:endParaRPr lang="en-US" altLang="zh-CN" sz="2400" dirty="0" smtClean="0">
              <a:latin typeface="+mn-ea"/>
            </a:endParaRPr>
          </a:p>
          <a:p>
            <a:r>
              <a:rPr lang="zh-CN" altLang="en-US" sz="2400" dirty="0" smtClean="0">
                <a:latin typeface="+mn-ea"/>
              </a:rPr>
              <a:t>（</a:t>
            </a:r>
            <a:r>
              <a:rPr lang="en-US" altLang="zh-CN" sz="2400" dirty="0" smtClean="0">
                <a:latin typeface="+mn-ea"/>
              </a:rPr>
              <a:t>2</a:t>
            </a:r>
            <a:r>
              <a:rPr lang="zh-CN" altLang="en-US" sz="2400" dirty="0" smtClean="0">
                <a:latin typeface="+mn-ea"/>
              </a:rPr>
              <a:t>）第二</a:t>
            </a:r>
            <a:r>
              <a:rPr lang="zh-CN" altLang="en-US" sz="2400" dirty="0">
                <a:latin typeface="+mn-ea"/>
              </a:rPr>
              <a:t>次遍历，所有点将收到的消息向邻居点再转发一次，</a:t>
            </a:r>
            <a:r>
              <a:rPr lang="zh-CN" altLang="en-US" sz="2400" dirty="0">
                <a:solidFill>
                  <a:srgbClr val="FF0000"/>
                </a:solidFill>
                <a:latin typeface="+mn-ea"/>
              </a:rPr>
              <a:t>生命值为</a:t>
            </a:r>
            <a:r>
              <a:rPr lang="en-US" altLang="zh-CN" sz="2400" dirty="0">
                <a:solidFill>
                  <a:srgbClr val="FF0000"/>
                </a:solidFill>
                <a:latin typeface="+mn-ea"/>
              </a:rPr>
              <a:t>1</a:t>
            </a:r>
            <a:r>
              <a:rPr lang="zh-CN" altLang="en-US" sz="2400" dirty="0" smtClean="0">
                <a:latin typeface="+mn-ea"/>
              </a:rPr>
              <a:t>；</a:t>
            </a:r>
            <a:endParaRPr lang="en-US" altLang="zh-CN" sz="2400" dirty="0" smtClean="0">
              <a:latin typeface="+mn-ea"/>
            </a:endParaRPr>
          </a:p>
          <a:p>
            <a:r>
              <a:rPr lang="zh-CN" altLang="en-US" sz="2400" dirty="0" smtClean="0">
                <a:latin typeface="+mn-ea"/>
              </a:rPr>
              <a:t>（</a:t>
            </a:r>
            <a:r>
              <a:rPr lang="en-US" altLang="zh-CN" sz="2400" dirty="0" smtClean="0">
                <a:latin typeface="+mn-ea"/>
              </a:rPr>
              <a:t>3</a:t>
            </a:r>
            <a:r>
              <a:rPr lang="zh-CN" altLang="en-US" sz="2400" dirty="0" smtClean="0">
                <a:latin typeface="+mn-ea"/>
              </a:rPr>
              <a:t>）最终</a:t>
            </a:r>
            <a:r>
              <a:rPr lang="zh-CN" altLang="en-US" sz="2400" dirty="0">
                <a:latin typeface="+mn-ea"/>
              </a:rPr>
              <a:t>统计所有点上，</a:t>
            </a:r>
            <a:r>
              <a:rPr lang="zh-CN" altLang="en-US" sz="2400" dirty="0">
                <a:solidFill>
                  <a:srgbClr val="FF0000"/>
                </a:solidFill>
                <a:latin typeface="+mn-ea"/>
              </a:rPr>
              <a:t>接收到的生命值为</a:t>
            </a:r>
            <a:r>
              <a:rPr lang="en-US" altLang="zh-CN" sz="2400" dirty="0">
                <a:solidFill>
                  <a:srgbClr val="FF0000"/>
                </a:solidFill>
                <a:latin typeface="+mn-ea"/>
              </a:rPr>
              <a:t>1</a:t>
            </a:r>
            <a:r>
              <a:rPr lang="zh-CN" altLang="en-US" sz="2400" dirty="0">
                <a:solidFill>
                  <a:srgbClr val="FF0000"/>
                </a:solidFill>
                <a:latin typeface="+mn-ea"/>
              </a:rPr>
              <a:t>的</a:t>
            </a:r>
            <a:r>
              <a:rPr lang="en-US" altLang="zh-CN" sz="2400" dirty="0">
                <a:solidFill>
                  <a:srgbClr val="FF0000"/>
                </a:solidFill>
                <a:latin typeface="+mn-ea"/>
              </a:rPr>
              <a:t>ID</a:t>
            </a:r>
            <a:r>
              <a:rPr lang="zh-CN" altLang="en-US" sz="2400" dirty="0">
                <a:latin typeface="+mn-ea"/>
              </a:rPr>
              <a:t>，并</a:t>
            </a:r>
            <a:r>
              <a:rPr lang="zh-CN" altLang="en-US" sz="2400" dirty="0">
                <a:solidFill>
                  <a:srgbClr val="FF0000"/>
                </a:solidFill>
                <a:latin typeface="+mn-ea"/>
              </a:rPr>
              <a:t>进行分组汇总</a:t>
            </a:r>
            <a:r>
              <a:rPr lang="zh-CN" altLang="en-US" sz="2400" dirty="0">
                <a:latin typeface="+mn-ea"/>
              </a:rPr>
              <a:t>，</a:t>
            </a:r>
            <a:r>
              <a:rPr lang="zh-CN" altLang="en-US" sz="2400" dirty="0">
                <a:solidFill>
                  <a:srgbClr val="FF0000"/>
                </a:solidFill>
                <a:latin typeface="+mn-ea"/>
              </a:rPr>
              <a:t>得到所有点的二跳邻居</a:t>
            </a:r>
            <a:r>
              <a:rPr lang="zh-CN" altLang="en-US" sz="2400" dirty="0">
                <a:latin typeface="+mn-ea"/>
              </a:rPr>
              <a:t>。</a:t>
            </a:r>
          </a:p>
          <a:p>
            <a:endParaRPr lang="zh-CN" altLang="en-US" sz="2400" dirty="0">
              <a:solidFill>
                <a:srgbClr val="00B0F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137</a:t>
            </a:fld>
            <a:endParaRPr lang="zh-CN" altLang="en-US" dirty="0"/>
          </a:p>
        </p:txBody>
      </p:sp>
    </p:spTree>
    <p:extLst>
      <p:ext uri="{BB962C8B-B14F-4D97-AF65-F5344CB8AC3E}">
        <p14:creationId xmlns:p14="http://schemas.microsoft.com/office/powerpoint/2010/main" val="77170630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b="1" dirty="0" smtClean="0"/>
              <a:t>5.5.2.3 </a:t>
            </a:r>
            <a:r>
              <a:rPr lang="zh-CN" altLang="en-US" sz="2400" b="1" dirty="0" smtClean="0"/>
              <a:t>图计算任务举例（续）</a:t>
            </a:r>
            <a:endParaRPr lang="zh-CN" altLang="en-US" sz="2400" b="1" dirty="0"/>
          </a:p>
        </p:txBody>
      </p:sp>
      <p:sp>
        <p:nvSpPr>
          <p:cNvPr id="3" name="内容占位符 2"/>
          <p:cNvSpPr>
            <a:spLocks noGrp="1"/>
          </p:cNvSpPr>
          <p:nvPr>
            <p:ph idx="1"/>
          </p:nvPr>
        </p:nvSpPr>
        <p:spPr>
          <a:xfrm>
            <a:off x="838200" y="1285461"/>
            <a:ext cx="10515600" cy="5436013"/>
          </a:xfrm>
        </p:spPr>
        <p:txBody>
          <a:bodyPr>
            <a:normAutofit/>
          </a:bodyPr>
          <a:lstStyle/>
          <a:p>
            <a:r>
              <a:rPr lang="en-US" altLang="zh-CN" sz="2400" b="1" dirty="0" smtClean="0"/>
              <a:t>QQ</a:t>
            </a:r>
            <a:r>
              <a:rPr lang="zh-CN" altLang="en-US" sz="2400" b="1" dirty="0" smtClean="0"/>
              <a:t>千亿</a:t>
            </a:r>
            <a:r>
              <a:rPr lang="zh-CN" altLang="en-US" sz="2400" b="1" dirty="0"/>
              <a:t>级关系链计算</a:t>
            </a:r>
            <a:endParaRPr lang="en-US" altLang="zh-CN" sz="2400" b="1" dirty="0" smtClean="0"/>
          </a:p>
          <a:p>
            <a:r>
              <a:rPr lang="zh-CN" altLang="en-US" sz="2400" dirty="0" smtClean="0"/>
              <a:t>问题描述</a:t>
            </a:r>
            <a:r>
              <a:rPr lang="zh-CN" altLang="en-US" sz="2400" dirty="0"/>
              <a:t>：</a:t>
            </a:r>
            <a:r>
              <a:rPr lang="zh-CN" altLang="en-US" sz="2400" dirty="0">
                <a:solidFill>
                  <a:srgbClr val="FF0000"/>
                </a:solidFill>
              </a:rPr>
              <a:t>共同好友数</a:t>
            </a:r>
            <a:r>
              <a:rPr lang="zh-CN" altLang="en-US" sz="2400" dirty="0"/>
              <a:t>可以用于刻画用户与用户间的关系紧密程度，包括陌生人／熟人分析、好友亲密度、好友推荐、社团划分等各个方面，是社交网络分析的最基础指标</a:t>
            </a:r>
            <a:r>
              <a:rPr lang="zh-CN" altLang="en-US" sz="2400" dirty="0" smtClean="0"/>
              <a:t>。</a:t>
            </a:r>
            <a:endParaRPr lang="en-US" altLang="zh-CN" sz="2400" dirty="0"/>
          </a:p>
          <a:p>
            <a:r>
              <a:rPr lang="zh-CN" altLang="en-US" sz="2400" dirty="0" smtClean="0">
                <a:solidFill>
                  <a:srgbClr val="00B0F0"/>
                </a:solidFill>
              </a:rPr>
              <a:t>当</a:t>
            </a:r>
            <a:r>
              <a:rPr lang="zh-CN" altLang="en-US" sz="2400" dirty="0">
                <a:solidFill>
                  <a:srgbClr val="00B0F0"/>
                </a:solidFill>
              </a:rPr>
              <a:t>图的规模扩展到用户数（点）为十亿级别、关系数（边）为千亿级别时</a:t>
            </a:r>
            <a:r>
              <a:rPr lang="zh-CN" altLang="en-US" sz="2400" dirty="0" smtClean="0">
                <a:solidFill>
                  <a:srgbClr val="00B0F0"/>
                </a:solidFill>
              </a:rPr>
              <a:t>，</a:t>
            </a:r>
            <a:r>
              <a:rPr lang="zh-CN" altLang="en-US" sz="2400" dirty="0">
                <a:solidFill>
                  <a:srgbClr val="00B0F0"/>
                </a:solidFill>
              </a:rPr>
              <a:t>该</a:t>
            </a:r>
            <a:r>
              <a:rPr lang="zh-CN" altLang="en-US" sz="2400" dirty="0" smtClean="0">
                <a:solidFill>
                  <a:srgbClr val="00B0F0"/>
                </a:solidFill>
              </a:rPr>
              <a:t>任务开销巨大。</a:t>
            </a:r>
            <a:endParaRPr lang="zh-CN" altLang="en-US" sz="2400" dirty="0">
              <a:solidFill>
                <a:srgbClr val="00B0F0"/>
              </a:solidFill>
            </a:endParaRPr>
          </a:p>
          <a:p>
            <a:r>
              <a:rPr lang="zh-CN" altLang="en-US" sz="2400" dirty="0" smtClean="0">
                <a:solidFill>
                  <a:srgbClr val="FF0000"/>
                </a:solidFill>
              </a:rPr>
              <a:t>为简化模型</a:t>
            </a:r>
            <a:r>
              <a:rPr lang="zh-CN" altLang="en-US" sz="2400" dirty="0">
                <a:solidFill>
                  <a:srgbClr val="FF0000"/>
                </a:solidFill>
              </a:rPr>
              <a:t>和降低计算量</a:t>
            </a:r>
            <a:r>
              <a:rPr lang="zh-CN" altLang="en-US" sz="2400" dirty="0" smtClean="0">
                <a:solidFill>
                  <a:srgbClr val="FF0000"/>
                </a:solidFill>
              </a:rPr>
              <a:t>，可补充</a:t>
            </a:r>
            <a:r>
              <a:rPr lang="zh-CN" altLang="en-US" sz="2400" dirty="0" smtClean="0">
                <a:solidFill>
                  <a:srgbClr val="FF0000"/>
                </a:solidFill>
              </a:rPr>
              <a:t>几</a:t>
            </a:r>
            <a:r>
              <a:rPr lang="zh-CN" altLang="en-US" sz="2400" dirty="0">
                <a:solidFill>
                  <a:srgbClr val="FF0000"/>
                </a:solidFill>
              </a:rPr>
              <a:t>个约束</a:t>
            </a:r>
            <a:r>
              <a:rPr lang="zh-CN" altLang="en-US" sz="2400" dirty="0"/>
              <a:t>：</a:t>
            </a:r>
          </a:p>
          <a:p>
            <a:r>
              <a:rPr lang="en-US" altLang="zh-CN" sz="2400" dirty="0"/>
              <a:t>1</a:t>
            </a:r>
            <a:r>
              <a:rPr lang="zh-CN" altLang="en-US" sz="2400" dirty="0"/>
              <a:t>）只有好友之间才进行计算；</a:t>
            </a:r>
          </a:p>
          <a:p>
            <a:r>
              <a:rPr lang="en-US" altLang="zh-CN" sz="2400" dirty="0"/>
              <a:t>2</a:t>
            </a:r>
            <a:r>
              <a:rPr lang="zh-CN" altLang="en-US" sz="2400" dirty="0"/>
              <a:t>）好友关系是有向的；</a:t>
            </a:r>
          </a:p>
          <a:p>
            <a:r>
              <a:rPr lang="en-US" altLang="zh-CN" sz="2400" dirty="0"/>
              <a:t>3</a:t>
            </a:r>
            <a:r>
              <a:rPr lang="zh-CN" altLang="en-US" sz="2400" dirty="0"/>
              <a:t>）不关注具体的好友。</a:t>
            </a:r>
          </a:p>
          <a:p>
            <a:endParaRPr lang="zh-CN" altLang="en-US" sz="2400" dirty="0">
              <a:solidFill>
                <a:srgbClr val="00B0F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138</a:t>
            </a:fld>
            <a:endParaRPr lang="zh-CN" altLang="en-US" dirty="0"/>
          </a:p>
        </p:txBody>
      </p:sp>
    </p:spTree>
    <p:extLst>
      <p:ext uri="{BB962C8B-B14F-4D97-AF65-F5344CB8AC3E}">
        <p14:creationId xmlns:p14="http://schemas.microsoft.com/office/powerpoint/2010/main" val="384307677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b="1" dirty="0" smtClean="0"/>
              <a:t>5.5.2.3 </a:t>
            </a:r>
            <a:r>
              <a:rPr lang="zh-CN" altLang="en-US" sz="2400" b="1" dirty="0" smtClean="0"/>
              <a:t>图计算任务举例（续）</a:t>
            </a:r>
            <a:endParaRPr lang="zh-CN" altLang="en-US" sz="2400" b="1" dirty="0"/>
          </a:p>
        </p:txBody>
      </p:sp>
      <p:sp>
        <p:nvSpPr>
          <p:cNvPr id="3" name="内容占位符 2"/>
          <p:cNvSpPr>
            <a:spLocks noGrp="1"/>
          </p:cNvSpPr>
          <p:nvPr>
            <p:ph idx="1"/>
          </p:nvPr>
        </p:nvSpPr>
        <p:spPr>
          <a:xfrm>
            <a:off x="838200" y="1285461"/>
            <a:ext cx="10515600" cy="5436013"/>
          </a:xfrm>
        </p:spPr>
        <p:txBody>
          <a:bodyPr>
            <a:normAutofit/>
          </a:bodyPr>
          <a:lstStyle/>
          <a:p>
            <a:r>
              <a:rPr lang="en-US" altLang="zh-CN" sz="2400" b="1" dirty="0" smtClean="0"/>
              <a:t>QQ</a:t>
            </a:r>
            <a:r>
              <a:rPr lang="zh-CN" altLang="en-US" sz="2400" b="1" dirty="0" smtClean="0"/>
              <a:t>千亿</a:t>
            </a:r>
            <a:r>
              <a:rPr lang="zh-CN" altLang="en-US" sz="2400" b="1" dirty="0"/>
              <a:t>级关系链</a:t>
            </a:r>
            <a:r>
              <a:rPr lang="zh-CN" altLang="en-US" sz="2400" b="1" dirty="0" smtClean="0"/>
              <a:t>计算（续）</a:t>
            </a:r>
            <a:endParaRPr lang="en-US" altLang="zh-CN" sz="2400" b="1" dirty="0" smtClean="0"/>
          </a:p>
          <a:p>
            <a:r>
              <a:rPr lang="zh-CN" altLang="en-US" sz="2400" dirty="0" smtClean="0"/>
              <a:t>大致估算：假设</a:t>
            </a:r>
            <a:r>
              <a:rPr lang="zh-CN" altLang="en-US" sz="2400" dirty="0"/>
              <a:t>每个节点平均的好友数是</a:t>
            </a:r>
            <a:r>
              <a:rPr lang="en-US" altLang="zh-CN" sz="2400" dirty="0"/>
              <a:t>100</a:t>
            </a:r>
            <a:r>
              <a:rPr lang="zh-CN" altLang="en-US" sz="2400" dirty="0"/>
              <a:t>，每个点</a:t>
            </a:r>
            <a:r>
              <a:rPr lang="en-US" altLang="zh-CN" sz="2400" dirty="0"/>
              <a:t>id</a:t>
            </a:r>
            <a:r>
              <a:rPr lang="zh-CN" altLang="en-US" sz="2400" dirty="0"/>
              <a:t>为</a:t>
            </a:r>
            <a:r>
              <a:rPr lang="en-US" altLang="zh-CN" sz="2400" dirty="0"/>
              <a:t>Long</a:t>
            </a:r>
            <a:r>
              <a:rPr lang="zh-CN" altLang="en-US" sz="2400" dirty="0"/>
              <a:t>型，占用</a:t>
            </a:r>
            <a:r>
              <a:rPr lang="en-US" altLang="zh-CN" sz="2400" dirty="0"/>
              <a:t>8</a:t>
            </a:r>
            <a:r>
              <a:rPr lang="zh-CN" altLang="en-US" sz="2400" dirty="0"/>
              <a:t>个字节，如果用普通</a:t>
            </a:r>
            <a:r>
              <a:rPr lang="en-US" altLang="zh-CN" sz="2400" dirty="0"/>
              <a:t>Join</a:t>
            </a:r>
            <a:r>
              <a:rPr lang="zh-CN" altLang="en-US" sz="2400" dirty="0"/>
              <a:t>计算的话，那么中间的数据量大概是</a:t>
            </a:r>
            <a:r>
              <a:rPr lang="en-US" altLang="zh-CN" sz="2400" dirty="0"/>
              <a:t>1 billion* 800*800B=640TB</a:t>
            </a:r>
            <a:r>
              <a:rPr lang="zh-CN" altLang="en-US" sz="2400" dirty="0"/>
              <a:t>，需要通过网络传输</a:t>
            </a:r>
            <a:r>
              <a:rPr lang="en-US" altLang="zh-CN" sz="2400" dirty="0"/>
              <a:t>640TB</a:t>
            </a:r>
            <a:r>
              <a:rPr lang="zh-CN" altLang="en-US" sz="2400" dirty="0"/>
              <a:t>的数据。</a:t>
            </a:r>
            <a:endParaRPr lang="en-US" altLang="zh-CN" sz="2400" dirty="0"/>
          </a:p>
          <a:p>
            <a:r>
              <a:rPr lang="zh-CN" altLang="en-US" sz="2400" dirty="0" smtClean="0"/>
              <a:t>该数据量在</a:t>
            </a:r>
            <a:r>
              <a:rPr lang="zh-CN" altLang="en-US" sz="2400" dirty="0"/>
              <a:t>一个</a:t>
            </a:r>
            <a:r>
              <a:rPr lang="en-US" altLang="zh-CN" sz="2400" dirty="0"/>
              <a:t>SQL</a:t>
            </a:r>
            <a:r>
              <a:rPr lang="zh-CN" altLang="en-US" sz="2400" dirty="0" smtClean="0"/>
              <a:t>中几乎不可能完成，只能</a:t>
            </a:r>
            <a:r>
              <a:rPr lang="zh-CN" altLang="en-US" sz="2400" dirty="0"/>
              <a:t>通过</a:t>
            </a:r>
            <a:r>
              <a:rPr lang="zh-CN" altLang="en-US" sz="2400" dirty="0">
                <a:solidFill>
                  <a:srgbClr val="FF0000"/>
                </a:solidFill>
              </a:rPr>
              <a:t>分而治之</a:t>
            </a:r>
            <a:r>
              <a:rPr lang="zh-CN" altLang="en-US" sz="2400" dirty="0"/>
              <a:t>的方法实现。通过把关系链表，按号段拆分</a:t>
            </a:r>
            <a:r>
              <a:rPr lang="en-US" altLang="zh-CN" sz="2400" dirty="0"/>
              <a:t>60</a:t>
            </a:r>
            <a:r>
              <a:rPr lang="zh-CN" altLang="en-US" sz="2400" dirty="0"/>
              <a:t>份，</a:t>
            </a:r>
            <a:r>
              <a:rPr lang="zh-CN" altLang="en-US" sz="2400" dirty="0">
                <a:solidFill>
                  <a:srgbClr val="FF0000"/>
                </a:solidFill>
              </a:rPr>
              <a:t>分别连接用户好友全量表，分成多个</a:t>
            </a:r>
            <a:r>
              <a:rPr lang="en-US" altLang="zh-CN" sz="2400" dirty="0">
                <a:solidFill>
                  <a:srgbClr val="FF0000"/>
                </a:solidFill>
              </a:rPr>
              <a:t>SQL</a:t>
            </a:r>
            <a:r>
              <a:rPr lang="zh-CN" altLang="en-US" sz="2400" dirty="0">
                <a:solidFill>
                  <a:srgbClr val="FF0000"/>
                </a:solidFill>
              </a:rPr>
              <a:t>任务运行。</a:t>
            </a:r>
            <a:r>
              <a:rPr lang="zh-CN" altLang="en-US" sz="2400" dirty="0"/>
              <a:t>这样做每个</a:t>
            </a:r>
            <a:r>
              <a:rPr lang="en-US" altLang="zh-CN" sz="2400" dirty="0"/>
              <a:t>SQL</a:t>
            </a:r>
            <a:r>
              <a:rPr lang="zh-CN" altLang="en-US" sz="2400" dirty="0"/>
              <a:t>任务都需要载入一次全量关系链，磁盘 </a:t>
            </a:r>
            <a:r>
              <a:rPr lang="en-US" altLang="zh-CN" sz="2400" dirty="0"/>
              <a:t>I/O </a:t>
            </a:r>
            <a:r>
              <a:rPr lang="zh-CN" altLang="en-US" sz="2400" dirty="0"/>
              <a:t>时间严重拖慢计算进度，整个过程需要耗费</a:t>
            </a:r>
            <a:r>
              <a:rPr lang="zh-CN" altLang="en-US" sz="2400" dirty="0">
                <a:solidFill>
                  <a:srgbClr val="FF0000"/>
                </a:solidFill>
              </a:rPr>
              <a:t>超过两天的计算时间</a:t>
            </a:r>
            <a:r>
              <a:rPr lang="zh-CN" altLang="en-US" sz="2400" dirty="0"/>
              <a:t>。</a:t>
            </a:r>
            <a:endParaRPr lang="zh-CN" altLang="en-US" sz="2400" dirty="0">
              <a:solidFill>
                <a:srgbClr val="00B0F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139</a:t>
            </a:fld>
            <a:endParaRPr lang="zh-CN" altLang="en-US" dirty="0"/>
          </a:p>
        </p:txBody>
      </p:sp>
    </p:spTree>
    <p:extLst>
      <p:ext uri="{BB962C8B-B14F-4D97-AF65-F5344CB8AC3E}">
        <p14:creationId xmlns:p14="http://schemas.microsoft.com/office/powerpoint/2010/main" val="348947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8426"/>
            <a:ext cx="10515600" cy="650874"/>
          </a:xfrm>
        </p:spPr>
        <p:txBody>
          <a:bodyPr/>
          <a:lstStyle/>
          <a:p>
            <a:r>
              <a:rPr lang="en-US" altLang="zh-CN" sz="2400" b="1" dirty="0">
                <a:solidFill>
                  <a:prstClr val="black"/>
                </a:solidFill>
              </a:rPr>
              <a:t>5.1.2.2 </a:t>
            </a:r>
            <a:r>
              <a:rPr lang="zh-CN" altLang="en-US" sz="2400" b="1" dirty="0">
                <a:solidFill>
                  <a:prstClr val="black"/>
                </a:solidFill>
              </a:rPr>
              <a:t>资源描述框架（</a:t>
            </a:r>
            <a:r>
              <a:rPr lang="en-US" altLang="zh-CN" sz="2400" b="1" dirty="0">
                <a:solidFill>
                  <a:prstClr val="black"/>
                </a:solidFill>
              </a:rPr>
              <a:t>RDF</a:t>
            </a:r>
            <a:r>
              <a:rPr lang="zh-CN" altLang="en-US" sz="2400" b="1" dirty="0" smtClean="0">
                <a:solidFill>
                  <a:prstClr val="black"/>
                </a:solidFill>
              </a:rPr>
              <a:t>）（续）</a:t>
            </a:r>
            <a:endParaRPr lang="zh-CN" altLang="en-US" dirty="0"/>
          </a:p>
        </p:txBody>
      </p:sp>
      <p:sp>
        <p:nvSpPr>
          <p:cNvPr id="3" name="内容占位符 2"/>
          <p:cNvSpPr>
            <a:spLocks noGrp="1"/>
          </p:cNvSpPr>
          <p:nvPr>
            <p:ph idx="1"/>
          </p:nvPr>
        </p:nvSpPr>
        <p:spPr>
          <a:xfrm>
            <a:off x="838200" y="749300"/>
            <a:ext cx="10215623" cy="6197599"/>
          </a:xfrm>
        </p:spPr>
        <p:txBody>
          <a:bodyPr>
            <a:noAutofit/>
          </a:bodyPr>
          <a:lstStyle/>
          <a:p>
            <a:pPr>
              <a:lnSpc>
                <a:spcPct val="100000"/>
              </a:lnSpc>
            </a:pPr>
            <a:r>
              <a:rPr lang="zh-CN" altLang="en-US" sz="2400" b="1" dirty="0" smtClean="0"/>
              <a:t>谓语的使用</a:t>
            </a:r>
            <a:endParaRPr lang="en-US" altLang="zh-CN" sz="2400" b="1" dirty="0" smtClean="0"/>
          </a:p>
          <a:p>
            <a:pPr>
              <a:lnSpc>
                <a:spcPct val="100000"/>
              </a:lnSpc>
            </a:pPr>
            <a:r>
              <a:rPr lang="zh-CN" altLang="en-US" sz="2400" b="1" dirty="0"/>
              <a:t>多种</a:t>
            </a:r>
            <a:r>
              <a:rPr lang="zh-CN" altLang="en-US" sz="2400" b="1" dirty="0" smtClean="0"/>
              <a:t>谓语的前缀</a:t>
            </a:r>
            <a:r>
              <a:rPr lang="zh-CN" altLang="en-US" sz="2400" dirty="0" smtClean="0"/>
              <a:t>：每个 </a:t>
            </a:r>
            <a:r>
              <a:rPr lang="en-US" altLang="zh-CN" sz="2400" dirty="0"/>
              <a:t>URL </a:t>
            </a:r>
            <a:r>
              <a:rPr lang="zh-CN" altLang="en-US" sz="2400" dirty="0"/>
              <a:t>里面可以包含</a:t>
            </a:r>
            <a:r>
              <a:rPr lang="zh-CN" altLang="en-US" sz="2400" dirty="0">
                <a:solidFill>
                  <a:srgbClr val="FF0000"/>
                </a:solidFill>
              </a:rPr>
              <a:t>多种谓语</a:t>
            </a:r>
            <a:r>
              <a:rPr lang="zh-CN" altLang="en-US" sz="2400" dirty="0"/>
              <a:t>，</a:t>
            </a:r>
            <a:r>
              <a:rPr lang="zh-CN" altLang="en-US" sz="2400" dirty="0" smtClean="0"/>
              <a:t>通过</a:t>
            </a:r>
            <a:r>
              <a:rPr lang="en-US" altLang="zh-CN" sz="2400" dirty="0" smtClean="0"/>
              <a:t>“</a:t>
            </a:r>
            <a:r>
              <a:rPr lang="zh-CN" altLang="en-US" sz="2400" dirty="0" smtClean="0">
                <a:solidFill>
                  <a:srgbClr val="FF0000"/>
                </a:solidFill>
              </a:rPr>
              <a:t>前缀 </a:t>
            </a:r>
            <a:r>
              <a:rPr lang="en-US" altLang="zh-CN" sz="2400" dirty="0">
                <a:solidFill>
                  <a:srgbClr val="FF0000"/>
                </a:solidFill>
              </a:rPr>
              <a:t>: </a:t>
            </a:r>
            <a:r>
              <a:rPr lang="zh-CN" altLang="en-US" sz="2400" dirty="0" smtClean="0">
                <a:solidFill>
                  <a:srgbClr val="FF0000"/>
                </a:solidFill>
              </a:rPr>
              <a:t>谓语</a:t>
            </a:r>
            <a:r>
              <a:rPr lang="en-US" altLang="zh-CN" sz="2400" dirty="0" smtClean="0"/>
              <a:t>”</a:t>
            </a:r>
            <a:r>
              <a:rPr lang="zh-CN" altLang="en-US" sz="2400" dirty="0" smtClean="0"/>
              <a:t>的</a:t>
            </a:r>
            <a:r>
              <a:rPr lang="zh-CN" altLang="en-US" sz="2400" dirty="0"/>
              <a:t>形式来区分</a:t>
            </a:r>
            <a:r>
              <a:rPr lang="zh-CN" altLang="en-US" sz="2400" dirty="0" smtClean="0"/>
              <a:t>。例如，</a:t>
            </a:r>
            <a:r>
              <a:rPr lang="zh-CN" altLang="en-US" sz="2400" dirty="0"/>
              <a:t>官方定义了一</a:t>
            </a:r>
            <a:r>
              <a:rPr lang="zh-CN" altLang="en-US" sz="2400" dirty="0" smtClean="0"/>
              <a:t>个</a:t>
            </a:r>
            <a:r>
              <a:rPr lang="en-US" altLang="zh-CN" sz="2400" dirty="0" smtClean="0"/>
              <a:t>“type”</a:t>
            </a:r>
            <a:r>
              <a:rPr lang="zh-CN" altLang="en-US" sz="2400" dirty="0" smtClean="0"/>
              <a:t>谓语</a:t>
            </a:r>
            <a:r>
              <a:rPr lang="zh-CN" altLang="en-US" sz="2400" dirty="0"/>
              <a:t>，说明主语的类型，就可以</a:t>
            </a:r>
            <a:r>
              <a:rPr lang="zh-CN" altLang="en-US" sz="2400" dirty="0" smtClean="0"/>
              <a:t>用</a:t>
            </a:r>
            <a:r>
              <a:rPr lang="en-US" altLang="zh-CN" sz="2400" dirty="0" err="1" smtClean="0"/>
              <a:t>rdf:type</a:t>
            </a:r>
            <a:r>
              <a:rPr lang="zh-CN" altLang="en-US" sz="2400" dirty="0" smtClean="0"/>
              <a:t>表示</a:t>
            </a:r>
            <a:endParaRPr lang="en-US" altLang="zh-CN" sz="2400" dirty="0" smtClean="0"/>
          </a:p>
          <a:p>
            <a:pPr>
              <a:lnSpc>
                <a:spcPct val="100000"/>
              </a:lnSpc>
            </a:pPr>
            <a:r>
              <a:rPr lang="zh-CN" altLang="en-US" sz="2400" dirty="0" smtClean="0"/>
              <a:t>例：张三是个程序员</a:t>
            </a:r>
            <a:endParaRPr lang="en-US" altLang="zh-CN" sz="2400" dirty="0" smtClean="0"/>
          </a:p>
          <a:p>
            <a:pPr>
              <a:lnSpc>
                <a:spcPct val="100000"/>
              </a:lnSpc>
            </a:pPr>
            <a:r>
              <a:rPr lang="en-US" altLang="zh-CN" sz="2400" dirty="0" smtClean="0"/>
              <a:t>     PREFIX </a:t>
            </a:r>
            <a:r>
              <a:rPr lang="en-US" altLang="zh-CN" sz="2400" dirty="0" err="1"/>
              <a:t>rdf</a:t>
            </a:r>
            <a:r>
              <a:rPr lang="en-US" altLang="zh-CN" sz="2400" dirty="0"/>
              <a:t>: &lt;http://www.w3.org/1999/02/22-rdf-syntax-ns</a:t>
            </a:r>
            <a:r>
              <a:rPr lang="en-US" altLang="zh-CN" sz="2400" dirty="0" smtClean="0"/>
              <a:t>&gt;</a:t>
            </a:r>
            <a:endParaRPr lang="en-US" altLang="zh-CN" sz="2400" dirty="0"/>
          </a:p>
          <a:p>
            <a:pPr>
              <a:lnSpc>
                <a:spcPct val="100000"/>
              </a:lnSpc>
            </a:pPr>
            <a:r>
              <a:rPr lang="zh-CN" altLang="en-US" sz="2400" dirty="0" smtClean="0"/>
              <a:t>     张三 </a:t>
            </a:r>
            <a:r>
              <a:rPr lang="en-US" altLang="zh-CN" sz="2400" dirty="0">
                <a:solidFill>
                  <a:srgbClr val="FF0000"/>
                </a:solidFill>
              </a:rPr>
              <a:t>rdf:type</a:t>
            </a:r>
            <a:r>
              <a:rPr lang="en-US" altLang="zh-CN" sz="2400" dirty="0"/>
              <a:t> </a:t>
            </a:r>
            <a:r>
              <a:rPr lang="zh-CN" altLang="en-US" sz="2400" dirty="0" smtClean="0"/>
              <a:t>程序员</a:t>
            </a:r>
            <a:r>
              <a:rPr lang="en-US" altLang="zh-CN" sz="2400" dirty="0" smtClean="0"/>
              <a:t>.</a:t>
            </a:r>
          </a:p>
          <a:p>
            <a:pPr>
              <a:lnSpc>
                <a:spcPct val="100000"/>
              </a:lnSpc>
            </a:pPr>
            <a:r>
              <a:rPr lang="zh-CN" altLang="en-US" sz="2400" dirty="0" smtClean="0">
                <a:solidFill>
                  <a:srgbClr val="00B0F0"/>
                </a:solidFill>
              </a:rPr>
              <a:t>注：每个 </a:t>
            </a:r>
            <a:r>
              <a:rPr lang="en-US" altLang="zh-CN" sz="2400" dirty="0">
                <a:solidFill>
                  <a:srgbClr val="00B0F0"/>
                </a:solidFill>
              </a:rPr>
              <a:t>RDF </a:t>
            </a:r>
            <a:r>
              <a:rPr lang="zh-CN" altLang="en-US" sz="2400" dirty="0">
                <a:solidFill>
                  <a:srgbClr val="00B0F0"/>
                </a:solidFill>
              </a:rPr>
              <a:t>三元组的结尾是一个英文的句号，用来区分多个三元组</a:t>
            </a:r>
            <a:r>
              <a:rPr lang="zh-CN" altLang="en-US" sz="2400" dirty="0" smtClean="0">
                <a:solidFill>
                  <a:srgbClr val="00B0F0"/>
                </a:solidFill>
              </a:rPr>
              <a:t>。</a:t>
            </a:r>
            <a:endParaRPr lang="en-US" altLang="zh-CN" sz="2400" dirty="0" smtClean="0">
              <a:solidFill>
                <a:srgbClr val="00B0F0"/>
              </a:solidFill>
            </a:endParaRPr>
          </a:p>
          <a:p>
            <a:pPr>
              <a:lnSpc>
                <a:spcPct val="100000"/>
              </a:lnSpc>
            </a:pPr>
            <a:endParaRPr lang="en-US" altLang="zh-CN" sz="2400" dirty="0" smtClean="0">
              <a:solidFill>
                <a:srgbClr val="00B0F0"/>
              </a:solidFill>
            </a:endParaRPr>
          </a:p>
          <a:p>
            <a:pPr>
              <a:lnSpc>
                <a:spcPct val="100000"/>
              </a:lnSpc>
            </a:pPr>
            <a:r>
              <a:rPr lang="zh-CN" altLang="en-US" sz="2400" b="1" dirty="0" smtClean="0"/>
              <a:t>谓语的简写：</a:t>
            </a:r>
            <a:r>
              <a:rPr lang="en-US" altLang="zh-CN" sz="2400" dirty="0" smtClean="0">
                <a:solidFill>
                  <a:srgbClr val="FF0000"/>
                </a:solidFill>
              </a:rPr>
              <a:t>rdf:type</a:t>
            </a:r>
            <a:r>
              <a:rPr lang="zh-CN" altLang="en-US" sz="2400" dirty="0" smtClean="0">
                <a:solidFill>
                  <a:srgbClr val="FF0000"/>
                </a:solidFill>
              </a:rPr>
              <a:t>是常用谓语，</a:t>
            </a:r>
            <a:r>
              <a:rPr lang="en-US" altLang="zh-CN" sz="2400" dirty="0" smtClean="0">
                <a:solidFill>
                  <a:srgbClr val="FF0000"/>
                </a:solidFill>
              </a:rPr>
              <a:t>RDF</a:t>
            </a:r>
            <a:r>
              <a:rPr lang="zh-CN" altLang="en-US" sz="2400" dirty="0" smtClean="0">
                <a:solidFill>
                  <a:srgbClr val="FF0000"/>
                </a:solidFill>
              </a:rPr>
              <a:t>允许把它简写为</a:t>
            </a:r>
            <a:r>
              <a:rPr lang="en-US" altLang="zh-CN" sz="2400" dirty="0" smtClean="0">
                <a:solidFill>
                  <a:srgbClr val="FF0000"/>
                </a:solidFill>
              </a:rPr>
              <a:t>a</a:t>
            </a:r>
            <a:r>
              <a:rPr lang="zh-CN" altLang="en-US" sz="2400" dirty="0" smtClean="0">
                <a:solidFill>
                  <a:srgbClr val="FF0000"/>
                </a:solidFill>
              </a:rPr>
              <a:t>，</a:t>
            </a:r>
            <a:r>
              <a:rPr lang="zh-CN" altLang="en-US" sz="2400" dirty="0" smtClean="0"/>
              <a:t>因此本例可简化为</a:t>
            </a:r>
            <a:endParaRPr lang="en-US" altLang="zh-CN" sz="2400" dirty="0" smtClean="0"/>
          </a:p>
          <a:p>
            <a:pPr>
              <a:lnSpc>
                <a:spcPct val="100000"/>
              </a:lnSpc>
            </a:pPr>
            <a:r>
              <a:rPr lang="zh-CN" altLang="en-US" sz="2400" dirty="0" smtClean="0"/>
              <a:t>     张</a:t>
            </a:r>
            <a:r>
              <a:rPr lang="zh-CN" altLang="en-US" sz="2400" dirty="0"/>
              <a:t>三 </a:t>
            </a:r>
            <a:r>
              <a:rPr lang="en-US" altLang="zh-CN" sz="2400" dirty="0" smtClean="0">
                <a:solidFill>
                  <a:srgbClr val="FF0000"/>
                </a:solidFill>
              </a:rPr>
              <a:t>a </a:t>
            </a:r>
            <a:r>
              <a:rPr lang="zh-CN" altLang="en-US" sz="2400" dirty="0"/>
              <a:t>程序员</a:t>
            </a:r>
            <a:r>
              <a:rPr lang="en-US" altLang="zh-CN" sz="2400" dirty="0" smtClean="0"/>
              <a:t>.</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a:t>
            </a:fld>
            <a:endParaRPr lang="zh-CN" altLang="en-US" dirty="0"/>
          </a:p>
        </p:txBody>
      </p:sp>
      <p:sp>
        <p:nvSpPr>
          <p:cNvPr id="5" name="矩形 4"/>
          <p:cNvSpPr/>
          <p:nvPr/>
        </p:nvSpPr>
        <p:spPr>
          <a:xfrm>
            <a:off x="838200" y="6536809"/>
            <a:ext cx="6210354" cy="369332"/>
          </a:xfrm>
          <a:prstGeom prst="rect">
            <a:avLst/>
          </a:prstGeom>
        </p:spPr>
        <p:txBody>
          <a:bodyPr wrap="none">
            <a:spAutoFit/>
          </a:bodyPr>
          <a:lstStyle/>
          <a:p>
            <a:r>
              <a:rPr lang="zh-CN" altLang="en-US" dirty="0" smtClean="0">
                <a:solidFill>
                  <a:schemeClr val="bg1">
                    <a:lumMod val="85000"/>
                  </a:schemeClr>
                </a:solidFill>
              </a:rPr>
              <a:t>引自：</a:t>
            </a:r>
            <a:r>
              <a:rPr lang="en-US" altLang="zh-CN" dirty="0" smtClean="0">
                <a:solidFill>
                  <a:schemeClr val="bg1">
                    <a:lumMod val="85000"/>
                  </a:schemeClr>
                </a:solidFill>
              </a:rPr>
              <a:t>http</a:t>
            </a:r>
            <a:r>
              <a:rPr lang="en-US" altLang="zh-CN" dirty="0">
                <a:solidFill>
                  <a:schemeClr val="bg1">
                    <a:lumMod val="85000"/>
                  </a:schemeClr>
                </a:solidFill>
              </a:rPr>
              <a:t>://www.ruanyifeng.com/blog/2020/02/sparql.html</a:t>
            </a:r>
          </a:p>
        </p:txBody>
      </p:sp>
    </p:spTree>
    <p:extLst>
      <p:ext uri="{BB962C8B-B14F-4D97-AF65-F5344CB8AC3E}">
        <p14:creationId xmlns:p14="http://schemas.microsoft.com/office/powerpoint/2010/main" val="11933084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8170"/>
            <a:ext cx="10515600" cy="920336"/>
          </a:xfrm>
        </p:spPr>
        <p:txBody>
          <a:bodyPr>
            <a:normAutofit/>
          </a:bodyPr>
          <a:lstStyle/>
          <a:p>
            <a:r>
              <a:rPr lang="en-US" altLang="zh-CN" sz="2400" b="1" dirty="0" smtClean="0"/>
              <a:t>5.5.2.3 </a:t>
            </a:r>
            <a:r>
              <a:rPr lang="zh-CN" altLang="en-US" sz="2400" b="1" dirty="0" smtClean="0"/>
              <a:t>图计算任务举例（续）</a:t>
            </a:r>
            <a:endParaRPr lang="zh-CN" altLang="en-US" sz="2400" b="1" dirty="0"/>
          </a:p>
        </p:txBody>
      </p:sp>
      <p:sp>
        <p:nvSpPr>
          <p:cNvPr id="3" name="内容占位符 2"/>
          <p:cNvSpPr>
            <a:spLocks noGrp="1"/>
          </p:cNvSpPr>
          <p:nvPr>
            <p:ph idx="1"/>
          </p:nvPr>
        </p:nvSpPr>
        <p:spPr>
          <a:xfrm>
            <a:off x="838200" y="822165"/>
            <a:ext cx="10515600" cy="5899310"/>
          </a:xfrm>
        </p:spPr>
        <p:txBody>
          <a:bodyPr>
            <a:normAutofit fontScale="92500" lnSpcReduction="10000"/>
          </a:bodyPr>
          <a:lstStyle/>
          <a:p>
            <a:r>
              <a:rPr lang="en-US" altLang="zh-CN" sz="2400" b="1" dirty="0" smtClean="0"/>
              <a:t>QQ</a:t>
            </a:r>
            <a:r>
              <a:rPr lang="zh-CN" altLang="en-US" sz="2400" b="1" dirty="0" smtClean="0"/>
              <a:t>千亿</a:t>
            </a:r>
            <a:r>
              <a:rPr lang="zh-CN" altLang="en-US" sz="2400" b="1" dirty="0"/>
              <a:t>级关系链</a:t>
            </a:r>
            <a:r>
              <a:rPr lang="zh-CN" altLang="en-US" sz="2400" b="1" dirty="0" smtClean="0"/>
              <a:t>计算（续）</a:t>
            </a:r>
            <a:endParaRPr lang="en-US" altLang="zh-CN" sz="2400" b="1" dirty="0" smtClean="0"/>
          </a:p>
          <a:p>
            <a:r>
              <a:rPr lang="zh-CN" altLang="en-US" sz="2400" dirty="0"/>
              <a:t>模型简化：基于</a:t>
            </a:r>
            <a:r>
              <a:rPr lang="en-US" altLang="zh-CN" sz="2400" dirty="0" err="1"/>
              <a:t>GraphX</a:t>
            </a:r>
            <a:r>
              <a:rPr lang="zh-CN" altLang="en-US" sz="2400" dirty="0"/>
              <a:t>的图模型思想，腾讯进行了数好友模型的简化，整个过程分为两个阶段：</a:t>
            </a:r>
          </a:p>
          <a:p>
            <a:r>
              <a:rPr lang="zh-CN" altLang="en-US" sz="2400" b="1" dirty="0" smtClean="0"/>
              <a:t>阶段</a:t>
            </a:r>
            <a:r>
              <a:rPr lang="en-US" altLang="zh-CN" sz="2400" b="1" dirty="0" smtClean="0"/>
              <a:t>1</a:t>
            </a:r>
            <a:r>
              <a:rPr lang="en-US" altLang="zh-CN" sz="2400" b="1" dirty="0"/>
              <a:t>——</a:t>
            </a:r>
            <a:r>
              <a:rPr lang="zh-CN" altLang="en-US" sz="2400" b="1" dirty="0"/>
              <a:t>找邻居</a:t>
            </a:r>
          </a:p>
          <a:p>
            <a:r>
              <a:rPr lang="zh-CN" altLang="en-US" sz="2400" dirty="0"/>
              <a:t>该</a:t>
            </a:r>
            <a:r>
              <a:rPr lang="zh-CN" altLang="en-US" sz="2400" dirty="0" smtClean="0"/>
              <a:t>阶段分</a:t>
            </a:r>
            <a:r>
              <a:rPr lang="en-US" altLang="zh-CN" sz="2400" dirty="0" smtClean="0"/>
              <a:t>3</a:t>
            </a:r>
            <a:r>
              <a:rPr lang="zh-CN" altLang="en-US" sz="2400" dirty="0" smtClean="0"/>
              <a:t>步，基本思想是发消息</a:t>
            </a:r>
            <a:r>
              <a:rPr lang="en-US" altLang="zh-CN" sz="2400" dirty="0" smtClean="0"/>
              <a:t>-</a:t>
            </a:r>
            <a:r>
              <a:rPr lang="zh-CN" altLang="en-US" sz="2400" dirty="0" smtClean="0"/>
              <a:t>收消息，类似</a:t>
            </a:r>
            <a:r>
              <a:rPr lang="en-US" altLang="zh-CN" sz="2400" dirty="0" smtClean="0"/>
              <a:t>Map-Reduce</a:t>
            </a:r>
            <a:r>
              <a:rPr lang="zh-CN" altLang="en-US" sz="2400" dirty="0" smtClean="0"/>
              <a:t>模型的原理：</a:t>
            </a:r>
            <a:endParaRPr lang="zh-CN" altLang="en-US" sz="2400" dirty="0"/>
          </a:p>
          <a:p>
            <a:r>
              <a:rPr lang="en-US" altLang="zh-CN" sz="2400" dirty="0"/>
              <a:t>1</a:t>
            </a:r>
            <a:r>
              <a:rPr lang="zh-CN" altLang="en-US" sz="2400" dirty="0"/>
              <a:t>）每个顶点将自己的</a:t>
            </a:r>
            <a:r>
              <a:rPr lang="en-US" altLang="zh-CN" sz="2400" dirty="0"/>
              <a:t>id</a:t>
            </a:r>
            <a:r>
              <a:rPr lang="zh-CN" altLang="en-US" sz="2400" dirty="0"/>
              <a:t>发送给自己所有的邻居；</a:t>
            </a:r>
          </a:p>
          <a:p>
            <a:r>
              <a:rPr lang="en-US" altLang="zh-CN" sz="2400" dirty="0"/>
              <a:t>2</a:t>
            </a:r>
            <a:r>
              <a:rPr lang="zh-CN" altLang="en-US" sz="2400" dirty="0"/>
              <a:t>）每个顶点将收到的所有</a:t>
            </a:r>
            <a:r>
              <a:rPr lang="zh-CN" altLang="en-US" sz="2400" dirty="0">
                <a:solidFill>
                  <a:srgbClr val="FF0000"/>
                </a:solidFill>
              </a:rPr>
              <a:t>邻居</a:t>
            </a:r>
            <a:r>
              <a:rPr lang="en-US" altLang="zh-CN" sz="2400" dirty="0">
                <a:solidFill>
                  <a:srgbClr val="FF0000"/>
                </a:solidFill>
              </a:rPr>
              <a:t>id</a:t>
            </a:r>
            <a:r>
              <a:rPr lang="zh-CN" altLang="en-US" sz="2400" dirty="0">
                <a:solidFill>
                  <a:srgbClr val="FF0000"/>
                </a:solidFill>
              </a:rPr>
              <a:t>合并为一个</a:t>
            </a:r>
            <a:r>
              <a:rPr lang="en-US" altLang="zh-CN" sz="2400" dirty="0">
                <a:solidFill>
                  <a:srgbClr val="FF0000"/>
                </a:solidFill>
              </a:rPr>
              <a:t>List</a:t>
            </a:r>
          </a:p>
          <a:p>
            <a:r>
              <a:rPr lang="en-US" altLang="zh-CN" sz="2400" dirty="0"/>
              <a:t>3</a:t>
            </a:r>
            <a:r>
              <a:rPr lang="zh-CN" altLang="en-US" sz="2400" dirty="0"/>
              <a:t>）</a:t>
            </a:r>
            <a:r>
              <a:rPr lang="en-US" altLang="zh-CN" sz="2400" dirty="0"/>
              <a:t> </a:t>
            </a:r>
            <a:r>
              <a:rPr lang="zh-CN" altLang="en-US" sz="2400" dirty="0"/>
              <a:t>对新</a:t>
            </a:r>
            <a:r>
              <a:rPr lang="en-US" altLang="zh-CN" sz="2400" dirty="0"/>
              <a:t>List</a:t>
            </a:r>
            <a:r>
              <a:rPr lang="zh-CN" altLang="en-US" sz="2400" dirty="0"/>
              <a:t>进行排序，</a:t>
            </a:r>
            <a:r>
              <a:rPr lang="zh-CN" altLang="en-US" sz="2400" dirty="0" smtClean="0"/>
              <a:t>并</a:t>
            </a:r>
            <a:r>
              <a:rPr lang="zh-CN" altLang="en-US" sz="2400" dirty="0" smtClean="0">
                <a:solidFill>
                  <a:srgbClr val="FF0000"/>
                </a:solidFill>
              </a:rPr>
              <a:t>将</a:t>
            </a:r>
            <a:r>
              <a:rPr lang="en-US" altLang="zh-CN" sz="2400" dirty="0" smtClean="0">
                <a:solidFill>
                  <a:srgbClr val="FF0000"/>
                </a:solidFill>
              </a:rPr>
              <a:t>list</a:t>
            </a:r>
            <a:r>
              <a:rPr lang="zh-CN" altLang="en-US" sz="2400" dirty="0" smtClean="0">
                <a:solidFill>
                  <a:srgbClr val="FF0000"/>
                </a:solidFill>
              </a:rPr>
              <a:t>和</a:t>
            </a:r>
            <a:r>
              <a:rPr lang="zh-CN" altLang="en-US" sz="2400" dirty="0">
                <a:solidFill>
                  <a:srgbClr val="FF0000"/>
                </a:solidFill>
              </a:rPr>
              <a:t>原来的图进行关联</a:t>
            </a:r>
            <a:r>
              <a:rPr lang="zh-CN" altLang="en-US" sz="2400" dirty="0"/>
              <a:t>，</a:t>
            </a:r>
            <a:r>
              <a:rPr lang="zh-CN" altLang="en-US" sz="2400" dirty="0">
                <a:solidFill>
                  <a:srgbClr val="FF0000"/>
                </a:solidFill>
              </a:rPr>
              <a:t>附到顶点</a:t>
            </a:r>
            <a:r>
              <a:rPr lang="zh-CN" altLang="en-US" sz="2400" dirty="0"/>
              <a:t>之上</a:t>
            </a:r>
            <a:r>
              <a:rPr lang="zh-CN" altLang="en-US" sz="2400" dirty="0" smtClean="0"/>
              <a:t>。</a:t>
            </a:r>
            <a:endParaRPr lang="en-US" altLang="zh-CN" sz="2400" dirty="0" smtClean="0"/>
          </a:p>
          <a:p>
            <a:r>
              <a:rPr lang="zh-CN" altLang="en-US" sz="2400" b="1" dirty="0" smtClean="0"/>
              <a:t>阶段</a:t>
            </a:r>
            <a:r>
              <a:rPr lang="en-US" altLang="zh-CN" sz="2400" b="1" dirty="0" smtClean="0"/>
              <a:t>2——</a:t>
            </a:r>
            <a:r>
              <a:rPr lang="zh-CN" altLang="en-US" sz="2400" b="1" dirty="0" smtClean="0"/>
              <a:t>数好友</a:t>
            </a:r>
          </a:p>
          <a:p>
            <a:r>
              <a:rPr lang="zh-CN" altLang="en-US" sz="2400" dirty="0" smtClean="0"/>
              <a:t>该</a:t>
            </a:r>
            <a:r>
              <a:rPr lang="zh-CN" altLang="en-US" sz="2400" dirty="0"/>
              <a:t>阶段计算量较大，遍历所有的三元组（</a:t>
            </a:r>
            <a:r>
              <a:rPr lang="en-US" altLang="zh-CN" sz="2400" dirty="0"/>
              <a:t>Triplet</a:t>
            </a:r>
            <a:r>
              <a:rPr lang="zh-CN" altLang="en-US" sz="2400" dirty="0"/>
              <a:t>），</a:t>
            </a:r>
            <a:r>
              <a:rPr lang="zh-CN" altLang="en-US" sz="2400" dirty="0">
                <a:solidFill>
                  <a:srgbClr val="FF0000"/>
                </a:solidFill>
              </a:rPr>
              <a:t>对</a:t>
            </a:r>
            <a:r>
              <a:rPr lang="en-US" altLang="zh-CN" sz="2400" dirty="0">
                <a:solidFill>
                  <a:srgbClr val="FF0000"/>
                </a:solidFill>
              </a:rPr>
              <a:t>2</a:t>
            </a:r>
            <a:r>
              <a:rPr lang="zh-CN" altLang="en-US" sz="2400" dirty="0">
                <a:solidFill>
                  <a:srgbClr val="FF0000"/>
                </a:solidFill>
              </a:rPr>
              <a:t>个好友的有序好友</a:t>
            </a:r>
            <a:r>
              <a:rPr lang="en-US" altLang="zh-CN" sz="2400" dirty="0">
                <a:solidFill>
                  <a:srgbClr val="FF0000"/>
                </a:solidFill>
              </a:rPr>
              <a:t>List</a:t>
            </a:r>
            <a:r>
              <a:rPr lang="zh-CN" altLang="en-US" sz="2400" dirty="0">
                <a:solidFill>
                  <a:srgbClr val="FF0000"/>
                </a:solidFill>
              </a:rPr>
              <a:t>进行扫描匹配，数出共同好友数，并将其更新到</a:t>
            </a:r>
            <a:r>
              <a:rPr lang="en-US" altLang="zh-CN" sz="2400" dirty="0">
                <a:solidFill>
                  <a:srgbClr val="FF0000"/>
                </a:solidFill>
              </a:rPr>
              <a:t>edge</a:t>
            </a:r>
            <a:r>
              <a:rPr lang="zh-CN" altLang="en-US" sz="2400" dirty="0">
                <a:solidFill>
                  <a:srgbClr val="FF0000"/>
                </a:solidFill>
              </a:rPr>
              <a:t>之上。</a:t>
            </a:r>
            <a:endParaRPr lang="en-US" altLang="zh-CN" sz="2400" dirty="0">
              <a:solidFill>
                <a:srgbClr val="FF0000"/>
              </a:solidFill>
            </a:endParaRPr>
          </a:p>
          <a:p>
            <a:r>
              <a:rPr lang="zh-CN" altLang="en-US" sz="2400" dirty="0">
                <a:solidFill>
                  <a:srgbClr val="00B0F0"/>
                </a:solidFill>
              </a:rPr>
              <a:t>该过程需要充分的利用</a:t>
            </a:r>
            <a:r>
              <a:rPr lang="en-US" altLang="zh-CN" sz="2400" dirty="0">
                <a:solidFill>
                  <a:srgbClr val="00B0F0"/>
                </a:solidFill>
              </a:rPr>
              <a:t>Triplet</a:t>
            </a:r>
            <a:r>
              <a:rPr lang="zh-CN" altLang="en-US" sz="2400" dirty="0">
                <a:solidFill>
                  <a:srgbClr val="00B0F0"/>
                </a:solidFill>
              </a:rPr>
              <a:t>的特性</a:t>
            </a:r>
            <a:r>
              <a:rPr lang="zh-CN" altLang="en-US" sz="2400" dirty="0" smtClean="0">
                <a:solidFill>
                  <a:srgbClr val="00B0F0"/>
                </a:solidFill>
              </a:rPr>
              <a:t>。</a:t>
            </a:r>
            <a:endParaRPr lang="zh-CN" altLang="en-US" sz="2400" dirty="0">
              <a:solidFill>
                <a:srgbClr val="00B0F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140</a:t>
            </a:fld>
            <a:endParaRPr lang="zh-CN" altLang="en-US" dirty="0"/>
          </a:p>
        </p:txBody>
      </p:sp>
    </p:spTree>
    <p:extLst>
      <p:ext uri="{BB962C8B-B14F-4D97-AF65-F5344CB8AC3E}">
        <p14:creationId xmlns:p14="http://schemas.microsoft.com/office/powerpoint/2010/main" val="57739243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5503"/>
            <a:ext cx="10515600" cy="920336"/>
          </a:xfrm>
        </p:spPr>
        <p:txBody>
          <a:bodyPr/>
          <a:lstStyle/>
          <a:p>
            <a:r>
              <a:rPr lang="zh-CN" altLang="en-US" dirty="0"/>
              <a:t>本章小结</a:t>
            </a:r>
          </a:p>
        </p:txBody>
      </p:sp>
      <p:sp>
        <p:nvSpPr>
          <p:cNvPr id="3" name="内容占位符 2"/>
          <p:cNvSpPr>
            <a:spLocks noGrp="1"/>
          </p:cNvSpPr>
          <p:nvPr>
            <p:ph idx="1"/>
          </p:nvPr>
        </p:nvSpPr>
        <p:spPr>
          <a:xfrm>
            <a:off x="838200" y="814388"/>
            <a:ext cx="10515600" cy="6043612"/>
          </a:xfrm>
        </p:spPr>
        <p:txBody>
          <a:bodyPr>
            <a:normAutofit fontScale="92500" lnSpcReduction="10000"/>
          </a:bodyPr>
          <a:lstStyle/>
          <a:p>
            <a:pPr>
              <a:lnSpc>
                <a:spcPct val="150000"/>
              </a:lnSpc>
            </a:pPr>
            <a:r>
              <a:rPr lang="en-US" altLang="zh-CN" dirty="0"/>
              <a:t>- </a:t>
            </a:r>
            <a:r>
              <a:rPr lang="zh-CN" altLang="en-US" dirty="0" smtClean="0"/>
              <a:t>图模型应语义网和社交网络的大数据处理需求而再次兴起</a:t>
            </a:r>
            <a:endParaRPr lang="en-US" altLang="zh-CN" dirty="0"/>
          </a:p>
          <a:p>
            <a:pPr marL="742950" lvl="1" indent="-342900">
              <a:lnSpc>
                <a:spcPct val="150000"/>
              </a:lnSpc>
            </a:pPr>
            <a:r>
              <a:rPr lang="zh-CN" altLang="en-US" dirty="0" smtClean="0"/>
              <a:t>简单图、</a:t>
            </a:r>
            <a:r>
              <a:rPr lang="zh-CN" altLang="en-US" dirty="0"/>
              <a:t>标签</a:t>
            </a:r>
            <a:r>
              <a:rPr lang="zh-CN" altLang="en-US" dirty="0" smtClean="0"/>
              <a:t>图（</a:t>
            </a:r>
            <a:r>
              <a:rPr lang="en-US" altLang="zh-CN" dirty="0" smtClean="0"/>
              <a:t>RDF</a:t>
            </a:r>
            <a:r>
              <a:rPr lang="zh-CN" altLang="en-US" dirty="0" smtClean="0"/>
              <a:t>、</a:t>
            </a:r>
            <a:r>
              <a:rPr lang="en-US" altLang="zh-CN" dirty="0" smtClean="0"/>
              <a:t>OWL</a:t>
            </a:r>
            <a:r>
              <a:rPr lang="zh-CN" altLang="en-US" dirty="0" smtClean="0"/>
              <a:t>）、属性图、知识图谱</a:t>
            </a:r>
            <a:endParaRPr lang="en-US" altLang="zh-CN" dirty="0"/>
          </a:p>
          <a:p>
            <a:pPr>
              <a:lnSpc>
                <a:spcPct val="150000"/>
              </a:lnSpc>
            </a:pPr>
            <a:r>
              <a:rPr lang="en-US" altLang="zh-CN" dirty="0"/>
              <a:t>- </a:t>
            </a:r>
            <a:r>
              <a:rPr lang="zh-CN" altLang="en-US" dirty="0" smtClean="0"/>
              <a:t>图数据操作</a:t>
            </a:r>
            <a:endParaRPr lang="en-US" altLang="zh-CN" dirty="0"/>
          </a:p>
          <a:p>
            <a:pPr marL="742950" lvl="1" indent="-342900">
              <a:lnSpc>
                <a:spcPct val="150000"/>
              </a:lnSpc>
            </a:pPr>
            <a:r>
              <a:rPr lang="zh-CN" altLang="en-US" dirty="0" smtClean="0"/>
              <a:t>图匹配（子图查询、算法）、图导航、复杂查询</a:t>
            </a:r>
            <a:endParaRPr lang="en-US" altLang="zh-CN" dirty="0"/>
          </a:p>
          <a:p>
            <a:pPr lvl="1">
              <a:lnSpc>
                <a:spcPct val="150000"/>
              </a:lnSpc>
            </a:pPr>
            <a:r>
              <a:rPr lang="en-US" altLang="zh-CN" sz="2700" dirty="0"/>
              <a:t>- </a:t>
            </a:r>
            <a:r>
              <a:rPr lang="zh-CN" altLang="en-US" sz="2700" dirty="0" smtClean="0"/>
              <a:t>图查询语言</a:t>
            </a:r>
            <a:endParaRPr lang="en-US" altLang="zh-CN" sz="2700" dirty="0"/>
          </a:p>
          <a:p>
            <a:pPr marL="742950" lvl="1" indent="-342900">
              <a:lnSpc>
                <a:spcPct val="150000"/>
              </a:lnSpc>
            </a:pPr>
            <a:r>
              <a:rPr lang="en-US" altLang="zh-CN" dirty="0" smtClean="0"/>
              <a:t>SPARQL(RDF</a:t>
            </a:r>
            <a:r>
              <a:rPr lang="zh-CN" altLang="en-US" dirty="0" smtClean="0"/>
              <a:t>是其基础</a:t>
            </a:r>
            <a:r>
              <a:rPr lang="en-US" altLang="zh-CN" dirty="0" smtClean="0"/>
              <a:t>)</a:t>
            </a:r>
            <a:r>
              <a:rPr lang="zh-CN" altLang="en-US" dirty="0" smtClean="0"/>
              <a:t>、</a:t>
            </a:r>
            <a:r>
              <a:rPr lang="en-US" altLang="zh-CN" dirty="0" smtClean="0"/>
              <a:t>Cypher</a:t>
            </a:r>
            <a:r>
              <a:rPr lang="zh-CN" altLang="en-US" dirty="0" smtClean="0"/>
              <a:t>（</a:t>
            </a:r>
            <a:r>
              <a:rPr lang="en-US" altLang="zh-CN" dirty="0" smtClean="0"/>
              <a:t>Neo4j</a:t>
            </a:r>
            <a:r>
              <a:rPr lang="zh-CN" altLang="en-US" dirty="0" smtClean="0"/>
              <a:t>，图匹配来自</a:t>
            </a:r>
            <a:r>
              <a:rPr lang="en-US" altLang="zh-CN" dirty="0" smtClean="0"/>
              <a:t>SPARQL</a:t>
            </a:r>
            <a:r>
              <a:rPr lang="zh-CN" altLang="en-US" dirty="0" smtClean="0"/>
              <a:t>）</a:t>
            </a:r>
            <a:endParaRPr lang="en-US" altLang="zh-CN" dirty="0"/>
          </a:p>
          <a:p>
            <a:pPr lvl="1">
              <a:lnSpc>
                <a:spcPct val="150000"/>
              </a:lnSpc>
            </a:pPr>
            <a:r>
              <a:rPr lang="en-US" altLang="zh-CN" sz="2700" dirty="0"/>
              <a:t>- </a:t>
            </a:r>
            <a:r>
              <a:rPr lang="zh-CN" altLang="en-US" sz="2700" dirty="0" smtClean="0"/>
              <a:t>典型图系统</a:t>
            </a:r>
            <a:r>
              <a:rPr lang="en-US" altLang="zh-CN" sz="2700" dirty="0" smtClean="0"/>
              <a:t>Neo4j</a:t>
            </a:r>
            <a:endParaRPr lang="en-US" altLang="zh-CN" sz="2700" dirty="0"/>
          </a:p>
          <a:p>
            <a:pPr marL="742950" lvl="1" indent="-342900">
              <a:lnSpc>
                <a:spcPct val="150000"/>
              </a:lnSpc>
            </a:pPr>
            <a:r>
              <a:rPr lang="zh-CN" altLang="en-US" dirty="0" smtClean="0"/>
              <a:t>性能、数据导入</a:t>
            </a:r>
            <a:endParaRPr lang="en-US" altLang="zh-CN" dirty="0"/>
          </a:p>
          <a:p>
            <a:pPr lvl="1">
              <a:lnSpc>
                <a:spcPct val="150000"/>
              </a:lnSpc>
            </a:pPr>
            <a:r>
              <a:rPr lang="en-US" altLang="zh-CN" sz="2700" dirty="0"/>
              <a:t>- </a:t>
            </a:r>
            <a:r>
              <a:rPr lang="zh-CN" altLang="en-US" sz="2700" dirty="0" smtClean="0"/>
              <a:t>图计算</a:t>
            </a:r>
            <a:endParaRPr lang="en-US" altLang="zh-CN" sz="2700" dirty="0"/>
          </a:p>
          <a:p>
            <a:pPr marL="742950" lvl="1" indent="-342900">
              <a:lnSpc>
                <a:spcPct val="150000"/>
              </a:lnSpc>
            </a:pPr>
            <a:r>
              <a:rPr lang="zh-CN" altLang="en-US" dirty="0" smtClean="0"/>
              <a:t>典型任务、</a:t>
            </a:r>
            <a:r>
              <a:rPr lang="en-US" altLang="zh-CN" dirty="0" smtClean="0"/>
              <a:t>BSP</a:t>
            </a:r>
            <a:r>
              <a:rPr lang="zh-CN" altLang="en-US" dirty="0" smtClean="0"/>
              <a:t>、</a:t>
            </a:r>
            <a:r>
              <a:rPr lang="en-US" altLang="zh-CN" dirty="0" smtClean="0"/>
              <a:t>GAS</a:t>
            </a:r>
            <a:r>
              <a:rPr lang="zh-CN" altLang="en-US" dirty="0" smtClean="0"/>
              <a:t>、任务举例</a:t>
            </a:r>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885185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666" y="1908908"/>
            <a:ext cx="10228145" cy="4922295"/>
          </a:xfrm>
          <a:prstGeom prst="rect">
            <a:avLst/>
          </a:prstGeom>
        </p:spPr>
      </p:pic>
      <p:sp>
        <p:nvSpPr>
          <p:cNvPr id="2" name="标题 1"/>
          <p:cNvSpPr>
            <a:spLocks noGrp="1"/>
          </p:cNvSpPr>
          <p:nvPr>
            <p:ph type="title"/>
          </p:nvPr>
        </p:nvSpPr>
        <p:spPr>
          <a:xfrm>
            <a:off x="838200" y="98426"/>
            <a:ext cx="10515600" cy="650874"/>
          </a:xfrm>
        </p:spPr>
        <p:txBody>
          <a:bodyPr/>
          <a:lstStyle/>
          <a:p>
            <a:r>
              <a:rPr lang="en-US" altLang="zh-CN" sz="2400" b="1" dirty="0">
                <a:solidFill>
                  <a:prstClr val="black"/>
                </a:solidFill>
              </a:rPr>
              <a:t>5.1.2.2 </a:t>
            </a:r>
            <a:r>
              <a:rPr lang="zh-CN" altLang="en-US" sz="2400" b="1" dirty="0">
                <a:solidFill>
                  <a:prstClr val="black"/>
                </a:solidFill>
              </a:rPr>
              <a:t>资源描述框架（</a:t>
            </a:r>
            <a:r>
              <a:rPr lang="en-US" altLang="zh-CN" sz="2400" b="1" dirty="0">
                <a:solidFill>
                  <a:prstClr val="black"/>
                </a:solidFill>
              </a:rPr>
              <a:t>RDF</a:t>
            </a:r>
            <a:r>
              <a:rPr lang="zh-CN" altLang="en-US" sz="2400" b="1" dirty="0" smtClean="0">
                <a:solidFill>
                  <a:prstClr val="black"/>
                </a:solidFill>
              </a:rPr>
              <a:t>）（续）</a:t>
            </a:r>
            <a:endParaRPr lang="zh-CN" altLang="en-US" dirty="0"/>
          </a:p>
        </p:txBody>
      </p:sp>
      <p:sp>
        <p:nvSpPr>
          <p:cNvPr id="3" name="内容占位符 2"/>
          <p:cNvSpPr>
            <a:spLocks noGrp="1"/>
          </p:cNvSpPr>
          <p:nvPr>
            <p:ph idx="1"/>
          </p:nvPr>
        </p:nvSpPr>
        <p:spPr>
          <a:xfrm>
            <a:off x="838200" y="749300"/>
            <a:ext cx="10215623" cy="6197599"/>
          </a:xfrm>
        </p:spPr>
        <p:txBody>
          <a:bodyPr>
            <a:noAutofit/>
          </a:bodyPr>
          <a:lstStyle/>
          <a:p>
            <a:pPr>
              <a:lnSpc>
                <a:spcPct val="100000"/>
              </a:lnSpc>
            </a:pPr>
            <a:r>
              <a:rPr lang="zh-CN" altLang="en-US" sz="2400" dirty="0" smtClean="0"/>
              <a:t>例</a:t>
            </a:r>
            <a:r>
              <a:rPr lang="zh-CN" altLang="en-US" sz="2400" dirty="0"/>
              <a:t>：甲壳虫是一个乐队，成员有 </a:t>
            </a:r>
            <a:r>
              <a:rPr lang="en-US" altLang="zh-CN" sz="2400" dirty="0"/>
              <a:t>John Lennon</a:t>
            </a:r>
            <a:r>
              <a:rPr lang="zh-CN" altLang="en-US" sz="2400" dirty="0"/>
              <a:t>、</a:t>
            </a:r>
            <a:r>
              <a:rPr lang="en-US" altLang="zh-CN" sz="2400" dirty="0"/>
              <a:t>Paul McCartney</a:t>
            </a:r>
            <a:r>
              <a:rPr lang="zh-CN" altLang="en-US" sz="2400" dirty="0"/>
              <a:t>、</a:t>
            </a:r>
            <a:r>
              <a:rPr lang="en-US" altLang="zh-CN" sz="2400" dirty="0"/>
              <a:t>Ringo Starr </a:t>
            </a:r>
            <a:r>
              <a:rPr lang="zh-CN" altLang="en-US" sz="2400" dirty="0"/>
              <a:t>和</a:t>
            </a:r>
            <a:r>
              <a:rPr lang="en-US" altLang="zh-CN" sz="2400" dirty="0"/>
              <a:t>George Harrison</a:t>
            </a:r>
            <a:r>
              <a:rPr lang="zh-CN" altLang="en-US" sz="2400" dirty="0"/>
              <a:t>。他们都是艺术家，</a:t>
            </a:r>
            <a:r>
              <a:rPr lang="en-US" altLang="zh-CN" sz="2400" dirty="0"/>
              <a:t>1963</a:t>
            </a:r>
            <a:r>
              <a:rPr lang="zh-CN" altLang="en-US" sz="2400" dirty="0"/>
              <a:t>年出版过一张专辑</a:t>
            </a:r>
            <a:r>
              <a:rPr lang="en-US" altLang="zh-CN" sz="2400" dirty="0"/>
              <a:t>《Please </a:t>
            </a:r>
            <a:r>
              <a:rPr lang="en-US" altLang="zh-CN" sz="2400" dirty="0" err="1"/>
              <a:t>Please</a:t>
            </a:r>
            <a:r>
              <a:rPr lang="en-US" altLang="zh-CN" sz="2400" dirty="0"/>
              <a:t> Me》</a:t>
            </a:r>
            <a:r>
              <a:rPr lang="zh-CN" altLang="en-US" sz="2400" dirty="0"/>
              <a:t>，里面包含</a:t>
            </a:r>
            <a:r>
              <a:rPr lang="en-US" altLang="zh-CN" sz="2400" dirty="0"/>
              <a:t>《Love Me Do》</a:t>
            </a:r>
            <a:r>
              <a:rPr lang="zh-CN" altLang="en-US" sz="2400" dirty="0"/>
              <a:t>这首单曲，长度</a:t>
            </a:r>
            <a:r>
              <a:rPr lang="en-US" altLang="zh-CN" sz="2400" dirty="0"/>
              <a:t>125</a:t>
            </a:r>
            <a:r>
              <a:rPr lang="zh-CN" altLang="en-US" sz="2400" dirty="0"/>
              <a:t>秒。</a:t>
            </a:r>
            <a:endParaRPr lang="en-US" altLang="zh-CN" sz="2400" dirty="0"/>
          </a:p>
          <a:p>
            <a:pPr>
              <a:lnSpc>
                <a:spcPct val="100000"/>
              </a:lnSpc>
            </a:pPr>
            <a:endParaRPr lang="en-US" altLang="zh-CN" sz="2400"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15</a:t>
            </a:fld>
            <a:endParaRPr lang="zh-CN" altLang="en-US" dirty="0"/>
          </a:p>
        </p:txBody>
      </p:sp>
      <p:sp>
        <p:nvSpPr>
          <p:cNvPr id="5" name="矩形 4"/>
          <p:cNvSpPr/>
          <p:nvPr/>
        </p:nvSpPr>
        <p:spPr>
          <a:xfrm>
            <a:off x="838200" y="6536809"/>
            <a:ext cx="6210354" cy="369332"/>
          </a:xfrm>
          <a:prstGeom prst="rect">
            <a:avLst/>
          </a:prstGeom>
        </p:spPr>
        <p:txBody>
          <a:bodyPr wrap="none">
            <a:spAutoFit/>
          </a:bodyPr>
          <a:lstStyle/>
          <a:p>
            <a:r>
              <a:rPr lang="zh-CN" altLang="en-US" dirty="0" smtClean="0">
                <a:solidFill>
                  <a:schemeClr val="bg1">
                    <a:lumMod val="85000"/>
                  </a:schemeClr>
                </a:solidFill>
              </a:rPr>
              <a:t>引自：</a:t>
            </a:r>
            <a:r>
              <a:rPr lang="en-US" altLang="zh-CN" dirty="0" smtClean="0">
                <a:solidFill>
                  <a:schemeClr val="bg1">
                    <a:lumMod val="85000"/>
                  </a:schemeClr>
                </a:solidFill>
              </a:rPr>
              <a:t>http</a:t>
            </a:r>
            <a:r>
              <a:rPr lang="en-US" altLang="zh-CN" dirty="0">
                <a:solidFill>
                  <a:schemeClr val="bg1">
                    <a:lumMod val="85000"/>
                  </a:schemeClr>
                </a:solidFill>
              </a:rPr>
              <a:t>://www.ruanyifeng.com/blog/2020/02/sparql.html</a:t>
            </a:r>
          </a:p>
        </p:txBody>
      </p:sp>
    </p:spTree>
    <p:extLst>
      <p:ext uri="{BB962C8B-B14F-4D97-AF65-F5344CB8AC3E}">
        <p14:creationId xmlns:p14="http://schemas.microsoft.com/office/powerpoint/2010/main" val="27606899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830"/>
            <a:ext cx="10515600" cy="650874"/>
          </a:xfrm>
        </p:spPr>
        <p:txBody>
          <a:bodyPr/>
          <a:lstStyle/>
          <a:p>
            <a:r>
              <a:rPr lang="en-US" altLang="zh-CN" sz="2400" b="1" dirty="0">
                <a:solidFill>
                  <a:prstClr val="black"/>
                </a:solidFill>
              </a:rPr>
              <a:t>5.1.2.2 </a:t>
            </a:r>
            <a:r>
              <a:rPr lang="zh-CN" altLang="en-US" sz="2400" b="1" dirty="0">
                <a:solidFill>
                  <a:prstClr val="black"/>
                </a:solidFill>
              </a:rPr>
              <a:t>资源描述框架（</a:t>
            </a:r>
            <a:r>
              <a:rPr lang="en-US" altLang="zh-CN" sz="2400" b="1" dirty="0">
                <a:solidFill>
                  <a:prstClr val="black"/>
                </a:solidFill>
              </a:rPr>
              <a:t>RDF</a:t>
            </a:r>
            <a:r>
              <a:rPr lang="zh-CN" altLang="en-US" sz="2400" b="1" dirty="0" smtClean="0">
                <a:solidFill>
                  <a:prstClr val="black"/>
                </a:solidFill>
              </a:rPr>
              <a:t>）（续）</a:t>
            </a:r>
            <a:endParaRPr lang="zh-CN" altLang="en-US" dirty="0"/>
          </a:p>
        </p:txBody>
      </p:sp>
      <p:sp>
        <p:nvSpPr>
          <p:cNvPr id="3" name="内容占位符 2"/>
          <p:cNvSpPr>
            <a:spLocks noGrp="1"/>
          </p:cNvSpPr>
          <p:nvPr>
            <p:ph idx="1"/>
          </p:nvPr>
        </p:nvSpPr>
        <p:spPr>
          <a:xfrm>
            <a:off x="838200" y="656704"/>
            <a:ext cx="10215623" cy="6197599"/>
          </a:xfrm>
        </p:spPr>
        <p:txBody>
          <a:bodyPr>
            <a:noAutofit/>
          </a:bodyPr>
          <a:lstStyle/>
          <a:p>
            <a:pPr>
              <a:lnSpc>
                <a:spcPct val="100000"/>
              </a:lnSpc>
            </a:pPr>
            <a:r>
              <a:rPr lang="en-US" altLang="zh-CN" sz="2400" dirty="0" smtClean="0">
                <a:solidFill>
                  <a:srgbClr val="00B0F0"/>
                </a:solidFill>
              </a:rPr>
              <a:t>//</a:t>
            </a:r>
            <a:r>
              <a:rPr lang="zh-CN" altLang="en-US" sz="2400" dirty="0" smtClean="0">
                <a:solidFill>
                  <a:srgbClr val="00B0F0"/>
                </a:solidFill>
              </a:rPr>
              <a:t>先说明谓语</a:t>
            </a:r>
            <a:r>
              <a:rPr lang="en-US" altLang="zh-CN" sz="2400" dirty="0" smtClean="0">
                <a:solidFill>
                  <a:srgbClr val="00B0F0"/>
                </a:solidFill>
              </a:rPr>
              <a:t>URL</a:t>
            </a:r>
            <a:r>
              <a:rPr lang="zh-CN" altLang="en-US" sz="2400" dirty="0">
                <a:solidFill>
                  <a:srgbClr val="00B0F0"/>
                </a:solidFill>
              </a:rPr>
              <a:t>，使用两套谓语。其中一套是官方谓语，使用前缀</a:t>
            </a:r>
            <a:r>
              <a:rPr lang="en-US" altLang="zh-CN" sz="2400" dirty="0" err="1">
                <a:solidFill>
                  <a:srgbClr val="00B0F0"/>
                </a:solidFill>
              </a:rPr>
              <a:t>rdf</a:t>
            </a:r>
            <a:r>
              <a:rPr lang="zh-CN" altLang="en-US" sz="2400" dirty="0" smtClean="0">
                <a:solidFill>
                  <a:srgbClr val="00B0F0"/>
                </a:solidFill>
              </a:rPr>
              <a:t>表示；另</a:t>
            </a:r>
            <a:r>
              <a:rPr lang="zh-CN" altLang="en-US" sz="2400" dirty="0">
                <a:solidFill>
                  <a:srgbClr val="00B0F0"/>
                </a:solidFill>
              </a:rPr>
              <a:t>一套是自定义的，</a:t>
            </a:r>
            <a:r>
              <a:rPr lang="zh-CN" altLang="en-US" sz="2400" b="1" dirty="0">
                <a:solidFill>
                  <a:srgbClr val="00B0F0"/>
                </a:solidFill>
              </a:rPr>
              <a:t>前缀为空，表示这是默认的前缀。</a:t>
            </a:r>
          </a:p>
          <a:p>
            <a:pPr>
              <a:lnSpc>
                <a:spcPct val="100000"/>
              </a:lnSpc>
            </a:pPr>
            <a:r>
              <a:rPr lang="pt-BR" altLang="zh-CN" sz="1800" dirty="0" smtClean="0"/>
              <a:t>PREFIX </a:t>
            </a:r>
            <a:r>
              <a:rPr lang="pt-BR" altLang="zh-CN" sz="1800" dirty="0"/>
              <a:t>: &lt;http</a:t>
            </a:r>
            <a:r>
              <a:rPr lang="pt-BR" altLang="zh-CN" sz="1800" dirty="0" smtClean="0"/>
              <a:t>://</a:t>
            </a:r>
            <a:r>
              <a:rPr lang="en-US" altLang="zh-CN" sz="1800" dirty="0" smtClean="0"/>
              <a:t>local</a:t>
            </a:r>
            <a:r>
              <a:rPr lang="pt-BR" altLang="zh-CN" sz="1800" dirty="0" smtClean="0"/>
              <a:t>.com/</a:t>
            </a:r>
            <a:r>
              <a:rPr lang="en-US" altLang="zh-CN" sz="1800" dirty="0" smtClean="0"/>
              <a:t>predicts</a:t>
            </a:r>
            <a:r>
              <a:rPr lang="pt-BR" altLang="zh-CN" sz="1800" dirty="0" smtClean="0"/>
              <a:t>/&gt;</a:t>
            </a:r>
            <a:endParaRPr lang="pt-BR" altLang="zh-CN" sz="1800" dirty="0"/>
          </a:p>
          <a:p>
            <a:pPr>
              <a:lnSpc>
                <a:spcPct val="100000"/>
              </a:lnSpc>
            </a:pPr>
            <a:r>
              <a:rPr lang="pt-BR" altLang="zh-CN" sz="1800" dirty="0"/>
              <a:t>PREFIX rdf: </a:t>
            </a:r>
            <a:r>
              <a:rPr lang="pt-BR" altLang="zh-CN" sz="1800" dirty="0" smtClean="0"/>
              <a:t>http://www.w3.org/1999/02/22-rdf-syntax-ns</a:t>
            </a:r>
          </a:p>
          <a:p>
            <a:pPr>
              <a:lnSpc>
                <a:spcPct val="100000"/>
              </a:lnSpc>
            </a:pPr>
            <a:r>
              <a:rPr lang="zh-CN" altLang="en-US" sz="1800" dirty="0"/>
              <a:t>甲壳虫 </a:t>
            </a:r>
            <a:r>
              <a:rPr lang="en-US" altLang="zh-CN" sz="1800" dirty="0" err="1"/>
              <a:t>rdf:type</a:t>
            </a:r>
            <a:r>
              <a:rPr lang="en-US" altLang="zh-CN" sz="1800" dirty="0"/>
              <a:t> Band .</a:t>
            </a:r>
          </a:p>
          <a:p>
            <a:pPr>
              <a:lnSpc>
                <a:spcPct val="100000"/>
              </a:lnSpc>
            </a:pPr>
            <a:r>
              <a:rPr lang="zh-CN" altLang="en-US" sz="1800" dirty="0"/>
              <a:t>甲壳虫 </a:t>
            </a:r>
            <a:r>
              <a:rPr lang="en-US" altLang="zh-CN" sz="1800" dirty="0"/>
              <a:t>:name "</a:t>
            </a:r>
            <a:r>
              <a:rPr lang="zh-CN" altLang="en-US" sz="1800" dirty="0"/>
              <a:t>甲壳虫</a:t>
            </a:r>
            <a:r>
              <a:rPr lang="en-US" altLang="zh-CN" sz="1800" dirty="0"/>
              <a:t>" .</a:t>
            </a:r>
          </a:p>
          <a:p>
            <a:pPr>
              <a:lnSpc>
                <a:spcPct val="100000"/>
              </a:lnSpc>
            </a:pPr>
            <a:r>
              <a:rPr lang="zh-CN" altLang="en-US" sz="1800" dirty="0"/>
              <a:t>甲壳虫 </a:t>
            </a:r>
            <a:r>
              <a:rPr lang="en-US" altLang="zh-CN" sz="1800" dirty="0"/>
              <a:t>:member </a:t>
            </a:r>
            <a:r>
              <a:rPr lang="en-US" altLang="zh-CN" sz="1800" dirty="0" err="1"/>
              <a:t>John_Lennon</a:t>
            </a:r>
            <a:r>
              <a:rPr lang="en-US" altLang="zh-CN" sz="1800" dirty="0"/>
              <a:t> .</a:t>
            </a:r>
          </a:p>
          <a:p>
            <a:pPr>
              <a:lnSpc>
                <a:spcPct val="100000"/>
              </a:lnSpc>
            </a:pPr>
            <a:r>
              <a:rPr lang="zh-CN" altLang="en-US" sz="1800" dirty="0"/>
              <a:t>甲壳虫 </a:t>
            </a:r>
            <a:r>
              <a:rPr lang="en-US" altLang="zh-CN" sz="1800" dirty="0"/>
              <a:t>:member </a:t>
            </a:r>
            <a:r>
              <a:rPr lang="en-US" altLang="zh-CN" sz="1800" dirty="0" err="1"/>
              <a:t>Paul_McCartney</a:t>
            </a:r>
            <a:r>
              <a:rPr lang="en-US" altLang="zh-CN" sz="1800" dirty="0"/>
              <a:t> .</a:t>
            </a:r>
          </a:p>
          <a:p>
            <a:pPr>
              <a:lnSpc>
                <a:spcPct val="100000"/>
              </a:lnSpc>
            </a:pPr>
            <a:r>
              <a:rPr lang="zh-CN" altLang="en-US" sz="1800" dirty="0"/>
              <a:t>甲壳虫 </a:t>
            </a:r>
            <a:r>
              <a:rPr lang="en-US" altLang="zh-CN" sz="1800" dirty="0"/>
              <a:t>:member </a:t>
            </a:r>
            <a:r>
              <a:rPr lang="en-US" altLang="zh-CN" sz="1800" dirty="0" err="1"/>
              <a:t>Ringo_Starr</a:t>
            </a:r>
            <a:r>
              <a:rPr lang="en-US" altLang="zh-CN" sz="1800" dirty="0"/>
              <a:t> .</a:t>
            </a:r>
          </a:p>
          <a:p>
            <a:pPr>
              <a:lnSpc>
                <a:spcPct val="100000"/>
              </a:lnSpc>
            </a:pPr>
            <a:r>
              <a:rPr lang="zh-CN" altLang="en-US" sz="1800" dirty="0"/>
              <a:t>甲壳虫 </a:t>
            </a:r>
            <a:r>
              <a:rPr lang="en-US" altLang="zh-CN" sz="1800" dirty="0"/>
              <a:t>:member </a:t>
            </a:r>
            <a:r>
              <a:rPr lang="en-US" altLang="zh-CN" sz="1800" dirty="0" err="1"/>
              <a:t>George_Harrison</a:t>
            </a:r>
            <a:r>
              <a:rPr lang="en-US" altLang="zh-CN" sz="1800" dirty="0"/>
              <a:t> </a:t>
            </a:r>
            <a:r>
              <a:rPr lang="en-US" altLang="zh-CN" sz="1800" dirty="0" smtClean="0"/>
              <a:t>.</a:t>
            </a:r>
          </a:p>
          <a:p>
            <a:pPr>
              <a:lnSpc>
                <a:spcPct val="100000"/>
              </a:lnSpc>
            </a:pPr>
            <a:r>
              <a:rPr lang="en-US" altLang="zh-CN" sz="2000" dirty="0" smtClean="0">
                <a:solidFill>
                  <a:srgbClr val="00B0F0"/>
                </a:solidFill>
              </a:rPr>
              <a:t>//</a:t>
            </a:r>
            <a:r>
              <a:rPr lang="en-US" altLang="zh-CN" sz="2000" dirty="0" err="1" smtClean="0">
                <a:solidFill>
                  <a:srgbClr val="00B0F0"/>
                </a:solidFill>
              </a:rPr>
              <a:t>rdf:type</a:t>
            </a:r>
            <a:r>
              <a:rPr lang="zh-CN" altLang="en-US" sz="2000" dirty="0" smtClean="0">
                <a:solidFill>
                  <a:srgbClr val="00B0F0"/>
                </a:solidFill>
              </a:rPr>
              <a:t>、</a:t>
            </a:r>
            <a:r>
              <a:rPr lang="en-US" altLang="zh-CN" sz="2000" dirty="0">
                <a:solidFill>
                  <a:srgbClr val="00B0F0"/>
                </a:solidFill>
              </a:rPr>
              <a:t> :name </a:t>
            </a:r>
            <a:r>
              <a:rPr lang="zh-CN" altLang="en-US" sz="2000" dirty="0" smtClean="0">
                <a:solidFill>
                  <a:srgbClr val="00B0F0"/>
                </a:solidFill>
              </a:rPr>
              <a:t>、</a:t>
            </a:r>
            <a:r>
              <a:rPr lang="en-US" altLang="zh-CN" sz="2000" dirty="0">
                <a:solidFill>
                  <a:srgbClr val="00B0F0"/>
                </a:solidFill>
              </a:rPr>
              <a:t> :member</a:t>
            </a:r>
            <a:r>
              <a:rPr lang="zh-CN" altLang="en-US" sz="2000" dirty="0" smtClean="0">
                <a:solidFill>
                  <a:srgbClr val="00B0F0"/>
                </a:solidFill>
              </a:rPr>
              <a:t>都是</a:t>
            </a:r>
            <a:r>
              <a:rPr lang="zh-CN" altLang="en-US" sz="2000" dirty="0">
                <a:solidFill>
                  <a:srgbClr val="00B0F0"/>
                </a:solidFill>
              </a:rPr>
              <a:t>谓语。由于这些三元组的</a:t>
            </a:r>
            <a:r>
              <a:rPr lang="zh-CN" altLang="en-US" sz="2000" b="1" dirty="0">
                <a:solidFill>
                  <a:srgbClr val="00B0F0"/>
                </a:solidFill>
              </a:rPr>
              <a:t>主语相同</a:t>
            </a:r>
            <a:r>
              <a:rPr lang="zh-CN" altLang="en-US" sz="2000" b="1" dirty="0" smtClean="0">
                <a:solidFill>
                  <a:srgbClr val="00B0F0"/>
                </a:solidFill>
              </a:rPr>
              <a:t>，可将</a:t>
            </a:r>
            <a:r>
              <a:rPr lang="zh-CN" altLang="en-US" sz="2000" b="1" dirty="0">
                <a:solidFill>
                  <a:srgbClr val="00B0F0"/>
                </a:solidFill>
              </a:rPr>
              <a:t>它们</a:t>
            </a:r>
            <a:r>
              <a:rPr lang="zh-CN" altLang="en-US" sz="2000" b="1" dirty="0" smtClean="0">
                <a:solidFill>
                  <a:srgbClr val="00B0F0"/>
                </a:solidFill>
              </a:rPr>
              <a:t>合并，简化为：</a:t>
            </a:r>
            <a:endParaRPr lang="en-US" altLang="zh-CN" sz="2000" b="1" dirty="0" smtClean="0">
              <a:solidFill>
                <a:srgbClr val="00B0F0"/>
              </a:solidFill>
            </a:endParaRPr>
          </a:p>
          <a:p>
            <a:pPr>
              <a:lnSpc>
                <a:spcPct val="100000"/>
              </a:lnSpc>
            </a:pPr>
            <a:r>
              <a:rPr lang="zh-CN" altLang="en-US" sz="2000" dirty="0"/>
              <a:t>甲壳虫 </a:t>
            </a:r>
            <a:r>
              <a:rPr lang="en-US" altLang="zh-CN" sz="2000" dirty="0">
                <a:solidFill>
                  <a:srgbClr val="FF0000"/>
                </a:solidFill>
              </a:rPr>
              <a:t>a </a:t>
            </a:r>
            <a:r>
              <a:rPr lang="zh-CN" altLang="en-US" sz="2000" dirty="0">
                <a:solidFill>
                  <a:srgbClr val="FF0000"/>
                </a:solidFill>
              </a:rPr>
              <a:t>乐队 </a:t>
            </a:r>
            <a:r>
              <a:rPr lang="en-US" altLang="zh-CN" sz="2000" dirty="0">
                <a:solidFill>
                  <a:srgbClr val="FF0000"/>
                </a:solidFill>
              </a:rPr>
              <a:t>;</a:t>
            </a:r>
          </a:p>
          <a:p>
            <a:pPr>
              <a:lnSpc>
                <a:spcPct val="100000"/>
              </a:lnSpc>
            </a:pPr>
            <a:r>
              <a:rPr lang="en-US" altLang="zh-CN" sz="2000" dirty="0"/>
              <a:t>      </a:t>
            </a:r>
            <a:r>
              <a:rPr lang="en-US" altLang="zh-CN" sz="2000" dirty="0">
                <a:solidFill>
                  <a:srgbClr val="FF0000"/>
                </a:solidFill>
              </a:rPr>
              <a:t>:name "</a:t>
            </a:r>
            <a:r>
              <a:rPr lang="zh-CN" altLang="en-US" sz="2000" dirty="0">
                <a:solidFill>
                  <a:srgbClr val="FF0000"/>
                </a:solidFill>
              </a:rPr>
              <a:t>甲壳虫</a:t>
            </a:r>
            <a:r>
              <a:rPr lang="en-US" altLang="zh-CN" sz="2000" dirty="0">
                <a:solidFill>
                  <a:srgbClr val="FF0000"/>
                </a:solidFill>
              </a:rPr>
              <a:t>" ;</a:t>
            </a:r>
          </a:p>
          <a:p>
            <a:pPr>
              <a:lnSpc>
                <a:spcPct val="100000"/>
              </a:lnSpc>
            </a:pPr>
            <a:r>
              <a:rPr lang="en-US" altLang="zh-CN" sz="2000" dirty="0"/>
              <a:t>      </a:t>
            </a:r>
            <a:r>
              <a:rPr lang="en-US" altLang="zh-CN" sz="2000" dirty="0">
                <a:solidFill>
                  <a:srgbClr val="FF0000"/>
                </a:solidFill>
              </a:rPr>
              <a:t>:member </a:t>
            </a:r>
            <a:r>
              <a:rPr lang="en-US" altLang="zh-CN" sz="2000" dirty="0" err="1">
                <a:solidFill>
                  <a:srgbClr val="FF0000"/>
                </a:solidFill>
              </a:rPr>
              <a:t>John_Lennon</a:t>
            </a:r>
            <a:r>
              <a:rPr lang="en-US" altLang="zh-CN" sz="2000" dirty="0">
                <a:solidFill>
                  <a:srgbClr val="FF0000"/>
                </a:solidFill>
              </a:rPr>
              <a:t>, </a:t>
            </a:r>
            <a:r>
              <a:rPr lang="en-US" altLang="zh-CN" sz="2000" dirty="0" err="1">
                <a:solidFill>
                  <a:srgbClr val="FF0000"/>
                </a:solidFill>
              </a:rPr>
              <a:t>Paul_McCartney</a:t>
            </a:r>
            <a:r>
              <a:rPr lang="en-US" altLang="zh-CN" sz="2000" dirty="0">
                <a:solidFill>
                  <a:srgbClr val="FF0000"/>
                </a:solidFill>
              </a:rPr>
              <a:t>, </a:t>
            </a:r>
            <a:r>
              <a:rPr lang="en-US" altLang="zh-CN" sz="2000" dirty="0" err="1">
                <a:solidFill>
                  <a:srgbClr val="FF0000"/>
                </a:solidFill>
              </a:rPr>
              <a:t>George_Harrison</a:t>
            </a:r>
            <a:r>
              <a:rPr lang="en-US" altLang="zh-CN" sz="2000" dirty="0">
                <a:solidFill>
                  <a:srgbClr val="FF0000"/>
                </a:solidFill>
              </a:rPr>
              <a:t>, </a:t>
            </a:r>
            <a:r>
              <a:rPr lang="en-US" altLang="zh-CN" sz="2000" dirty="0" err="1">
                <a:solidFill>
                  <a:srgbClr val="FF0000"/>
                </a:solidFill>
              </a:rPr>
              <a:t>Ringo_Starr</a:t>
            </a:r>
            <a:r>
              <a:rPr lang="en-US" altLang="zh-CN" sz="2000" dirty="0">
                <a:solidFill>
                  <a:srgbClr val="FF0000"/>
                </a:solidFill>
              </a:rPr>
              <a:t> .</a:t>
            </a:r>
            <a:endParaRPr lang="en-US" altLang="zh-CN" sz="2000" dirty="0" smtClean="0">
              <a:solidFill>
                <a:srgbClr val="FF0000"/>
              </a:solidFill>
            </a:endParaRPr>
          </a:p>
          <a:p>
            <a:pPr>
              <a:lnSpc>
                <a:spcPct val="100000"/>
              </a:lnSpc>
            </a:pPr>
            <a:endParaRPr lang="en-US" altLang="zh-CN" sz="2000"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16</a:t>
            </a:fld>
            <a:endParaRPr lang="zh-CN" altLang="en-US" dirty="0"/>
          </a:p>
        </p:txBody>
      </p:sp>
      <p:sp>
        <p:nvSpPr>
          <p:cNvPr id="5" name="矩形 4"/>
          <p:cNvSpPr/>
          <p:nvPr/>
        </p:nvSpPr>
        <p:spPr>
          <a:xfrm>
            <a:off x="838200" y="6536809"/>
            <a:ext cx="6210354" cy="369332"/>
          </a:xfrm>
          <a:prstGeom prst="rect">
            <a:avLst/>
          </a:prstGeom>
        </p:spPr>
        <p:txBody>
          <a:bodyPr wrap="none">
            <a:spAutoFit/>
          </a:bodyPr>
          <a:lstStyle/>
          <a:p>
            <a:r>
              <a:rPr lang="zh-CN" altLang="en-US" dirty="0" smtClean="0">
                <a:solidFill>
                  <a:schemeClr val="bg1">
                    <a:lumMod val="85000"/>
                  </a:schemeClr>
                </a:solidFill>
              </a:rPr>
              <a:t>引自：</a:t>
            </a:r>
            <a:r>
              <a:rPr lang="en-US" altLang="zh-CN" dirty="0" smtClean="0">
                <a:solidFill>
                  <a:schemeClr val="bg1">
                    <a:lumMod val="85000"/>
                  </a:schemeClr>
                </a:solidFill>
              </a:rPr>
              <a:t>http</a:t>
            </a:r>
            <a:r>
              <a:rPr lang="en-US" altLang="zh-CN" dirty="0">
                <a:solidFill>
                  <a:schemeClr val="bg1">
                    <a:lumMod val="85000"/>
                  </a:schemeClr>
                </a:solidFill>
              </a:rPr>
              <a:t>://www.ruanyifeng.com/blog/2020/02/sparql.html</a:t>
            </a:r>
          </a:p>
        </p:txBody>
      </p:sp>
      <p:sp>
        <p:nvSpPr>
          <p:cNvPr id="6" name="圆角矩形标注 5"/>
          <p:cNvSpPr/>
          <p:nvPr/>
        </p:nvSpPr>
        <p:spPr>
          <a:xfrm>
            <a:off x="4364736" y="5292400"/>
            <a:ext cx="4645152" cy="612648"/>
          </a:xfrm>
          <a:prstGeom prst="wedgeRoundRectCallout">
            <a:avLst>
              <a:gd name="adj1" fmla="val -68077"/>
              <a:gd name="adj2" fmla="val 8041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简写合并的谓语之间用分号间隔</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194582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830"/>
            <a:ext cx="10515600" cy="650874"/>
          </a:xfrm>
        </p:spPr>
        <p:txBody>
          <a:bodyPr/>
          <a:lstStyle/>
          <a:p>
            <a:r>
              <a:rPr lang="en-US" altLang="zh-CN" sz="2400" b="1" dirty="0">
                <a:solidFill>
                  <a:prstClr val="black"/>
                </a:solidFill>
              </a:rPr>
              <a:t>5.1.2.2 </a:t>
            </a:r>
            <a:r>
              <a:rPr lang="zh-CN" altLang="en-US" sz="2400" b="1" dirty="0">
                <a:solidFill>
                  <a:prstClr val="black"/>
                </a:solidFill>
              </a:rPr>
              <a:t>资源描述框架（</a:t>
            </a:r>
            <a:r>
              <a:rPr lang="en-US" altLang="zh-CN" sz="2400" b="1" dirty="0">
                <a:solidFill>
                  <a:prstClr val="black"/>
                </a:solidFill>
              </a:rPr>
              <a:t>RDF</a:t>
            </a:r>
            <a:r>
              <a:rPr lang="zh-CN" altLang="en-US" sz="2400" b="1" dirty="0" smtClean="0">
                <a:solidFill>
                  <a:prstClr val="black"/>
                </a:solidFill>
              </a:rPr>
              <a:t>）（续）</a:t>
            </a:r>
            <a:endParaRPr lang="zh-CN" altLang="en-US" dirty="0"/>
          </a:p>
        </p:txBody>
      </p:sp>
      <p:sp>
        <p:nvSpPr>
          <p:cNvPr id="3" name="内容占位符 2"/>
          <p:cNvSpPr>
            <a:spLocks noGrp="1"/>
          </p:cNvSpPr>
          <p:nvPr>
            <p:ph idx="1"/>
          </p:nvPr>
        </p:nvSpPr>
        <p:spPr>
          <a:xfrm>
            <a:off x="838200" y="656704"/>
            <a:ext cx="10215623" cy="6197599"/>
          </a:xfrm>
        </p:spPr>
        <p:txBody>
          <a:bodyPr>
            <a:noAutofit/>
          </a:bodyPr>
          <a:lstStyle/>
          <a:p>
            <a:pPr>
              <a:lnSpc>
                <a:spcPct val="100000"/>
              </a:lnSpc>
            </a:pPr>
            <a:r>
              <a:rPr lang="en-US" altLang="zh-CN" sz="2400" dirty="0" smtClean="0">
                <a:solidFill>
                  <a:srgbClr val="00B0F0"/>
                </a:solidFill>
              </a:rPr>
              <a:t>//</a:t>
            </a:r>
            <a:r>
              <a:rPr lang="zh-CN" altLang="en-US" sz="2400" dirty="0" smtClean="0">
                <a:solidFill>
                  <a:srgbClr val="00B0F0"/>
                </a:solidFill>
              </a:rPr>
              <a:t>其他部分</a:t>
            </a:r>
            <a:endParaRPr lang="en-US" altLang="zh-CN" sz="2400" dirty="0" smtClean="0">
              <a:solidFill>
                <a:srgbClr val="00B0F0"/>
              </a:solidFill>
            </a:endParaRPr>
          </a:p>
          <a:p>
            <a:pPr>
              <a:lnSpc>
                <a:spcPct val="100000"/>
              </a:lnSpc>
            </a:pPr>
            <a:r>
              <a:rPr lang="en-US" altLang="zh-CN" sz="2000" dirty="0" err="1" smtClean="0"/>
              <a:t>John_Lennon</a:t>
            </a:r>
            <a:r>
              <a:rPr lang="en-US" altLang="zh-CN" sz="2000" dirty="0" smtClean="0"/>
              <a:t>      </a:t>
            </a:r>
            <a:r>
              <a:rPr lang="en-US" altLang="zh-CN" sz="2000" dirty="0"/>
              <a:t>a </a:t>
            </a:r>
            <a:r>
              <a:rPr lang="zh-CN" altLang="en-US" sz="2000" dirty="0"/>
              <a:t>艺术家 </a:t>
            </a:r>
            <a:r>
              <a:rPr lang="en-US" altLang="zh-CN" sz="2000" dirty="0"/>
              <a:t>.</a:t>
            </a:r>
          </a:p>
          <a:p>
            <a:pPr>
              <a:lnSpc>
                <a:spcPct val="100000"/>
              </a:lnSpc>
            </a:pPr>
            <a:r>
              <a:rPr lang="en-US" altLang="zh-CN" sz="2000" dirty="0" err="1"/>
              <a:t>Paul_McCartney</a:t>
            </a:r>
            <a:r>
              <a:rPr lang="en-US" altLang="zh-CN" sz="2000" dirty="0"/>
              <a:t>   a </a:t>
            </a:r>
            <a:r>
              <a:rPr lang="zh-CN" altLang="en-US" sz="2000" dirty="0"/>
              <a:t>艺术家 </a:t>
            </a:r>
            <a:r>
              <a:rPr lang="en-US" altLang="zh-CN" sz="2000" dirty="0"/>
              <a:t>.</a:t>
            </a:r>
          </a:p>
          <a:p>
            <a:pPr>
              <a:lnSpc>
                <a:spcPct val="100000"/>
              </a:lnSpc>
            </a:pPr>
            <a:r>
              <a:rPr lang="en-US" altLang="zh-CN" sz="2000" dirty="0" err="1"/>
              <a:t>Ringo_Starr</a:t>
            </a:r>
            <a:r>
              <a:rPr lang="en-US" altLang="zh-CN" sz="2000" dirty="0"/>
              <a:t>      a </a:t>
            </a:r>
            <a:r>
              <a:rPr lang="zh-CN" altLang="en-US" sz="2000" dirty="0"/>
              <a:t>艺术家 </a:t>
            </a:r>
            <a:r>
              <a:rPr lang="en-US" altLang="zh-CN" sz="2000" dirty="0"/>
              <a:t>.</a:t>
            </a:r>
          </a:p>
          <a:p>
            <a:pPr>
              <a:lnSpc>
                <a:spcPct val="100000"/>
              </a:lnSpc>
            </a:pPr>
            <a:r>
              <a:rPr lang="en-US" altLang="zh-CN" sz="2000" dirty="0" err="1"/>
              <a:t>George_Harrison</a:t>
            </a:r>
            <a:r>
              <a:rPr lang="en-US" altLang="zh-CN" sz="2000" dirty="0"/>
              <a:t>  a </a:t>
            </a:r>
            <a:r>
              <a:rPr lang="zh-CN" altLang="en-US" sz="2000" dirty="0"/>
              <a:t>艺术家 </a:t>
            </a:r>
            <a:r>
              <a:rPr lang="en-US" altLang="zh-CN" sz="2000" dirty="0"/>
              <a:t>.</a:t>
            </a:r>
          </a:p>
          <a:p>
            <a:pPr>
              <a:lnSpc>
                <a:spcPct val="100000"/>
              </a:lnSpc>
            </a:pPr>
            <a:r>
              <a:rPr lang="en-US" altLang="zh-CN" sz="2000" dirty="0" err="1"/>
              <a:t>Please_Please_Me</a:t>
            </a:r>
            <a:r>
              <a:rPr lang="en-US" altLang="zh-CN" sz="2000" dirty="0"/>
              <a:t> a </a:t>
            </a:r>
            <a:r>
              <a:rPr lang="zh-CN" altLang="en-US" sz="2000" dirty="0"/>
              <a:t>专辑 </a:t>
            </a:r>
            <a:r>
              <a:rPr lang="en-US" altLang="zh-CN" sz="2000" dirty="0"/>
              <a:t>;</a:t>
            </a:r>
          </a:p>
          <a:p>
            <a:pPr>
              <a:lnSpc>
                <a:spcPct val="100000"/>
              </a:lnSpc>
            </a:pPr>
            <a:r>
              <a:rPr lang="en-US" altLang="zh-CN" sz="2000" dirty="0"/>
              <a:t>                 :name "Please </a:t>
            </a:r>
            <a:r>
              <a:rPr lang="en-US" altLang="zh-CN" sz="2000" dirty="0" err="1"/>
              <a:t>Please</a:t>
            </a:r>
            <a:r>
              <a:rPr lang="en-US" altLang="zh-CN" sz="2000" dirty="0"/>
              <a:t> Me" ;</a:t>
            </a:r>
          </a:p>
          <a:p>
            <a:pPr>
              <a:lnSpc>
                <a:spcPct val="100000"/>
              </a:lnSpc>
            </a:pPr>
            <a:r>
              <a:rPr lang="en-US" altLang="zh-CN" sz="2000" dirty="0"/>
              <a:t>                 :date "1963" ;</a:t>
            </a:r>
          </a:p>
          <a:p>
            <a:pPr>
              <a:lnSpc>
                <a:spcPct val="100000"/>
              </a:lnSpc>
            </a:pPr>
            <a:r>
              <a:rPr lang="en-US" altLang="zh-CN" sz="2000" dirty="0"/>
              <a:t>                 :artist "</a:t>
            </a:r>
            <a:r>
              <a:rPr lang="zh-CN" altLang="en-US" sz="2000" dirty="0"/>
              <a:t>甲壳虫</a:t>
            </a:r>
            <a:r>
              <a:rPr lang="en-US" altLang="zh-CN" sz="2000" dirty="0"/>
              <a:t>" ;</a:t>
            </a:r>
          </a:p>
          <a:p>
            <a:pPr>
              <a:lnSpc>
                <a:spcPct val="100000"/>
              </a:lnSpc>
            </a:pPr>
            <a:r>
              <a:rPr lang="en-US" altLang="zh-CN" sz="2000" dirty="0"/>
              <a:t>                 :track </a:t>
            </a:r>
            <a:r>
              <a:rPr lang="en-US" altLang="zh-CN" sz="2000" dirty="0" err="1"/>
              <a:t>Love_Me_Do</a:t>
            </a:r>
            <a:r>
              <a:rPr lang="en-US" altLang="zh-CN" sz="2000" dirty="0"/>
              <a:t> .</a:t>
            </a:r>
          </a:p>
          <a:p>
            <a:pPr>
              <a:lnSpc>
                <a:spcPct val="100000"/>
              </a:lnSpc>
            </a:pPr>
            <a:r>
              <a:rPr lang="en-US" altLang="zh-CN" sz="2000" dirty="0" err="1"/>
              <a:t>Love_Me_Do</a:t>
            </a:r>
            <a:r>
              <a:rPr lang="en-US" altLang="zh-CN" sz="2000" dirty="0"/>
              <a:t>       a Song ;</a:t>
            </a:r>
          </a:p>
          <a:p>
            <a:pPr>
              <a:lnSpc>
                <a:spcPct val="100000"/>
              </a:lnSpc>
            </a:pPr>
            <a:r>
              <a:rPr lang="en-US" altLang="zh-CN" sz="2000" dirty="0"/>
              <a:t>                 :name "Love Me Do" ;</a:t>
            </a:r>
          </a:p>
          <a:p>
            <a:pPr>
              <a:lnSpc>
                <a:spcPct val="100000"/>
              </a:lnSpc>
            </a:pPr>
            <a:r>
              <a:rPr lang="en-US" altLang="zh-CN" sz="2000" dirty="0"/>
              <a:t>                 :length 125 .</a:t>
            </a:r>
            <a:endParaRPr lang="en-US" altLang="zh-CN" sz="2000"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17</a:t>
            </a:fld>
            <a:endParaRPr lang="zh-CN" altLang="en-US" dirty="0"/>
          </a:p>
        </p:txBody>
      </p:sp>
      <p:sp>
        <p:nvSpPr>
          <p:cNvPr id="5" name="矩形 4"/>
          <p:cNvSpPr/>
          <p:nvPr/>
        </p:nvSpPr>
        <p:spPr>
          <a:xfrm>
            <a:off x="838200" y="6536809"/>
            <a:ext cx="6210354" cy="369332"/>
          </a:xfrm>
          <a:prstGeom prst="rect">
            <a:avLst/>
          </a:prstGeom>
        </p:spPr>
        <p:txBody>
          <a:bodyPr wrap="none">
            <a:spAutoFit/>
          </a:bodyPr>
          <a:lstStyle/>
          <a:p>
            <a:r>
              <a:rPr lang="zh-CN" altLang="en-US" dirty="0" smtClean="0">
                <a:solidFill>
                  <a:schemeClr val="bg1">
                    <a:lumMod val="85000"/>
                  </a:schemeClr>
                </a:solidFill>
              </a:rPr>
              <a:t>引自：</a:t>
            </a:r>
            <a:r>
              <a:rPr lang="en-US" altLang="zh-CN" dirty="0" smtClean="0">
                <a:solidFill>
                  <a:schemeClr val="bg1">
                    <a:lumMod val="85000"/>
                  </a:schemeClr>
                </a:solidFill>
              </a:rPr>
              <a:t>http</a:t>
            </a:r>
            <a:r>
              <a:rPr lang="en-US" altLang="zh-CN" dirty="0">
                <a:solidFill>
                  <a:schemeClr val="bg1">
                    <a:lumMod val="85000"/>
                  </a:schemeClr>
                </a:solidFill>
              </a:rPr>
              <a:t>://www.ruanyifeng.com/blog/2020/02/sparql.html</a:t>
            </a:r>
          </a:p>
        </p:txBody>
      </p:sp>
    </p:spTree>
    <p:extLst>
      <p:ext uri="{BB962C8B-B14F-4D97-AF65-F5344CB8AC3E}">
        <p14:creationId xmlns:p14="http://schemas.microsoft.com/office/powerpoint/2010/main" val="26981940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1063"/>
            <a:ext cx="10515600" cy="920336"/>
          </a:xfrm>
        </p:spPr>
        <p:txBody>
          <a:bodyPr/>
          <a:lstStyle/>
          <a:p>
            <a:r>
              <a:rPr lang="en-US" altLang="zh-CN" sz="2400" b="1" dirty="0">
                <a:solidFill>
                  <a:prstClr val="black"/>
                </a:solidFill>
              </a:rPr>
              <a:t>5.1.2.3 OWL(Web Ontology Language</a:t>
            </a:r>
            <a:r>
              <a:rPr lang="en-US" altLang="zh-CN" sz="2400" b="1" dirty="0" smtClean="0">
                <a:solidFill>
                  <a:prstClr val="black"/>
                </a:solidFill>
              </a:rPr>
              <a:t>)</a:t>
            </a:r>
            <a:endParaRPr lang="zh-CN" altLang="en-US" dirty="0"/>
          </a:p>
        </p:txBody>
      </p:sp>
      <p:sp>
        <p:nvSpPr>
          <p:cNvPr id="3" name="内容占位符 2"/>
          <p:cNvSpPr>
            <a:spLocks noGrp="1"/>
          </p:cNvSpPr>
          <p:nvPr>
            <p:ph idx="1"/>
          </p:nvPr>
        </p:nvSpPr>
        <p:spPr>
          <a:xfrm>
            <a:off x="838200" y="769272"/>
            <a:ext cx="10515600" cy="5793760"/>
          </a:xfrm>
        </p:spPr>
        <p:txBody>
          <a:bodyPr>
            <a:noAutofit/>
          </a:bodyPr>
          <a:lstStyle/>
          <a:p>
            <a:r>
              <a:rPr lang="zh-CN" altLang="en-US" sz="2400" dirty="0" smtClean="0"/>
              <a:t>语义网中会不断出现未知新概念，也会出现新老概念之间的关联知识。</a:t>
            </a:r>
            <a:endParaRPr lang="en-US" altLang="zh-CN" sz="2400" dirty="0" smtClean="0"/>
          </a:p>
          <a:p>
            <a:r>
              <a:rPr lang="en-US" altLang="zh-CN" sz="2400" dirty="0" smtClean="0"/>
              <a:t>     ↓</a:t>
            </a:r>
          </a:p>
          <a:p>
            <a:r>
              <a:rPr lang="en-US" altLang="zh-CN" sz="2400" dirty="0"/>
              <a:t>RDFS</a:t>
            </a:r>
            <a:r>
              <a:rPr lang="zh-CN" altLang="en-US" sz="2400" dirty="0"/>
              <a:t>（</a:t>
            </a:r>
            <a:r>
              <a:rPr lang="en-US" altLang="zh-CN" sz="2400" dirty="0"/>
              <a:t>RDF Schema</a:t>
            </a:r>
            <a:r>
              <a:rPr lang="zh-CN" altLang="en-US" sz="2400" dirty="0"/>
              <a:t>）在</a:t>
            </a:r>
            <a:r>
              <a:rPr lang="en-US" altLang="zh-CN" sz="2400" dirty="0"/>
              <a:t>RDF</a:t>
            </a:r>
            <a:r>
              <a:rPr lang="zh-CN" altLang="en-US" sz="2400" dirty="0"/>
              <a:t>基础上增加了一些词汇（</a:t>
            </a:r>
            <a:r>
              <a:rPr lang="en-US" altLang="zh-CN" sz="2400" dirty="0"/>
              <a:t>vocabulary</a:t>
            </a:r>
            <a:r>
              <a:rPr lang="zh-CN" altLang="en-US" sz="2400" dirty="0"/>
              <a:t>）来拓展</a:t>
            </a:r>
            <a:r>
              <a:rPr lang="en-US" altLang="zh-CN" sz="2400" dirty="0"/>
              <a:t>RDF</a:t>
            </a:r>
            <a:r>
              <a:rPr lang="zh-CN" altLang="en-US" sz="2400" dirty="0"/>
              <a:t>的能力，可以自定义词汇用来描述新概念。</a:t>
            </a:r>
            <a:endParaRPr lang="en-US" altLang="zh-CN" sz="2400" dirty="0"/>
          </a:p>
          <a:p>
            <a:endParaRPr lang="en-US" altLang="zh-CN" sz="2400" dirty="0" smtClean="0"/>
          </a:p>
          <a:p>
            <a:r>
              <a:rPr lang="zh-CN" altLang="en-US" sz="2400" dirty="0" smtClean="0"/>
              <a:t>然而</a:t>
            </a:r>
            <a:r>
              <a:rPr lang="zh-CN" altLang="en-US" sz="2400" dirty="0"/>
              <a:t>，除此之外，词汇之间还有联系，例如反义词、同义词等关系。</a:t>
            </a:r>
            <a:endParaRPr lang="en-US" altLang="zh-CN" sz="2400" dirty="0"/>
          </a:p>
          <a:p>
            <a:r>
              <a:rPr lang="zh-CN" altLang="en-US" sz="2400" dirty="0" smtClean="0"/>
              <a:t>要想让计算机理解数据，还需要定义这些词汇之间的反义词、同义词等语义关系，这些</a:t>
            </a:r>
            <a:r>
              <a:rPr lang="zh-CN" altLang="en-US" sz="2400" dirty="0"/>
              <a:t>仅仅靠</a:t>
            </a:r>
            <a:r>
              <a:rPr lang="en-US" altLang="zh-CN" sz="2400" dirty="0"/>
              <a:t>RDF</a:t>
            </a:r>
            <a:r>
              <a:rPr lang="zh-CN" altLang="en-US" sz="2400" dirty="0"/>
              <a:t>和</a:t>
            </a:r>
            <a:r>
              <a:rPr lang="en-US" altLang="zh-CN" sz="2400" dirty="0" smtClean="0"/>
              <a:t>RDFS</a:t>
            </a:r>
            <a:r>
              <a:rPr lang="zh-CN" altLang="en-US" sz="2400" dirty="0" smtClean="0"/>
              <a:t>是</a:t>
            </a:r>
            <a:r>
              <a:rPr lang="zh-CN" altLang="en-US" sz="2400" dirty="0"/>
              <a:t>不够的</a:t>
            </a:r>
            <a:r>
              <a:rPr lang="zh-CN" altLang="en-US" sz="2400" dirty="0" smtClean="0"/>
              <a:t>。</a:t>
            </a:r>
            <a:endParaRPr lang="en-US" altLang="zh-CN" sz="2400" dirty="0" smtClean="0"/>
          </a:p>
          <a:p>
            <a:r>
              <a:rPr lang="en-US" altLang="zh-CN" sz="2400" dirty="0" smtClean="0"/>
              <a:t>     ↓</a:t>
            </a:r>
          </a:p>
          <a:p>
            <a:r>
              <a:rPr lang="zh-CN" altLang="en-US" sz="2400" dirty="0" smtClean="0"/>
              <a:t>为此，</a:t>
            </a:r>
            <a:r>
              <a:rPr lang="en-US" altLang="zh-CN" sz="2400" dirty="0" smtClean="0"/>
              <a:t>W3C</a:t>
            </a:r>
            <a:r>
              <a:rPr lang="zh-CN" altLang="en-US" sz="2400" dirty="0" smtClean="0"/>
              <a:t>定义了</a:t>
            </a:r>
            <a:r>
              <a:rPr lang="en-US" altLang="zh-CN" sz="2400" dirty="0" smtClean="0">
                <a:solidFill>
                  <a:srgbClr val="FF0000"/>
                </a:solidFill>
              </a:rPr>
              <a:t>OWL(Web </a:t>
            </a:r>
            <a:r>
              <a:rPr lang="en-US" altLang="zh-CN" sz="2400" dirty="0">
                <a:solidFill>
                  <a:srgbClr val="FF0000"/>
                </a:solidFill>
              </a:rPr>
              <a:t>Ontology Language</a:t>
            </a:r>
            <a:r>
              <a:rPr lang="en-US" altLang="zh-CN" sz="2400" dirty="0" smtClean="0">
                <a:solidFill>
                  <a:srgbClr val="FF0000"/>
                </a:solidFill>
              </a:rPr>
              <a:t>)</a:t>
            </a:r>
            <a:r>
              <a:rPr lang="zh-CN" altLang="en-US" sz="2400" dirty="0" smtClean="0"/>
              <a:t>，是一种语言的同时也是一项</a:t>
            </a:r>
            <a:r>
              <a:rPr lang="en-US" altLang="zh-CN" sz="2400" dirty="0" smtClean="0"/>
              <a:t>web</a:t>
            </a:r>
            <a:r>
              <a:rPr lang="zh-CN" altLang="en-US" sz="2400" dirty="0" smtClean="0"/>
              <a:t>标准。</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18</a:t>
            </a:fld>
            <a:endParaRPr lang="zh-CN" altLang="en-US" dirty="0"/>
          </a:p>
        </p:txBody>
      </p:sp>
    </p:spTree>
    <p:extLst>
      <p:ext uri="{BB962C8B-B14F-4D97-AF65-F5344CB8AC3E}">
        <p14:creationId xmlns:p14="http://schemas.microsoft.com/office/powerpoint/2010/main" val="25507114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5414"/>
            <a:ext cx="10515600" cy="623016"/>
          </a:xfrm>
        </p:spPr>
        <p:txBody>
          <a:bodyPr/>
          <a:lstStyle/>
          <a:p>
            <a:r>
              <a:rPr lang="en-US" altLang="zh-CN" sz="2400" b="1" dirty="0">
                <a:solidFill>
                  <a:prstClr val="black"/>
                </a:solidFill>
              </a:rPr>
              <a:t>5.1.2.3 OWL</a:t>
            </a:r>
            <a:r>
              <a:rPr lang="zh-CN" altLang="en-US" sz="2400" b="1" dirty="0">
                <a:solidFill>
                  <a:prstClr val="black"/>
                </a:solidFill>
              </a:rPr>
              <a:t>（续）</a:t>
            </a:r>
            <a:endParaRPr lang="zh-CN" altLang="en-US" dirty="0"/>
          </a:p>
        </p:txBody>
      </p:sp>
      <p:sp>
        <p:nvSpPr>
          <p:cNvPr id="3" name="内容占位符 2"/>
          <p:cNvSpPr>
            <a:spLocks noGrp="1"/>
          </p:cNvSpPr>
          <p:nvPr>
            <p:ph idx="1"/>
          </p:nvPr>
        </p:nvSpPr>
        <p:spPr>
          <a:xfrm>
            <a:off x="838200" y="577538"/>
            <a:ext cx="10515600" cy="4351338"/>
          </a:xfrm>
        </p:spPr>
        <p:txBody>
          <a:bodyPr>
            <a:normAutofit/>
          </a:bodyPr>
          <a:lstStyle/>
          <a:p>
            <a:r>
              <a:rPr lang="en-US" altLang="zh-CN" sz="2400" dirty="0"/>
              <a:t>OWL </a:t>
            </a:r>
            <a:r>
              <a:rPr lang="zh-CN" altLang="en-US" sz="2400" dirty="0"/>
              <a:t>与 </a:t>
            </a:r>
            <a:r>
              <a:rPr lang="en-US" altLang="zh-CN" sz="2400" dirty="0"/>
              <a:t>RDF </a:t>
            </a:r>
            <a:r>
              <a:rPr lang="zh-CN" altLang="en-US" sz="2400" dirty="0"/>
              <a:t>有很多相似之处</a:t>
            </a:r>
            <a:r>
              <a:rPr lang="zh-CN" altLang="en-US" sz="2400" dirty="0" smtClean="0"/>
              <a:t>，</a:t>
            </a:r>
            <a:r>
              <a:rPr lang="zh-CN" altLang="en-US" sz="2400" dirty="0"/>
              <a:t>却具有比</a:t>
            </a:r>
            <a:r>
              <a:rPr lang="en-US" altLang="zh-CN" sz="2400" dirty="0" smtClean="0"/>
              <a:t>RDF</a:t>
            </a:r>
            <a:r>
              <a:rPr lang="zh-CN" altLang="en-US" sz="2400" dirty="0" smtClean="0">
                <a:solidFill>
                  <a:srgbClr val="FF0000"/>
                </a:solidFill>
              </a:rPr>
              <a:t>更强的机器</a:t>
            </a:r>
            <a:r>
              <a:rPr lang="zh-CN" altLang="en-US" sz="2400" dirty="0">
                <a:solidFill>
                  <a:srgbClr val="FF0000"/>
                </a:solidFill>
              </a:rPr>
              <a:t>解释</a:t>
            </a:r>
            <a:r>
              <a:rPr lang="zh-CN" altLang="en-US" sz="2400" dirty="0" smtClean="0">
                <a:solidFill>
                  <a:srgbClr val="FF0000"/>
                </a:solidFill>
              </a:rPr>
              <a:t>能力</a:t>
            </a:r>
            <a:r>
              <a:rPr lang="zh-CN" altLang="en-US" sz="2400" dirty="0" smtClean="0"/>
              <a:t>，拥有</a:t>
            </a:r>
            <a:r>
              <a:rPr lang="zh-CN" altLang="en-US" sz="2400" dirty="0"/>
              <a:t>更大的词汇表以及更</a:t>
            </a:r>
            <a:r>
              <a:rPr lang="zh-CN" altLang="en-US" sz="2400" dirty="0" smtClean="0"/>
              <a:t>强的</a:t>
            </a:r>
            <a:r>
              <a:rPr lang="zh-CN" altLang="en-US" sz="2400" dirty="0"/>
              <a:t>语言</a:t>
            </a:r>
            <a:r>
              <a:rPr lang="zh-CN" altLang="en-US" sz="2400" dirty="0" smtClean="0"/>
              <a:t>。</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19</a:t>
            </a:fld>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8938" y="1473856"/>
            <a:ext cx="7619048" cy="5247619"/>
          </a:xfrm>
          <a:prstGeom prst="rect">
            <a:avLst/>
          </a:prstGeom>
        </p:spPr>
      </p:pic>
    </p:spTree>
    <p:extLst>
      <p:ext uri="{BB962C8B-B14F-4D97-AF65-F5344CB8AC3E}">
        <p14:creationId xmlns:p14="http://schemas.microsoft.com/office/powerpoint/2010/main" val="3080170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第</a:t>
            </a:r>
            <a:r>
              <a:rPr lang="en-US" altLang="zh-CN" dirty="0"/>
              <a:t>5</a:t>
            </a:r>
            <a:r>
              <a:rPr lang="zh-CN" altLang="en-US" dirty="0"/>
              <a:t>章 图模型与类</a:t>
            </a:r>
            <a:r>
              <a:rPr lang="en-US" altLang="zh-CN" dirty="0"/>
              <a:t>SQL</a:t>
            </a:r>
            <a:r>
              <a:rPr lang="zh-CN" altLang="en-US" dirty="0" smtClean="0"/>
              <a:t>查询语言</a:t>
            </a:r>
            <a:endParaRPr lang="zh-CN" altLang="en-US" dirty="0"/>
          </a:p>
        </p:txBody>
      </p:sp>
      <p:sp>
        <p:nvSpPr>
          <p:cNvPr id="3" name="内容占位符 2"/>
          <p:cNvSpPr>
            <a:spLocks noGrp="1"/>
          </p:cNvSpPr>
          <p:nvPr>
            <p:ph idx="1"/>
          </p:nvPr>
        </p:nvSpPr>
        <p:spPr>
          <a:xfrm>
            <a:off x="838200" y="1285462"/>
            <a:ext cx="10515600" cy="5261642"/>
          </a:xfrm>
        </p:spPr>
        <p:txBody>
          <a:bodyPr>
            <a:normAutofit fontScale="92500" lnSpcReduction="10000"/>
          </a:bodyPr>
          <a:lstStyle/>
          <a:p>
            <a:r>
              <a:rPr lang="zh-CN" altLang="en-US" b="1" dirty="0">
                <a:solidFill>
                  <a:srgbClr val="C00000"/>
                </a:solidFill>
              </a:rPr>
              <a:t>教学内容</a:t>
            </a:r>
            <a:endParaRPr lang="en-US" altLang="zh-CN" b="1" dirty="0">
              <a:solidFill>
                <a:srgbClr val="C00000"/>
              </a:solidFill>
            </a:endParaRPr>
          </a:p>
          <a:p>
            <a:pPr lvl="1"/>
            <a:r>
              <a:rPr lang="zh-CN" altLang="en-US" sz="2600" dirty="0" smtClean="0"/>
              <a:t>       介绍</a:t>
            </a:r>
            <a:r>
              <a:rPr lang="zh-CN" altLang="en-US" sz="2600" dirty="0"/>
              <a:t>图的数据结构及形式化定义，抽象出图的三类基本操作</a:t>
            </a:r>
            <a:r>
              <a:rPr lang="zh-CN" altLang="en-US" sz="2600" dirty="0" smtClean="0"/>
              <a:t>，</a:t>
            </a:r>
            <a:r>
              <a:rPr lang="zh-CN" altLang="en-US" sz="2600" dirty="0"/>
              <a:t>图</a:t>
            </a:r>
            <a:r>
              <a:rPr lang="zh-CN" altLang="en-US" sz="2600" dirty="0" smtClean="0"/>
              <a:t>数据库</a:t>
            </a:r>
            <a:r>
              <a:rPr lang="zh-CN" altLang="en-US" sz="2600" dirty="0"/>
              <a:t>中常用的三类查询语言：</a:t>
            </a:r>
            <a:r>
              <a:rPr lang="en-US" altLang="zh-CN" sz="2600" dirty="0"/>
              <a:t>SPARQL</a:t>
            </a:r>
            <a:r>
              <a:rPr lang="zh-CN" altLang="en-US" sz="2600" dirty="0"/>
              <a:t>、</a:t>
            </a:r>
            <a:r>
              <a:rPr lang="en-US" altLang="zh-CN" sz="2600" dirty="0"/>
              <a:t>Cypher</a:t>
            </a:r>
            <a:r>
              <a:rPr lang="zh-CN" altLang="en-US" sz="2600" dirty="0"/>
              <a:t>和</a:t>
            </a:r>
            <a:r>
              <a:rPr lang="en-US" altLang="zh-CN" sz="2600" dirty="0"/>
              <a:t>Gremlin</a:t>
            </a:r>
            <a:r>
              <a:rPr lang="zh-CN" altLang="en-US" sz="2600" dirty="0"/>
              <a:t>；实例化介绍</a:t>
            </a:r>
            <a:r>
              <a:rPr lang="zh-CN" altLang="en-US" sz="2600" dirty="0" smtClean="0"/>
              <a:t>主流图</a:t>
            </a:r>
            <a:r>
              <a:rPr lang="zh-CN" altLang="en-US" sz="2600" dirty="0"/>
              <a:t>数据库</a:t>
            </a:r>
            <a:r>
              <a:rPr lang="en-US" altLang="zh-CN" sz="2600" dirty="0"/>
              <a:t>Neo4J</a:t>
            </a:r>
            <a:r>
              <a:rPr lang="zh-CN" altLang="en-US" sz="2600" dirty="0"/>
              <a:t>，以加深对图数据管理的理解。</a:t>
            </a:r>
          </a:p>
          <a:p>
            <a:pPr lvl="1"/>
            <a:endParaRPr lang="en-US" altLang="zh-CN" dirty="0" smtClean="0"/>
          </a:p>
          <a:p>
            <a:r>
              <a:rPr lang="zh-CN" altLang="en-US" b="1" dirty="0" smtClean="0">
                <a:solidFill>
                  <a:srgbClr val="C00000"/>
                </a:solidFill>
              </a:rPr>
              <a:t>教学</a:t>
            </a:r>
            <a:r>
              <a:rPr lang="zh-CN" altLang="en-US" b="1" dirty="0">
                <a:solidFill>
                  <a:srgbClr val="C00000"/>
                </a:solidFill>
              </a:rPr>
              <a:t>目标</a:t>
            </a:r>
            <a:endParaRPr lang="en-US" altLang="zh-CN" b="1" dirty="0">
              <a:solidFill>
                <a:srgbClr val="C00000"/>
              </a:solidFill>
            </a:endParaRPr>
          </a:p>
          <a:p>
            <a:pPr lvl="1"/>
            <a:r>
              <a:rPr lang="zh-CN" altLang="en-US" sz="2600" dirty="0" smtClean="0"/>
              <a:t>掌握</a:t>
            </a:r>
            <a:r>
              <a:rPr lang="zh-CN" altLang="en-US" sz="2600" dirty="0"/>
              <a:t>图的基本数据结构</a:t>
            </a:r>
          </a:p>
          <a:p>
            <a:pPr lvl="1"/>
            <a:r>
              <a:rPr lang="zh-CN" altLang="en-US" sz="2600" dirty="0"/>
              <a:t>掌握</a:t>
            </a:r>
            <a:r>
              <a:rPr lang="zh-CN" altLang="en-US" sz="2600" dirty="0">
                <a:solidFill>
                  <a:srgbClr val="FF0000"/>
                </a:solidFill>
              </a:rPr>
              <a:t>图匹配</a:t>
            </a:r>
            <a:r>
              <a:rPr lang="zh-CN" altLang="en-US" sz="2600" dirty="0"/>
              <a:t>和</a:t>
            </a:r>
            <a:r>
              <a:rPr lang="zh-CN" altLang="en-US" sz="2600" dirty="0">
                <a:solidFill>
                  <a:srgbClr val="FF0000"/>
                </a:solidFill>
              </a:rPr>
              <a:t>图导航</a:t>
            </a:r>
            <a:r>
              <a:rPr lang="zh-CN" altLang="en-US" sz="2600" dirty="0"/>
              <a:t>两类基本的图操作，了解图与关系的复杂操作</a:t>
            </a:r>
          </a:p>
          <a:p>
            <a:pPr lvl="1"/>
            <a:r>
              <a:rPr lang="zh-CN" altLang="en-US" sz="2600" dirty="0"/>
              <a:t>掌握一种图的查询语言</a:t>
            </a:r>
          </a:p>
          <a:p>
            <a:pPr lvl="1"/>
            <a:r>
              <a:rPr lang="zh-CN" altLang="en-US" sz="2600" dirty="0"/>
              <a:t>了解主流图数据库的管理</a:t>
            </a:r>
            <a:r>
              <a:rPr lang="zh-CN" altLang="en-US" sz="2600" dirty="0" smtClean="0"/>
              <a:t>技术</a:t>
            </a:r>
            <a:endParaRPr lang="en-US" altLang="zh-CN" sz="2600" dirty="0" smtClean="0"/>
          </a:p>
          <a:p>
            <a:pPr lvl="1"/>
            <a:r>
              <a:rPr lang="zh-CN" altLang="en-US" sz="2600" dirty="0" smtClean="0"/>
              <a:t>了解图计算的典型任务及执行方式</a:t>
            </a:r>
            <a:endParaRPr lang="zh-CN" altLang="en-US" sz="2600" dirty="0"/>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48920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1063"/>
            <a:ext cx="10515600" cy="920336"/>
          </a:xfrm>
        </p:spPr>
        <p:txBody>
          <a:bodyPr/>
          <a:lstStyle/>
          <a:p>
            <a:r>
              <a:rPr lang="en-US" altLang="zh-CN" sz="2400" b="1" dirty="0" smtClean="0">
                <a:solidFill>
                  <a:prstClr val="black"/>
                </a:solidFill>
              </a:rPr>
              <a:t>5.1.2.3 OWL</a:t>
            </a:r>
            <a:r>
              <a:rPr lang="zh-CN" altLang="en-US" sz="2400" b="1" dirty="0" smtClean="0">
                <a:solidFill>
                  <a:prstClr val="black"/>
                </a:solidFill>
              </a:rPr>
              <a:t>（续）</a:t>
            </a:r>
            <a:endParaRPr lang="zh-CN" altLang="en-US" dirty="0"/>
          </a:p>
        </p:txBody>
      </p:sp>
      <p:sp>
        <p:nvSpPr>
          <p:cNvPr id="3" name="内容占位符 2"/>
          <p:cNvSpPr>
            <a:spLocks noGrp="1"/>
          </p:cNvSpPr>
          <p:nvPr>
            <p:ph idx="1"/>
          </p:nvPr>
        </p:nvSpPr>
        <p:spPr>
          <a:xfrm>
            <a:off x="838200" y="769272"/>
            <a:ext cx="10515600" cy="5793760"/>
          </a:xfrm>
        </p:spPr>
        <p:txBody>
          <a:bodyPr>
            <a:noAutofit/>
          </a:bodyPr>
          <a:lstStyle/>
          <a:p>
            <a:r>
              <a:rPr lang="en-US" altLang="zh-CN" sz="2400" b="1" dirty="0" smtClean="0"/>
              <a:t>OWL(Web </a:t>
            </a:r>
            <a:r>
              <a:rPr lang="en-US" altLang="zh-CN" sz="2400" b="1" dirty="0"/>
              <a:t>Ontology Language</a:t>
            </a:r>
            <a:r>
              <a:rPr lang="en-US" altLang="zh-CN" sz="2400" b="1" dirty="0" smtClean="0"/>
              <a:t>)</a:t>
            </a:r>
            <a:r>
              <a:rPr lang="zh-CN" altLang="en-US" sz="2400" dirty="0" smtClean="0"/>
              <a:t>：是</a:t>
            </a:r>
            <a:r>
              <a:rPr lang="zh-CN" altLang="en-US" sz="2400" dirty="0"/>
              <a:t>建立在本体概念基础上的语言，</a:t>
            </a:r>
            <a:r>
              <a:rPr lang="zh-CN" altLang="en-US" sz="2400" dirty="0">
                <a:solidFill>
                  <a:srgbClr val="FF0000"/>
                </a:solidFill>
              </a:rPr>
              <a:t>是</a:t>
            </a:r>
            <a:r>
              <a:rPr lang="en-US" altLang="zh-CN" sz="2400" dirty="0">
                <a:solidFill>
                  <a:srgbClr val="FF0000"/>
                </a:solidFill>
              </a:rPr>
              <a:t>RDF</a:t>
            </a:r>
            <a:r>
              <a:rPr lang="zh-CN" altLang="en-US" sz="2400" dirty="0">
                <a:solidFill>
                  <a:srgbClr val="FF0000"/>
                </a:solidFill>
              </a:rPr>
              <a:t>的</a:t>
            </a:r>
            <a:r>
              <a:rPr lang="zh-CN" altLang="en-US" sz="2400" dirty="0" smtClean="0">
                <a:solidFill>
                  <a:srgbClr val="FF0000"/>
                </a:solidFill>
              </a:rPr>
              <a:t>扩充</a:t>
            </a:r>
            <a:r>
              <a:rPr lang="zh-CN" altLang="en-US" sz="2400" dirty="0" smtClean="0"/>
              <a:t>。亦称</a:t>
            </a:r>
            <a:r>
              <a:rPr lang="zh-CN" altLang="en-US" sz="2400" dirty="0">
                <a:solidFill>
                  <a:srgbClr val="FF0000"/>
                </a:solidFill>
              </a:rPr>
              <a:t>网络本体</a:t>
            </a:r>
            <a:r>
              <a:rPr lang="zh-CN" altLang="en-US" sz="2400" dirty="0"/>
              <a:t>语言，用来表示关于实体、实体间的丰富</a:t>
            </a:r>
            <a:r>
              <a:rPr lang="zh-CN" altLang="en-US" sz="2400" dirty="0" smtClean="0"/>
              <a:t>关系，提供</a:t>
            </a:r>
            <a:r>
              <a:rPr lang="zh-CN" altLang="en-US" sz="2400" dirty="0"/>
              <a:t>更广泛的概念、知识定义能力。</a:t>
            </a:r>
            <a:endParaRPr lang="en-US" altLang="zh-CN" sz="2400" dirty="0"/>
          </a:p>
          <a:p>
            <a:r>
              <a:rPr lang="en-US" altLang="zh-CN" sz="2400" dirty="0" smtClean="0"/>
              <a:t>       OWL</a:t>
            </a:r>
            <a:r>
              <a:rPr lang="zh-CN" altLang="en-US" sz="2400" dirty="0" smtClean="0"/>
              <a:t>以</a:t>
            </a:r>
            <a:r>
              <a:rPr lang="zh-CN" altLang="en-US" sz="2400" dirty="0"/>
              <a:t>计算逻辑为</a:t>
            </a:r>
            <a:r>
              <a:rPr lang="zh-CN" altLang="en-US" sz="2400" dirty="0" smtClean="0"/>
              <a:t>基础，</a:t>
            </a:r>
            <a:r>
              <a:rPr lang="zh-CN" altLang="en-US" sz="2400" dirty="0"/>
              <a:t>用</a:t>
            </a:r>
            <a:r>
              <a:rPr lang="en-US" altLang="zh-CN" sz="2400" dirty="0"/>
              <a:t>OWL</a:t>
            </a:r>
            <a:r>
              <a:rPr lang="zh-CN" altLang="en-US" sz="2400" dirty="0"/>
              <a:t>表示的知识可以通过计算机程序进行</a:t>
            </a:r>
            <a:r>
              <a:rPr lang="zh-CN" altLang="en-US" sz="2400" dirty="0">
                <a:solidFill>
                  <a:srgbClr val="FF0000"/>
                </a:solidFill>
              </a:rPr>
              <a:t>推理</a:t>
            </a:r>
            <a:r>
              <a:rPr lang="en-US" altLang="zh-CN" sz="2400" dirty="0"/>
              <a:t>(</a:t>
            </a:r>
            <a:r>
              <a:rPr lang="zh-CN" altLang="en-US" sz="2400" dirty="0"/>
              <a:t>演绎推理</a:t>
            </a:r>
            <a:r>
              <a:rPr lang="en-US" altLang="zh-CN" sz="2400" dirty="0"/>
              <a:t>)</a:t>
            </a:r>
            <a:r>
              <a:rPr lang="zh-CN" altLang="en-US" sz="2400" dirty="0"/>
              <a:t>，从而</a:t>
            </a:r>
            <a:r>
              <a:rPr lang="zh-CN" altLang="en-US" sz="2400" dirty="0">
                <a:solidFill>
                  <a:srgbClr val="FF0000"/>
                </a:solidFill>
              </a:rPr>
              <a:t>验证知识一致性</a:t>
            </a:r>
            <a:r>
              <a:rPr lang="zh-CN" altLang="en-US" sz="2400" dirty="0"/>
              <a:t>，或者</a:t>
            </a:r>
            <a:r>
              <a:rPr lang="zh-CN" altLang="en-US" sz="2400" dirty="0">
                <a:solidFill>
                  <a:srgbClr val="FF0000"/>
                </a:solidFill>
              </a:rPr>
              <a:t>使隐性知识显性化</a:t>
            </a:r>
            <a:r>
              <a:rPr lang="zh-CN" altLang="en-US" sz="2400" dirty="0" smtClean="0"/>
              <a:t>。</a:t>
            </a:r>
            <a:endParaRPr lang="en-US" altLang="zh-CN" sz="2400" dirty="0" smtClean="0"/>
          </a:p>
          <a:p>
            <a:endParaRPr lang="en-US" altLang="zh-CN" sz="2400" dirty="0" smtClean="0"/>
          </a:p>
          <a:p>
            <a:r>
              <a:rPr lang="en-US" altLang="zh-CN" sz="2400" dirty="0" smtClean="0"/>
              <a:t>      OWL </a:t>
            </a:r>
            <a:r>
              <a:rPr lang="zh-CN" altLang="en-US" sz="2400" dirty="0" smtClean="0"/>
              <a:t>的目标是能确切描述</a:t>
            </a:r>
            <a:r>
              <a:rPr lang="en-US" altLang="zh-CN" sz="2400" dirty="0" smtClean="0"/>
              <a:t>Web</a:t>
            </a:r>
            <a:r>
              <a:rPr lang="zh-CN" altLang="en-US" sz="2400" dirty="0" smtClean="0"/>
              <a:t>信息的含义，且</a:t>
            </a:r>
            <a:r>
              <a:rPr lang="en-US" altLang="zh-CN" sz="2400" dirty="0" smtClean="0"/>
              <a:t>Web</a:t>
            </a:r>
            <a:r>
              <a:rPr lang="zh-CN" altLang="en-US" sz="2400" dirty="0" smtClean="0"/>
              <a:t>信息</a:t>
            </a:r>
            <a:r>
              <a:rPr lang="zh-CN" altLang="en-US" sz="2400" dirty="0"/>
              <a:t>可被计算机</a:t>
            </a:r>
            <a:r>
              <a:rPr lang="zh-CN" altLang="en-US" sz="2400" dirty="0" smtClean="0"/>
              <a:t>理解和处理，进而可以从</a:t>
            </a:r>
            <a:r>
              <a:rPr lang="en-US" altLang="zh-CN" sz="2400" dirty="0" smtClean="0"/>
              <a:t>Web</a:t>
            </a:r>
            <a:r>
              <a:rPr lang="zh-CN" altLang="en-US" sz="2400" dirty="0" smtClean="0"/>
              <a:t>上</a:t>
            </a:r>
            <a:r>
              <a:rPr lang="zh-CN" altLang="en-US" sz="2400" dirty="0"/>
              <a:t>整合</a:t>
            </a:r>
            <a:r>
              <a:rPr lang="zh-CN" altLang="en-US" sz="2400" dirty="0" smtClean="0"/>
              <a:t>信息。</a:t>
            </a:r>
            <a:endParaRPr lang="en-US" altLang="zh-CN" sz="2400" dirty="0" smtClean="0"/>
          </a:p>
          <a:p>
            <a:r>
              <a:rPr lang="en-US" altLang="zh-CN" sz="2400" dirty="0" smtClean="0"/>
              <a:t>          ↓</a:t>
            </a:r>
          </a:p>
          <a:p>
            <a:r>
              <a:rPr lang="zh-CN" altLang="en-US" sz="2400" dirty="0" smtClean="0"/>
              <a:t>这种描述和整合的基础是</a:t>
            </a:r>
            <a:r>
              <a:rPr lang="zh-CN" altLang="en-US" sz="2400" dirty="0" smtClean="0">
                <a:solidFill>
                  <a:srgbClr val="FF0000"/>
                </a:solidFill>
              </a:rPr>
              <a:t>哲学词汇</a:t>
            </a:r>
            <a:r>
              <a:rPr lang="en-US" altLang="zh-CN" sz="2400" dirty="0" smtClean="0">
                <a:solidFill>
                  <a:srgbClr val="FF0000"/>
                </a:solidFill>
              </a:rPr>
              <a:t>——</a:t>
            </a:r>
            <a:r>
              <a:rPr lang="zh-CN" altLang="en-US" sz="2400" dirty="0" smtClean="0">
                <a:solidFill>
                  <a:srgbClr val="FF0000"/>
                </a:solidFill>
              </a:rPr>
              <a:t>“</a:t>
            </a:r>
            <a:r>
              <a:rPr lang="zh-CN" altLang="en-US" sz="2400" dirty="0">
                <a:solidFill>
                  <a:srgbClr val="FF0000"/>
                </a:solidFill>
              </a:rPr>
              <a:t>本体</a:t>
            </a:r>
            <a:r>
              <a:rPr lang="en-US" altLang="zh-CN" sz="2400" dirty="0" err="1">
                <a:solidFill>
                  <a:srgbClr val="FF0000"/>
                </a:solidFill>
              </a:rPr>
              <a:t>Ontolory</a:t>
            </a:r>
            <a:r>
              <a:rPr lang="zh-CN" altLang="en-US" sz="2400" dirty="0" smtClean="0">
                <a:solidFill>
                  <a:srgbClr val="FF0000"/>
                </a:solidFill>
              </a:rPr>
              <a:t>”</a:t>
            </a:r>
            <a:r>
              <a:rPr lang="zh-CN" altLang="en-US" sz="2400" dirty="0" smtClean="0"/>
              <a:t> 。</a:t>
            </a:r>
            <a:endParaRPr lang="en-US" altLang="zh-CN" sz="2400"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20</a:t>
            </a:fld>
            <a:endParaRPr lang="zh-CN" altLang="en-US" dirty="0"/>
          </a:p>
        </p:txBody>
      </p:sp>
    </p:spTree>
    <p:extLst>
      <p:ext uri="{BB962C8B-B14F-4D97-AF65-F5344CB8AC3E}">
        <p14:creationId xmlns:p14="http://schemas.microsoft.com/office/powerpoint/2010/main" val="9778114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0326"/>
            <a:ext cx="10515600" cy="675861"/>
          </a:xfrm>
        </p:spPr>
        <p:txBody>
          <a:bodyPr/>
          <a:lstStyle/>
          <a:p>
            <a:r>
              <a:rPr lang="en-US" altLang="zh-CN" sz="2400" b="1" dirty="0">
                <a:solidFill>
                  <a:prstClr val="black"/>
                </a:solidFill>
              </a:rPr>
              <a:t>5.1.2.3 OWL</a:t>
            </a:r>
            <a:r>
              <a:rPr lang="zh-CN" altLang="en-US" sz="2400" b="1" dirty="0">
                <a:solidFill>
                  <a:prstClr val="black"/>
                </a:solidFill>
              </a:rPr>
              <a:t>（续）</a:t>
            </a:r>
            <a:endParaRPr lang="zh-CN" altLang="en-US" dirty="0"/>
          </a:p>
        </p:txBody>
      </p:sp>
      <p:sp>
        <p:nvSpPr>
          <p:cNvPr id="3" name="内容占位符 2"/>
          <p:cNvSpPr>
            <a:spLocks noGrp="1"/>
          </p:cNvSpPr>
          <p:nvPr>
            <p:ph idx="1"/>
          </p:nvPr>
        </p:nvSpPr>
        <p:spPr>
          <a:xfrm>
            <a:off x="838200" y="721581"/>
            <a:ext cx="10515600" cy="5877339"/>
          </a:xfrm>
        </p:spPr>
        <p:txBody>
          <a:bodyPr>
            <a:normAutofit/>
          </a:bodyPr>
          <a:lstStyle/>
          <a:p>
            <a:r>
              <a:rPr lang="en-US" altLang="zh-CN" sz="2400" b="1" dirty="0" smtClean="0"/>
              <a:t>OWL</a:t>
            </a:r>
            <a:r>
              <a:rPr lang="zh-CN" altLang="en-US" sz="2400" b="1" dirty="0" smtClean="0"/>
              <a:t>的描述能力</a:t>
            </a:r>
            <a:endParaRPr lang="en-US" altLang="zh-CN" sz="2400" b="1" dirty="0" smtClean="0"/>
          </a:p>
          <a:p>
            <a:pPr marL="342900" indent="-342900">
              <a:buFont typeface="Wingdings" panose="05000000000000000000" pitchFamily="2" charset="2"/>
              <a:buChar char="Ø"/>
            </a:pPr>
            <a:r>
              <a:rPr lang="zh-CN" altLang="en-US" sz="2400" dirty="0" smtClean="0"/>
              <a:t>引入</a:t>
            </a:r>
            <a:r>
              <a:rPr lang="zh-CN" altLang="en-US" sz="2400" dirty="0"/>
              <a:t>了</a:t>
            </a:r>
            <a:r>
              <a:rPr lang="zh-CN" altLang="en-US" sz="2400" dirty="0">
                <a:solidFill>
                  <a:srgbClr val="FF0000"/>
                </a:solidFill>
              </a:rPr>
              <a:t>布尔算子</a:t>
            </a:r>
            <a:r>
              <a:rPr lang="zh-CN" altLang="en-US" sz="2400" dirty="0"/>
              <a:t>（并、或、补</a:t>
            </a:r>
            <a:r>
              <a:rPr lang="zh-CN" altLang="en-US" sz="2400" dirty="0" smtClean="0"/>
              <a:t>）</a:t>
            </a:r>
            <a:endParaRPr lang="en-US" altLang="zh-CN" sz="2400" dirty="0" smtClean="0"/>
          </a:p>
          <a:p>
            <a:pPr marL="342900" indent="-342900">
              <a:buFont typeface="Wingdings" panose="05000000000000000000" pitchFamily="2" charset="2"/>
              <a:buChar char="Ø"/>
            </a:pPr>
            <a:r>
              <a:rPr lang="zh-CN" altLang="en-US" sz="2400" dirty="0" smtClean="0"/>
              <a:t>递归的构建</a:t>
            </a:r>
            <a:r>
              <a:rPr lang="zh-CN" altLang="en-US" sz="2400" dirty="0">
                <a:solidFill>
                  <a:srgbClr val="FF0000"/>
                </a:solidFill>
              </a:rPr>
              <a:t>复杂的</a:t>
            </a:r>
            <a:r>
              <a:rPr lang="zh-CN" altLang="en-US" sz="2400" dirty="0" smtClean="0">
                <a:solidFill>
                  <a:srgbClr val="FF0000"/>
                </a:solidFill>
              </a:rPr>
              <a:t>类</a:t>
            </a:r>
            <a:endParaRPr lang="en-US" altLang="zh-CN" sz="2400" dirty="0" smtClean="0">
              <a:solidFill>
                <a:srgbClr val="FF0000"/>
              </a:solidFill>
            </a:endParaRPr>
          </a:p>
          <a:p>
            <a:pPr marL="342900" indent="-342900">
              <a:buFont typeface="Wingdings" panose="05000000000000000000" pitchFamily="2" charset="2"/>
              <a:buChar char="Ø"/>
            </a:pPr>
            <a:r>
              <a:rPr lang="zh-CN" altLang="en-US" sz="2400" dirty="0" smtClean="0"/>
              <a:t>提供</a:t>
            </a:r>
            <a:r>
              <a:rPr lang="zh-CN" altLang="en-US" sz="2400" dirty="0"/>
              <a:t>了表示</a:t>
            </a:r>
            <a:r>
              <a:rPr lang="zh-CN" altLang="en-US" sz="2400" dirty="0">
                <a:solidFill>
                  <a:srgbClr val="FF0000"/>
                </a:solidFill>
              </a:rPr>
              <a:t>存在值约束、任意值约束和数量值约束</a:t>
            </a:r>
            <a:r>
              <a:rPr lang="zh-CN" altLang="en-US" sz="2400" dirty="0"/>
              <a:t>等</a:t>
            </a:r>
            <a:r>
              <a:rPr lang="zh-CN" altLang="en-US" sz="2400" dirty="0" smtClean="0"/>
              <a:t>能力</a:t>
            </a:r>
            <a:endParaRPr lang="en-US" altLang="zh-CN" sz="2400" dirty="0" smtClean="0"/>
          </a:p>
          <a:p>
            <a:pPr marL="342900" indent="-342900">
              <a:buFont typeface="Wingdings" panose="05000000000000000000" pitchFamily="2" charset="2"/>
              <a:buChar char="Ø"/>
            </a:pPr>
            <a:r>
              <a:rPr lang="zh-CN" altLang="en-US" sz="2400" dirty="0" smtClean="0"/>
              <a:t>提供</a:t>
            </a:r>
            <a:r>
              <a:rPr lang="zh-CN" altLang="en-US" sz="2400" dirty="0"/>
              <a:t>描述属性具有</a:t>
            </a:r>
            <a:r>
              <a:rPr lang="zh-CN" altLang="en-US" sz="2400" dirty="0">
                <a:solidFill>
                  <a:srgbClr val="FF0000"/>
                </a:solidFill>
              </a:rPr>
              <a:t>传递性、对称性、函数性</a:t>
            </a:r>
            <a:r>
              <a:rPr lang="zh-CN" altLang="en-US" sz="2400" dirty="0"/>
              <a:t>等</a:t>
            </a:r>
            <a:r>
              <a:rPr lang="zh-CN" altLang="en-US" sz="2400" dirty="0" smtClean="0"/>
              <a:t>性质</a:t>
            </a:r>
            <a:endParaRPr lang="en-US" altLang="zh-CN" sz="2400" dirty="0" smtClean="0"/>
          </a:p>
          <a:p>
            <a:pPr marL="342900" indent="-342900">
              <a:buFont typeface="Wingdings" panose="05000000000000000000" pitchFamily="2" charset="2"/>
              <a:buChar char="Ø"/>
            </a:pPr>
            <a:r>
              <a:rPr lang="zh-CN" altLang="en-US" sz="2400" dirty="0"/>
              <a:t>可</a:t>
            </a:r>
            <a:r>
              <a:rPr lang="zh-CN" altLang="en-US" sz="2400" dirty="0" smtClean="0"/>
              <a:t>描述两</a:t>
            </a:r>
            <a:r>
              <a:rPr lang="zh-CN" altLang="en-US" sz="2400" dirty="0"/>
              <a:t>个类</a:t>
            </a:r>
            <a:r>
              <a:rPr lang="zh-CN" altLang="en-US" sz="2400" dirty="0">
                <a:solidFill>
                  <a:srgbClr val="FF0000"/>
                </a:solidFill>
              </a:rPr>
              <a:t>等价或者</a:t>
            </a:r>
            <a:r>
              <a:rPr lang="zh-CN" altLang="en-US" sz="2400" dirty="0" smtClean="0">
                <a:solidFill>
                  <a:srgbClr val="FF0000"/>
                </a:solidFill>
              </a:rPr>
              <a:t>不相交</a:t>
            </a:r>
            <a:r>
              <a:rPr lang="zh-CN" altLang="en-US" sz="2400" dirty="0" smtClean="0"/>
              <a:t>、两</a:t>
            </a:r>
            <a:r>
              <a:rPr lang="zh-CN" altLang="en-US" sz="2400" dirty="0"/>
              <a:t>个属性</a:t>
            </a:r>
            <a:r>
              <a:rPr lang="zh-CN" altLang="en-US" sz="2400" dirty="0">
                <a:solidFill>
                  <a:srgbClr val="FF0000"/>
                </a:solidFill>
              </a:rPr>
              <a:t>等价或者互</a:t>
            </a:r>
            <a:r>
              <a:rPr lang="zh-CN" altLang="en-US" sz="2400" dirty="0" smtClean="0">
                <a:solidFill>
                  <a:srgbClr val="FF0000"/>
                </a:solidFill>
              </a:rPr>
              <a:t>逆</a:t>
            </a:r>
            <a:r>
              <a:rPr lang="zh-CN" altLang="en-US" sz="2400" dirty="0" smtClean="0"/>
              <a:t>、两</a:t>
            </a:r>
            <a:r>
              <a:rPr lang="zh-CN" altLang="en-US" sz="2400" dirty="0"/>
              <a:t>个实例</a:t>
            </a:r>
            <a:r>
              <a:rPr lang="zh-CN" altLang="en-US" sz="2400" dirty="0">
                <a:solidFill>
                  <a:srgbClr val="FF0000"/>
                </a:solidFill>
              </a:rPr>
              <a:t>相同或者</a:t>
            </a:r>
            <a:r>
              <a:rPr lang="zh-CN" altLang="en-US" sz="2400" dirty="0" smtClean="0">
                <a:solidFill>
                  <a:srgbClr val="FF0000"/>
                </a:solidFill>
              </a:rPr>
              <a:t>不同</a:t>
            </a:r>
            <a:endParaRPr lang="en-US" altLang="zh-CN" sz="2400" dirty="0" smtClean="0">
              <a:solidFill>
                <a:srgbClr val="FF0000"/>
              </a:solidFill>
            </a:endParaRPr>
          </a:p>
          <a:p>
            <a:pPr marL="342900" indent="-342900">
              <a:buFont typeface="Wingdings" panose="05000000000000000000" pitchFamily="2" charset="2"/>
              <a:buChar char="Ø"/>
            </a:pPr>
            <a:r>
              <a:rPr lang="zh-CN" altLang="en-US" sz="2400" dirty="0" smtClean="0"/>
              <a:t>可定义</a:t>
            </a:r>
            <a:r>
              <a:rPr lang="zh-CN" altLang="en-US" sz="2400" dirty="0" smtClean="0">
                <a:solidFill>
                  <a:srgbClr val="FF0000"/>
                </a:solidFill>
              </a:rPr>
              <a:t>枚举类</a:t>
            </a:r>
            <a:endParaRPr lang="en-US" altLang="zh-CN" sz="2400" dirty="0" smtClean="0">
              <a:solidFill>
                <a:srgbClr val="FF0000"/>
              </a:solidFill>
            </a:endParaRPr>
          </a:p>
          <a:p>
            <a:r>
              <a:rPr lang="zh-CN" altLang="en-US" sz="2400" dirty="0" smtClean="0"/>
              <a:t>    。。。</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21</a:t>
            </a:fld>
            <a:endParaRPr lang="zh-CN" altLang="en-US" dirty="0"/>
          </a:p>
        </p:txBody>
      </p:sp>
    </p:spTree>
    <p:extLst>
      <p:ext uri="{BB962C8B-B14F-4D97-AF65-F5344CB8AC3E}">
        <p14:creationId xmlns:p14="http://schemas.microsoft.com/office/powerpoint/2010/main" val="41038563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0326"/>
            <a:ext cx="10515600" cy="675861"/>
          </a:xfrm>
        </p:spPr>
        <p:txBody>
          <a:bodyPr/>
          <a:lstStyle/>
          <a:p>
            <a:r>
              <a:rPr lang="en-US" altLang="zh-CN" sz="2400" b="1" dirty="0">
                <a:solidFill>
                  <a:prstClr val="black"/>
                </a:solidFill>
              </a:rPr>
              <a:t>5.1.2.3 OWL</a:t>
            </a:r>
            <a:r>
              <a:rPr lang="zh-CN" altLang="en-US" sz="2400" b="1" dirty="0">
                <a:solidFill>
                  <a:prstClr val="black"/>
                </a:solidFill>
              </a:rPr>
              <a:t>（续）</a:t>
            </a:r>
            <a:endParaRPr lang="zh-CN" altLang="en-US" dirty="0"/>
          </a:p>
        </p:txBody>
      </p:sp>
      <p:sp>
        <p:nvSpPr>
          <p:cNvPr id="3" name="内容占位符 2"/>
          <p:cNvSpPr>
            <a:spLocks noGrp="1"/>
          </p:cNvSpPr>
          <p:nvPr>
            <p:ph idx="1"/>
          </p:nvPr>
        </p:nvSpPr>
        <p:spPr>
          <a:xfrm>
            <a:off x="838200" y="721581"/>
            <a:ext cx="10515600" cy="558579"/>
          </a:xfrm>
        </p:spPr>
        <p:txBody>
          <a:bodyPr>
            <a:normAutofit/>
          </a:bodyPr>
          <a:lstStyle/>
          <a:p>
            <a:r>
              <a:rPr lang="en-US" altLang="zh-CN" sz="2400" dirty="0" smtClean="0"/>
              <a:t>OWL</a:t>
            </a:r>
            <a:r>
              <a:rPr lang="zh-CN" altLang="en-US" sz="2400" dirty="0" smtClean="0"/>
              <a:t>词汇举例</a:t>
            </a:r>
            <a:endParaRPr lang="en-US" altLang="zh-CN" sz="2400"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22</a:t>
            </a:fld>
            <a:endParaRPr lang="zh-CN" altLang="en-US" dirty="0"/>
          </a:p>
        </p:txBody>
      </p:sp>
      <p:graphicFrame>
        <p:nvGraphicFramePr>
          <p:cNvPr id="6" name="表格 5"/>
          <p:cNvGraphicFramePr>
            <a:graphicFrameLocks noGrp="1"/>
          </p:cNvGraphicFramePr>
          <p:nvPr>
            <p:extLst>
              <p:ext uri="{D42A27DB-BD31-4B8C-83A1-F6EECF244321}">
                <p14:modId xmlns:p14="http://schemas.microsoft.com/office/powerpoint/2010/main" val="3827657251"/>
              </p:ext>
            </p:extLst>
          </p:nvPr>
        </p:nvGraphicFramePr>
        <p:xfrm>
          <a:off x="838198" y="1280160"/>
          <a:ext cx="10968790" cy="5208509"/>
        </p:xfrm>
        <a:graphic>
          <a:graphicData uri="http://schemas.openxmlformats.org/drawingml/2006/table">
            <a:tbl>
              <a:tblPr firstRow="1" bandRow="1">
                <a:tableStyleId>{5C22544A-7EE6-4342-B048-85BDC9FD1C3A}</a:tableStyleId>
              </a:tblPr>
              <a:tblGrid>
                <a:gridCol w="3224491">
                  <a:extLst>
                    <a:ext uri="{9D8B030D-6E8A-4147-A177-3AD203B41FA5}">
                      <a16:colId xmlns:a16="http://schemas.microsoft.com/office/drawing/2014/main" val="2413236892"/>
                    </a:ext>
                  </a:extLst>
                </a:gridCol>
                <a:gridCol w="1573708">
                  <a:extLst>
                    <a:ext uri="{9D8B030D-6E8A-4147-A177-3AD203B41FA5}">
                      <a16:colId xmlns:a16="http://schemas.microsoft.com/office/drawing/2014/main" val="3441680205"/>
                    </a:ext>
                  </a:extLst>
                </a:gridCol>
                <a:gridCol w="6170591">
                  <a:extLst>
                    <a:ext uri="{9D8B030D-6E8A-4147-A177-3AD203B41FA5}">
                      <a16:colId xmlns:a16="http://schemas.microsoft.com/office/drawing/2014/main" val="2987588588"/>
                    </a:ext>
                  </a:extLst>
                </a:gridCol>
              </a:tblGrid>
              <a:tr h="498380">
                <a:tc>
                  <a:txBody>
                    <a:bodyPr/>
                    <a:lstStyle/>
                    <a:p>
                      <a:r>
                        <a:rPr lang="en-US" altLang="zh-CN" sz="2400" b="1" kern="1200" dirty="0" smtClean="0">
                          <a:solidFill>
                            <a:schemeClr val="lt1"/>
                          </a:solidFill>
                          <a:effectLst/>
                          <a:latin typeface="+mn-lt"/>
                          <a:ea typeface="+mn-ea"/>
                          <a:cs typeface="+mn-cs"/>
                        </a:rPr>
                        <a:t>OWL</a:t>
                      </a:r>
                      <a:r>
                        <a:rPr lang="zh-CN" altLang="zh-CN" sz="2400" b="1" kern="1200" dirty="0" smtClean="0">
                          <a:solidFill>
                            <a:schemeClr val="lt1"/>
                          </a:solidFill>
                          <a:effectLst/>
                          <a:latin typeface="+mn-lt"/>
                          <a:ea typeface="+mn-ea"/>
                          <a:cs typeface="+mn-cs"/>
                        </a:rPr>
                        <a:t>词汇</a:t>
                      </a:r>
                      <a:endParaRPr lang="zh-CN" altLang="en-US" sz="2400" dirty="0"/>
                    </a:p>
                  </a:txBody>
                  <a:tcPr/>
                </a:tc>
                <a:tc>
                  <a:txBody>
                    <a:bodyPr/>
                    <a:lstStyle/>
                    <a:p>
                      <a:r>
                        <a:rPr lang="zh-CN" altLang="en-US" sz="2400" dirty="0" smtClean="0"/>
                        <a:t>描述</a:t>
                      </a:r>
                      <a:endParaRPr lang="zh-CN" altLang="en-US" sz="2400" dirty="0"/>
                    </a:p>
                  </a:txBody>
                  <a:tcPr/>
                </a:tc>
                <a:tc>
                  <a:txBody>
                    <a:bodyPr/>
                    <a:lstStyle/>
                    <a:p>
                      <a:r>
                        <a:rPr lang="zh-CN" altLang="en-US" sz="2400" dirty="0" smtClean="0"/>
                        <a:t>示例</a:t>
                      </a:r>
                      <a:endParaRPr lang="zh-CN" altLang="en-US" sz="2400" dirty="0"/>
                    </a:p>
                  </a:txBody>
                  <a:tcPr/>
                </a:tc>
                <a:extLst>
                  <a:ext uri="{0D108BD9-81ED-4DB2-BD59-A6C34878D82A}">
                    <a16:rowId xmlns:a16="http://schemas.microsoft.com/office/drawing/2014/main" val="2089237117"/>
                  </a:ext>
                </a:extLst>
              </a:tr>
              <a:tr h="764967">
                <a:tc>
                  <a:txBody>
                    <a:bodyPr/>
                    <a:lstStyle/>
                    <a:p>
                      <a:r>
                        <a:rPr lang="en-US" altLang="zh-CN" sz="2400" kern="1200" dirty="0" err="1" smtClean="0">
                          <a:solidFill>
                            <a:schemeClr val="dk1"/>
                          </a:solidFill>
                          <a:effectLst/>
                          <a:latin typeface="+mn-lt"/>
                          <a:ea typeface="+mn-ea"/>
                          <a:cs typeface="+mn-cs"/>
                        </a:rPr>
                        <a:t>owl:equivalentClass</a:t>
                      </a:r>
                      <a:endParaRPr lang="zh-CN" altLang="en-US" sz="2400" dirty="0"/>
                    </a:p>
                  </a:txBody>
                  <a:tcPr/>
                </a:tc>
                <a:tc>
                  <a:txBody>
                    <a:bodyPr/>
                    <a:lstStyle/>
                    <a:p>
                      <a:r>
                        <a:rPr lang="zh-CN" altLang="en-US" sz="2400" dirty="0" smtClean="0"/>
                        <a:t>类等价</a:t>
                      </a:r>
                      <a:endParaRPr lang="zh-CN" altLang="en-US" sz="2400" dirty="0"/>
                    </a:p>
                  </a:txBody>
                  <a:tcPr/>
                </a:tc>
                <a:tc>
                  <a:txBody>
                    <a:bodyPr/>
                    <a:lstStyle/>
                    <a:p>
                      <a:r>
                        <a:rPr lang="en-US" altLang="zh-CN" sz="2400" kern="1200" dirty="0" smtClean="0">
                          <a:solidFill>
                            <a:schemeClr val="dk1"/>
                          </a:solidFill>
                          <a:effectLst/>
                          <a:latin typeface="+mn-lt"/>
                          <a:ea typeface="+mn-ea"/>
                          <a:cs typeface="+mn-cs"/>
                        </a:rPr>
                        <a:t>exp:</a:t>
                      </a:r>
                      <a:r>
                        <a:rPr lang="zh-CN" altLang="zh-CN" sz="2400" kern="1200" dirty="0" smtClean="0">
                          <a:solidFill>
                            <a:schemeClr val="dk1"/>
                          </a:solidFill>
                          <a:effectLst/>
                          <a:latin typeface="+mn-lt"/>
                          <a:ea typeface="+mn-ea"/>
                          <a:cs typeface="+mn-cs"/>
                        </a:rPr>
                        <a:t>运动员</a:t>
                      </a:r>
                      <a:r>
                        <a:rPr lang="en-US" altLang="zh-CN" sz="2400" kern="1200" dirty="0" smtClean="0">
                          <a:solidFill>
                            <a:schemeClr val="dk1"/>
                          </a:solidFill>
                          <a:effectLst/>
                          <a:latin typeface="+mn-lt"/>
                          <a:ea typeface="+mn-ea"/>
                          <a:cs typeface="+mn-cs"/>
                        </a:rPr>
                        <a:t> </a:t>
                      </a:r>
                      <a:r>
                        <a:rPr lang="en-US" altLang="zh-CN" sz="2400" kern="1200" dirty="0" err="1" smtClean="0">
                          <a:solidFill>
                            <a:schemeClr val="dk1"/>
                          </a:solidFill>
                          <a:effectLst/>
                          <a:latin typeface="+mn-lt"/>
                          <a:ea typeface="+mn-ea"/>
                          <a:cs typeface="+mn-cs"/>
                        </a:rPr>
                        <a:t>owl:equivalentClass</a:t>
                      </a:r>
                      <a:r>
                        <a:rPr lang="en-US" altLang="zh-CN" sz="2400" kern="1200" dirty="0" smtClean="0">
                          <a:solidFill>
                            <a:schemeClr val="dk1"/>
                          </a:solidFill>
                          <a:effectLst/>
                          <a:latin typeface="+mn-lt"/>
                          <a:ea typeface="+mn-ea"/>
                          <a:cs typeface="+mn-cs"/>
                        </a:rPr>
                        <a:t> </a:t>
                      </a:r>
                      <a:r>
                        <a:rPr lang="en-US" altLang="zh-CN" sz="2400" kern="1200" dirty="0" err="1" smtClean="0">
                          <a:solidFill>
                            <a:schemeClr val="dk1"/>
                          </a:solidFill>
                          <a:effectLst/>
                          <a:latin typeface="+mn-lt"/>
                          <a:ea typeface="+mn-ea"/>
                          <a:cs typeface="+mn-cs"/>
                        </a:rPr>
                        <a:t>exp</a:t>
                      </a:r>
                      <a:r>
                        <a:rPr lang="en-US" altLang="zh-CN" sz="2400" kern="1200" dirty="0" smtClean="0">
                          <a:solidFill>
                            <a:schemeClr val="dk1"/>
                          </a:solidFill>
                          <a:effectLst/>
                          <a:latin typeface="+mn-lt"/>
                          <a:ea typeface="+mn-ea"/>
                          <a:cs typeface="+mn-cs"/>
                        </a:rPr>
                        <a:t>:</a:t>
                      </a:r>
                      <a:r>
                        <a:rPr lang="zh-CN" altLang="zh-CN" sz="2400" kern="1200" dirty="0" smtClean="0">
                          <a:solidFill>
                            <a:schemeClr val="dk1"/>
                          </a:solidFill>
                          <a:effectLst/>
                          <a:latin typeface="+mn-lt"/>
                          <a:ea typeface="+mn-ea"/>
                          <a:cs typeface="+mn-cs"/>
                        </a:rPr>
                        <a:t>体育选手</a:t>
                      </a:r>
                      <a:endParaRPr lang="zh-CN" altLang="en-US" sz="2400" dirty="0"/>
                    </a:p>
                  </a:txBody>
                  <a:tcPr/>
                </a:tc>
                <a:extLst>
                  <a:ext uri="{0D108BD9-81ED-4DB2-BD59-A6C34878D82A}">
                    <a16:rowId xmlns:a16="http://schemas.microsoft.com/office/drawing/2014/main" val="1086875707"/>
                  </a:ext>
                </a:extLst>
              </a:tr>
              <a:tr h="764967">
                <a:tc>
                  <a:txBody>
                    <a:bodyPr/>
                    <a:lstStyle/>
                    <a:p>
                      <a:r>
                        <a:rPr lang="en-US" altLang="zh-CN" sz="2400" kern="1200" dirty="0" err="1" smtClean="0">
                          <a:solidFill>
                            <a:schemeClr val="dk1"/>
                          </a:solidFill>
                          <a:effectLst/>
                          <a:latin typeface="+mn-lt"/>
                          <a:ea typeface="+mn-ea"/>
                          <a:cs typeface="+mn-cs"/>
                        </a:rPr>
                        <a:t>owl:equivalentProperty</a:t>
                      </a:r>
                      <a:endParaRPr lang="zh-CN" altLang="en-US" sz="2400" dirty="0"/>
                    </a:p>
                  </a:txBody>
                  <a:tcPr/>
                </a:tc>
                <a:tc>
                  <a:txBody>
                    <a:bodyPr/>
                    <a:lstStyle/>
                    <a:p>
                      <a:r>
                        <a:rPr lang="zh-CN" altLang="en-US" sz="2400" dirty="0" smtClean="0"/>
                        <a:t>属性等价</a:t>
                      </a:r>
                      <a:endParaRPr lang="zh-CN" altLang="en-US" sz="2400" dirty="0"/>
                    </a:p>
                  </a:txBody>
                  <a:tcPr/>
                </a:tc>
                <a:tc>
                  <a:txBody>
                    <a:bodyPr/>
                    <a:lstStyle/>
                    <a:p>
                      <a:r>
                        <a:rPr lang="en-US" altLang="zh-CN" sz="2400" kern="1200" dirty="0" smtClean="0">
                          <a:solidFill>
                            <a:schemeClr val="dk1"/>
                          </a:solidFill>
                          <a:effectLst/>
                          <a:latin typeface="+mn-lt"/>
                          <a:ea typeface="+mn-ea"/>
                          <a:cs typeface="+mn-cs"/>
                        </a:rPr>
                        <a:t>exp:</a:t>
                      </a:r>
                      <a:r>
                        <a:rPr lang="zh-CN" altLang="zh-CN" sz="2400" kern="1200" dirty="0" smtClean="0">
                          <a:solidFill>
                            <a:schemeClr val="dk1"/>
                          </a:solidFill>
                          <a:effectLst/>
                          <a:latin typeface="+mn-lt"/>
                          <a:ea typeface="+mn-ea"/>
                          <a:cs typeface="+mn-cs"/>
                        </a:rPr>
                        <a:t>获得</a:t>
                      </a:r>
                      <a:r>
                        <a:rPr lang="en-US" altLang="zh-CN" sz="2400" kern="1200" dirty="0" smtClean="0">
                          <a:solidFill>
                            <a:schemeClr val="dk1"/>
                          </a:solidFill>
                          <a:effectLst/>
                          <a:latin typeface="+mn-lt"/>
                          <a:ea typeface="+mn-ea"/>
                          <a:cs typeface="+mn-cs"/>
                        </a:rPr>
                        <a:t> owl:equivalentProperty exp:</a:t>
                      </a:r>
                      <a:r>
                        <a:rPr lang="zh-CN" altLang="zh-CN" sz="2400" kern="1200" dirty="0" smtClean="0">
                          <a:solidFill>
                            <a:schemeClr val="dk1"/>
                          </a:solidFill>
                          <a:effectLst/>
                          <a:latin typeface="+mn-lt"/>
                          <a:ea typeface="+mn-ea"/>
                          <a:cs typeface="+mn-cs"/>
                        </a:rPr>
                        <a:t>取得</a:t>
                      </a:r>
                      <a:endParaRPr lang="zh-CN" altLang="en-US" sz="2400" dirty="0"/>
                    </a:p>
                  </a:txBody>
                  <a:tcPr/>
                </a:tc>
                <a:extLst>
                  <a:ext uri="{0D108BD9-81ED-4DB2-BD59-A6C34878D82A}">
                    <a16:rowId xmlns:a16="http://schemas.microsoft.com/office/drawing/2014/main" val="3382705791"/>
                  </a:ext>
                </a:extLst>
              </a:tr>
              <a:tr h="764967">
                <a:tc>
                  <a:txBody>
                    <a:bodyPr/>
                    <a:lstStyle/>
                    <a:p>
                      <a:r>
                        <a:rPr lang="en-US" altLang="zh-CN" sz="2400" kern="1200" dirty="0" smtClean="0">
                          <a:solidFill>
                            <a:schemeClr val="dk1"/>
                          </a:solidFill>
                          <a:effectLst/>
                          <a:latin typeface="+mn-lt"/>
                          <a:ea typeface="+mn-ea"/>
                          <a:cs typeface="+mn-cs"/>
                        </a:rPr>
                        <a:t>owl:sameIndividualAs</a:t>
                      </a:r>
                      <a:endParaRPr lang="zh-CN" altLang="en-US" sz="2400" dirty="0"/>
                    </a:p>
                  </a:txBody>
                  <a:tcPr/>
                </a:tc>
                <a:tc>
                  <a:txBody>
                    <a:bodyPr/>
                    <a:lstStyle/>
                    <a:p>
                      <a:r>
                        <a:rPr lang="zh-CN" altLang="en-US" sz="2400" dirty="0" smtClean="0"/>
                        <a:t>个体等价</a:t>
                      </a:r>
                      <a:endParaRPr lang="zh-CN" altLang="en-US" sz="2400" dirty="0"/>
                    </a:p>
                  </a:txBody>
                  <a:tcPr/>
                </a:tc>
                <a:tc>
                  <a:txBody>
                    <a:bodyPr/>
                    <a:lstStyle/>
                    <a:p>
                      <a:r>
                        <a:rPr lang="en-US" altLang="zh-CN" sz="2400" kern="1200" dirty="0" smtClean="0">
                          <a:solidFill>
                            <a:schemeClr val="dk1"/>
                          </a:solidFill>
                          <a:effectLst/>
                          <a:latin typeface="+mn-lt"/>
                          <a:ea typeface="+mn-ea"/>
                          <a:cs typeface="+mn-cs"/>
                        </a:rPr>
                        <a:t>exp:</a:t>
                      </a:r>
                      <a:r>
                        <a:rPr lang="zh-CN" altLang="zh-CN" sz="2400" kern="1200" dirty="0" smtClean="0">
                          <a:solidFill>
                            <a:schemeClr val="dk1"/>
                          </a:solidFill>
                          <a:effectLst/>
                          <a:latin typeface="+mn-lt"/>
                          <a:ea typeface="+mn-ea"/>
                          <a:cs typeface="+mn-cs"/>
                        </a:rPr>
                        <a:t>运动员</a:t>
                      </a:r>
                      <a:r>
                        <a:rPr lang="en-US" altLang="zh-CN" sz="2400" kern="1200" dirty="0" smtClean="0">
                          <a:solidFill>
                            <a:schemeClr val="dk1"/>
                          </a:solidFill>
                          <a:effectLst/>
                          <a:latin typeface="+mn-lt"/>
                          <a:ea typeface="+mn-ea"/>
                          <a:cs typeface="+mn-cs"/>
                        </a:rPr>
                        <a:t>A owl:sameIndividualAs exp:</a:t>
                      </a:r>
                      <a:r>
                        <a:rPr lang="zh-CN" altLang="zh-CN" sz="2400" kern="1200" dirty="0" smtClean="0">
                          <a:solidFill>
                            <a:schemeClr val="dk1"/>
                          </a:solidFill>
                          <a:effectLst/>
                          <a:latin typeface="+mn-lt"/>
                          <a:ea typeface="+mn-ea"/>
                          <a:cs typeface="+mn-cs"/>
                        </a:rPr>
                        <a:t>小明</a:t>
                      </a:r>
                      <a:endParaRPr lang="zh-CN" altLang="en-US" sz="2400" dirty="0"/>
                    </a:p>
                  </a:txBody>
                  <a:tcPr/>
                </a:tc>
                <a:extLst>
                  <a:ext uri="{0D108BD9-81ED-4DB2-BD59-A6C34878D82A}">
                    <a16:rowId xmlns:a16="http://schemas.microsoft.com/office/drawing/2014/main" val="2675223970"/>
                  </a:ext>
                </a:extLst>
              </a:tr>
              <a:tr h="2415228">
                <a:tc>
                  <a:txBody>
                    <a:bodyPr/>
                    <a:lstStyle/>
                    <a:p>
                      <a:r>
                        <a:rPr lang="en-US" altLang="zh-CN" sz="2400" b="0" i="0" kern="1200" dirty="0" smtClean="0">
                          <a:solidFill>
                            <a:schemeClr val="dk1"/>
                          </a:solidFill>
                          <a:effectLst/>
                          <a:latin typeface="+mn-lt"/>
                          <a:ea typeface="+mn-ea"/>
                          <a:cs typeface="+mn-cs"/>
                        </a:rPr>
                        <a:t>owl:TransitiveProperty</a:t>
                      </a:r>
                      <a:endParaRPr lang="zh-CN" altLang="en-US" sz="2400" dirty="0"/>
                    </a:p>
                  </a:txBody>
                  <a:tcPr/>
                </a:tc>
                <a:tc>
                  <a:txBody>
                    <a:bodyPr/>
                    <a:lstStyle/>
                    <a:p>
                      <a:r>
                        <a:rPr lang="zh-CN" altLang="en-US" sz="2400" dirty="0" smtClean="0"/>
                        <a:t>属性传递</a:t>
                      </a:r>
                      <a:endParaRPr lang="zh-CN" altLang="en-US" sz="2400" dirty="0"/>
                    </a:p>
                  </a:txBody>
                  <a:tcPr/>
                </a:tc>
                <a:tc>
                  <a:txBody>
                    <a:bodyPr/>
                    <a:lstStyle/>
                    <a:p>
                      <a:r>
                        <a:rPr lang="en-US" altLang="zh-CN" sz="2400" b="0" i="0" kern="1200" dirty="0" smtClean="0">
                          <a:solidFill>
                            <a:schemeClr val="dk1"/>
                          </a:solidFill>
                          <a:effectLst/>
                          <a:latin typeface="+mn-lt"/>
                          <a:ea typeface="+mn-ea"/>
                          <a:cs typeface="+mn-cs"/>
                        </a:rPr>
                        <a:t>exp:ancestor </a:t>
                      </a:r>
                      <a:r>
                        <a:rPr lang="en-US" altLang="zh-CN" sz="2400" b="0" i="0" kern="1200" dirty="0" err="1" smtClean="0">
                          <a:solidFill>
                            <a:schemeClr val="dk1"/>
                          </a:solidFill>
                          <a:effectLst/>
                          <a:latin typeface="+mn-lt"/>
                          <a:ea typeface="+mn-ea"/>
                          <a:cs typeface="+mn-cs"/>
                        </a:rPr>
                        <a:t>rdf:type</a:t>
                      </a:r>
                      <a:r>
                        <a:rPr lang="en-US" altLang="zh-CN" sz="2400" b="0" i="0" kern="1200" dirty="0" smtClean="0">
                          <a:solidFill>
                            <a:schemeClr val="dk1"/>
                          </a:solidFill>
                          <a:effectLst/>
                          <a:latin typeface="+mn-lt"/>
                          <a:ea typeface="+mn-ea"/>
                          <a:cs typeface="+mn-cs"/>
                        </a:rPr>
                        <a:t> owl:TransitiveProperty</a:t>
                      </a:r>
                    </a:p>
                    <a:p>
                      <a:r>
                        <a:rPr lang="en-US" altLang="zh-CN" sz="2400" b="0" i="0" kern="1200" dirty="0" err="1" smtClean="0">
                          <a:solidFill>
                            <a:srgbClr val="FF0000"/>
                          </a:solidFill>
                          <a:effectLst/>
                          <a:latin typeface="+mn-lt"/>
                          <a:ea typeface="+mn-ea"/>
                          <a:cs typeface="+mn-cs"/>
                        </a:rPr>
                        <a:t>exp:ancestor</a:t>
                      </a:r>
                      <a:r>
                        <a:rPr lang="zh-CN" altLang="en-US" sz="2400" b="0" i="0" kern="1200" dirty="0" smtClean="0">
                          <a:solidFill>
                            <a:srgbClr val="FF0000"/>
                          </a:solidFill>
                          <a:effectLst/>
                          <a:latin typeface="+mn-lt"/>
                          <a:ea typeface="+mn-ea"/>
                          <a:cs typeface="+mn-cs"/>
                        </a:rPr>
                        <a:t>是个传递关系，</a:t>
                      </a:r>
                      <a:endParaRPr lang="en-US" altLang="zh-CN" sz="2400" b="0" i="0" kern="1200" dirty="0" smtClean="0">
                        <a:solidFill>
                          <a:srgbClr val="FF0000"/>
                        </a:solidFill>
                        <a:effectLst/>
                        <a:latin typeface="+mn-lt"/>
                        <a:ea typeface="+mn-ea"/>
                        <a:cs typeface="+mn-cs"/>
                      </a:endParaRPr>
                    </a:p>
                    <a:p>
                      <a:r>
                        <a:rPr lang="en-US" altLang="zh-CN" sz="2400" b="0" i="0" kern="1200" dirty="0" err="1" smtClean="0">
                          <a:solidFill>
                            <a:schemeClr val="dk1"/>
                          </a:solidFill>
                          <a:effectLst/>
                          <a:latin typeface="+mn-lt"/>
                          <a:ea typeface="+mn-ea"/>
                          <a:cs typeface="+mn-cs"/>
                        </a:rPr>
                        <a:t>exp</a:t>
                      </a:r>
                      <a:r>
                        <a:rPr lang="en-US" altLang="zh-CN" sz="2400" b="0" i="0" kern="1200" dirty="0" smtClean="0">
                          <a:solidFill>
                            <a:schemeClr val="dk1"/>
                          </a:solidFill>
                          <a:effectLst/>
                          <a:latin typeface="+mn-lt"/>
                          <a:ea typeface="+mn-ea"/>
                          <a:cs typeface="+mn-cs"/>
                        </a:rPr>
                        <a:t>:</a:t>
                      </a:r>
                      <a:r>
                        <a:rPr lang="zh-CN" altLang="en-US" sz="2400" b="0" i="0" kern="1200" dirty="0" smtClean="0">
                          <a:solidFill>
                            <a:schemeClr val="dk1"/>
                          </a:solidFill>
                          <a:effectLst/>
                          <a:latin typeface="+mn-lt"/>
                          <a:ea typeface="+mn-ea"/>
                          <a:cs typeface="+mn-cs"/>
                        </a:rPr>
                        <a:t>小明 </a:t>
                      </a:r>
                      <a:r>
                        <a:rPr lang="en-US" altLang="zh-CN" sz="2400" b="0" i="0" kern="1200" dirty="0" smtClean="0">
                          <a:solidFill>
                            <a:schemeClr val="dk1"/>
                          </a:solidFill>
                          <a:effectLst/>
                          <a:latin typeface="+mn-lt"/>
                          <a:ea typeface="+mn-ea"/>
                          <a:cs typeface="+mn-cs"/>
                        </a:rPr>
                        <a:t>exp:ancestor exp:</a:t>
                      </a:r>
                      <a:r>
                        <a:rPr lang="zh-CN" altLang="en-US" sz="2400" b="0" i="0" kern="1200" dirty="0" smtClean="0">
                          <a:solidFill>
                            <a:schemeClr val="dk1"/>
                          </a:solidFill>
                          <a:effectLst/>
                          <a:latin typeface="+mn-lt"/>
                          <a:ea typeface="+mn-ea"/>
                          <a:cs typeface="+mn-cs"/>
                        </a:rPr>
                        <a:t>小林； </a:t>
                      </a:r>
                      <a:endParaRPr lang="en-US" altLang="zh-CN" sz="2400" b="0" i="0" kern="1200" dirty="0" smtClean="0">
                        <a:solidFill>
                          <a:schemeClr val="dk1"/>
                        </a:solidFill>
                        <a:effectLst/>
                        <a:latin typeface="+mn-lt"/>
                        <a:ea typeface="+mn-ea"/>
                        <a:cs typeface="+mn-cs"/>
                      </a:endParaRPr>
                    </a:p>
                    <a:p>
                      <a:r>
                        <a:rPr lang="en-US" altLang="zh-CN" sz="2400" b="0" i="0" kern="1200" dirty="0" smtClean="0">
                          <a:solidFill>
                            <a:schemeClr val="dk1"/>
                          </a:solidFill>
                          <a:effectLst/>
                          <a:latin typeface="+mn-lt"/>
                          <a:ea typeface="+mn-ea"/>
                          <a:cs typeface="+mn-cs"/>
                        </a:rPr>
                        <a:t>exp:</a:t>
                      </a:r>
                      <a:r>
                        <a:rPr lang="zh-CN" altLang="en-US" sz="2400" b="0" i="0" kern="1200" dirty="0" smtClean="0">
                          <a:solidFill>
                            <a:schemeClr val="dk1"/>
                          </a:solidFill>
                          <a:effectLst/>
                          <a:latin typeface="+mn-lt"/>
                          <a:ea typeface="+mn-ea"/>
                          <a:cs typeface="+mn-cs"/>
                        </a:rPr>
                        <a:t>小林 </a:t>
                      </a:r>
                      <a:r>
                        <a:rPr lang="en-US" altLang="zh-CN" sz="2400" b="0" i="0" kern="1200" dirty="0" smtClean="0">
                          <a:solidFill>
                            <a:schemeClr val="dk1"/>
                          </a:solidFill>
                          <a:effectLst/>
                          <a:latin typeface="+mn-lt"/>
                          <a:ea typeface="+mn-ea"/>
                          <a:cs typeface="+mn-cs"/>
                        </a:rPr>
                        <a:t>exp:ancestor exp:</a:t>
                      </a:r>
                      <a:r>
                        <a:rPr lang="zh-CN" altLang="en-US" sz="2400" b="0" i="0" kern="1200" dirty="0" smtClean="0">
                          <a:solidFill>
                            <a:schemeClr val="dk1"/>
                          </a:solidFill>
                          <a:effectLst/>
                          <a:latin typeface="+mn-lt"/>
                          <a:ea typeface="+mn-ea"/>
                          <a:cs typeface="+mn-cs"/>
                        </a:rPr>
                        <a:t>小志</a:t>
                      </a:r>
                      <a:endParaRPr lang="en-US" altLang="zh-CN" sz="2400" b="0" i="0" kern="1200" dirty="0" smtClean="0">
                        <a:solidFill>
                          <a:schemeClr val="dk1"/>
                        </a:solidFill>
                        <a:effectLst/>
                        <a:latin typeface="+mn-lt"/>
                        <a:ea typeface="+mn-ea"/>
                        <a:cs typeface="+mn-cs"/>
                      </a:endParaRPr>
                    </a:p>
                    <a:p>
                      <a:r>
                        <a:rPr lang="zh-CN" altLang="en-US" sz="2400" b="0" i="0" kern="1200" dirty="0" smtClean="0">
                          <a:solidFill>
                            <a:schemeClr val="dk1"/>
                          </a:solidFill>
                          <a:effectLst/>
                          <a:latin typeface="+mn-lt"/>
                          <a:ea typeface="+mn-ea"/>
                          <a:cs typeface="+mn-cs"/>
                        </a:rPr>
                        <a:t>根据上述声明，有 </a:t>
                      </a:r>
                      <a:r>
                        <a:rPr lang="en-US" altLang="zh-CN" sz="2400" b="0" i="0" kern="1200" dirty="0" smtClean="0">
                          <a:solidFill>
                            <a:schemeClr val="dk1"/>
                          </a:solidFill>
                          <a:effectLst/>
                          <a:latin typeface="+mn-lt"/>
                          <a:ea typeface="+mn-ea"/>
                          <a:cs typeface="+mn-cs"/>
                        </a:rPr>
                        <a:t>exp:</a:t>
                      </a:r>
                      <a:r>
                        <a:rPr lang="zh-CN" altLang="en-US" sz="2400" b="0" i="0" kern="1200" dirty="0" smtClean="0">
                          <a:solidFill>
                            <a:schemeClr val="dk1"/>
                          </a:solidFill>
                          <a:effectLst/>
                          <a:latin typeface="+mn-lt"/>
                          <a:ea typeface="+mn-ea"/>
                          <a:cs typeface="+mn-cs"/>
                        </a:rPr>
                        <a:t>小明 </a:t>
                      </a:r>
                      <a:r>
                        <a:rPr lang="en-US" altLang="zh-CN" sz="2400" b="0" i="0" kern="1200" dirty="0" smtClean="0">
                          <a:solidFill>
                            <a:schemeClr val="dk1"/>
                          </a:solidFill>
                          <a:effectLst/>
                          <a:latin typeface="+mn-lt"/>
                          <a:ea typeface="+mn-ea"/>
                          <a:cs typeface="+mn-cs"/>
                        </a:rPr>
                        <a:t>exp:ancestor exp:</a:t>
                      </a:r>
                      <a:r>
                        <a:rPr lang="zh-CN" altLang="en-US" sz="2400" b="0" i="0" kern="1200" dirty="0" smtClean="0">
                          <a:solidFill>
                            <a:schemeClr val="dk1"/>
                          </a:solidFill>
                          <a:effectLst/>
                          <a:latin typeface="+mn-lt"/>
                          <a:ea typeface="+mn-ea"/>
                          <a:cs typeface="+mn-cs"/>
                        </a:rPr>
                        <a:t>小志</a:t>
                      </a:r>
                      <a:endParaRPr lang="zh-CN" altLang="en-US" sz="2400" dirty="0"/>
                    </a:p>
                  </a:txBody>
                  <a:tcPr/>
                </a:tc>
                <a:extLst>
                  <a:ext uri="{0D108BD9-81ED-4DB2-BD59-A6C34878D82A}">
                    <a16:rowId xmlns:a16="http://schemas.microsoft.com/office/drawing/2014/main" val="4039589157"/>
                  </a:ext>
                </a:extLst>
              </a:tr>
            </a:tbl>
          </a:graphicData>
        </a:graphic>
      </p:graphicFrame>
      <p:sp>
        <p:nvSpPr>
          <p:cNvPr id="7" name="矩形 6"/>
          <p:cNvSpPr/>
          <p:nvPr/>
        </p:nvSpPr>
        <p:spPr>
          <a:xfrm>
            <a:off x="754516" y="6488668"/>
            <a:ext cx="6803466" cy="369332"/>
          </a:xfrm>
          <a:prstGeom prst="rect">
            <a:avLst/>
          </a:prstGeom>
        </p:spPr>
        <p:txBody>
          <a:bodyPr wrap="none">
            <a:spAutoFit/>
          </a:bodyPr>
          <a:lstStyle/>
          <a:p>
            <a:pPr lvl="0">
              <a:defRPr/>
            </a:pPr>
            <a:r>
              <a:rPr lang="zh-CN" altLang="en-US" dirty="0" smtClean="0">
                <a:solidFill>
                  <a:schemeClr val="bg1">
                    <a:lumMod val="65000"/>
                  </a:schemeClr>
                </a:solidFill>
              </a:rPr>
              <a:t>参考：</a:t>
            </a:r>
            <a:r>
              <a:rPr lang="en-US" altLang="zh-CN" dirty="0" smtClean="0">
                <a:solidFill>
                  <a:schemeClr val="bg1">
                    <a:lumMod val="65000"/>
                  </a:schemeClr>
                </a:solidFill>
              </a:rPr>
              <a:t>https</a:t>
            </a:r>
            <a:r>
              <a:rPr lang="en-US" altLang="zh-CN" dirty="0">
                <a:solidFill>
                  <a:schemeClr val="bg1">
                    <a:lumMod val="65000"/>
                  </a:schemeClr>
                </a:solidFill>
              </a:rPr>
              <a:t>://blog.csdn.net/du_milestone/article/details/84946357</a:t>
            </a:r>
          </a:p>
        </p:txBody>
      </p:sp>
    </p:spTree>
    <p:extLst>
      <p:ext uri="{BB962C8B-B14F-4D97-AF65-F5344CB8AC3E}">
        <p14:creationId xmlns:p14="http://schemas.microsoft.com/office/powerpoint/2010/main" val="432981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0326"/>
            <a:ext cx="10515600" cy="675861"/>
          </a:xfrm>
        </p:spPr>
        <p:txBody>
          <a:bodyPr/>
          <a:lstStyle/>
          <a:p>
            <a:r>
              <a:rPr lang="en-US" altLang="zh-CN" sz="2400" b="1" dirty="0">
                <a:solidFill>
                  <a:prstClr val="black"/>
                </a:solidFill>
              </a:rPr>
              <a:t>5.1.2.3 OWL</a:t>
            </a:r>
            <a:r>
              <a:rPr lang="zh-CN" altLang="en-US" sz="2400" b="1" dirty="0">
                <a:solidFill>
                  <a:prstClr val="black"/>
                </a:solidFill>
              </a:rPr>
              <a:t>（续）</a:t>
            </a:r>
            <a:endParaRPr lang="zh-CN" altLang="en-US" dirty="0"/>
          </a:p>
        </p:txBody>
      </p:sp>
      <p:sp>
        <p:nvSpPr>
          <p:cNvPr id="3" name="内容占位符 2"/>
          <p:cNvSpPr>
            <a:spLocks noGrp="1"/>
          </p:cNvSpPr>
          <p:nvPr>
            <p:ph idx="1"/>
          </p:nvPr>
        </p:nvSpPr>
        <p:spPr>
          <a:xfrm>
            <a:off x="838200" y="721581"/>
            <a:ext cx="10515600" cy="558579"/>
          </a:xfrm>
        </p:spPr>
        <p:txBody>
          <a:bodyPr>
            <a:normAutofit/>
          </a:bodyPr>
          <a:lstStyle/>
          <a:p>
            <a:r>
              <a:rPr lang="en-US" altLang="zh-CN" sz="2400" dirty="0" smtClean="0"/>
              <a:t>OWL</a:t>
            </a:r>
            <a:r>
              <a:rPr lang="zh-CN" altLang="en-US" sz="2400" dirty="0" smtClean="0"/>
              <a:t>词汇举例</a:t>
            </a:r>
            <a:endParaRPr lang="en-US" altLang="zh-CN" sz="2400"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23</a:t>
            </a:fld>
            <a:endParaRPr lang="zh-CN" altLang="en-US" dirty="0"/>
          </a:p>
        </p:txBody>
      </p:sp>
      <p:graphicFrame>
        <p:nvGraphicFramePr>
          <p:cNvPr id="6" name="表格 5"/>
          <p:cNvGraphicFramePr>
            <a:graphicFrameLocks noGrp="1"/>
          </p:cNvGraphicFramePr>
          <p:nvPr>
            <p:extLst>
              <p:ext uri="{D42A27DB-BD31-4B8C-83A1-F6EECF244321}">
                <p14:modId xmlns:p14="http://schemas.microsoft.com/office/powerpoint/2010/main" val="3410756467"/>
              </p:ext>
            </p:extLst>
          </p:nvPr>
        </p:nvGraphicFramePr>
        <p:xfrm>
          <a:off x="838200" y="1280160"/>
          <a:ext cx="10872536" cy="4297680"/>
        </p:xfrm>
        <a:graphic>
          <a:graphicData uri="http://schemas.openxmlformats.org/drawingml/2006/table">
            <a:tbl>
              <a:tblPr firstRow="1" bandRow="1">
                <a:tableStyleId>{5C22544A-7EE6-4342-B048-85BDC9FD1C3A}</a:tableStyleId>
              </a:tblPr>
              <a:tblGrid>
                <a:gridCol w="3196195">
                  <a:extLst>
                    <a:ext uri="{9D8B030D-6E8A-4147-A177-3AD203B41FA5}">
                      <a16:colId xmlns:a16="http://schemas.microsoft.com/office/drawing/2014/main" val="2413236892"/>
                    </a:ext>
                  </a:extLst>
                </a:gridCol>
                <a:gridCol w="1559898">
                  <a:extLst>
                    <a:ext uri="{9D8B030D-6E8A-4147-A177-3AD203B41FA5}">
                      <a16:colId xmlns:a16="http://schemas.microsoft.com/office/drawing/2014/main" val="3441680205"/>
                    </a:ext>
                  </a:extLst>
                </a:gridCol>
                <a:gridCol w="6116443">
                  <a:extLst>
                    <a:ext uri="{9D8B030D-6E8A-4147-A177-3AD203B41FA5}">
                      <a16:colId xmlns:a16="http://schemas.microsoft.com/office/drawing/2014/main" val="2987588588"/>
                    </a:ext>
                  </a:extLst>
                </a:gridCol>
              </a:tblGrid>
              <a:tr h="370840">
                <a:tc>
                  <a:txBody>
                    <a:bodyPr/>
                    <a:lstStyle/>
                    <a:p>
                      <a:r>
                        <a:rPr lang="en-US" altLang="zh-CN" sz="2400" b="1" kern="1200" dirty="0" smtClean="0">
                          <a:solidFill>
                            <a:schemeClr val="lt1"/>
                          </a:solidFill>
                          <a:effectLst/>
                          <a:latin typeface="+mn-lt"/>
                          <a:ea typeface="+mn-ea"/>
                          <a:cs typeface="+mn-cs"/>
                        </a:rPr>
                        <a:t>OWL</a:t>
                      </a:r>
                      <a:r>
                        <a:rPr lang="zh-CN" altLang="zh-CN" sz="2400" b="1" kern="1200" dirty="0" smtClean="0">
                          <a:solidFill>
                            <a:schemeClr val="lt1"/>
                          </a:solidFill>
                          <a:effectLst/>
                          <a:latin typeface="+mn-lt"/>
                          <a:ea typeface="+mn-ea"/>
                          <a:cs typeface="+mn-cs"/>
                        </a:rPr>
                        <a:t>词汇</a:t>
                      </a:r>
                      <a:endParaRPr lang="zh-CN" altLang="en-US" sz="2400" dirty="0"/>
                    </a:p>
                  </a:txBody>
                  <a:tcPr/>
                </a:tc>
                <a:tc>
                  <a:txBody>
                    <a:bodyPr/>
                    <a:lstStyle/>
                    <a:p>
                      <a:r>
                        <a:rPr lang="zh-CN" altLang="en-US" sz="2400" dirty="0" smtClean="0"/>
                        <a:t>描述</a:t>
                      </a:r>
                      <a:endParaRPr lang="zh-CN" altLang="en-US" sz="2400" dirty="0"/>
                    </a:p>
                  </a:txBody>
                  <a:tcPr/>
                </a:tc>
                <a:tc>
                  <a:txBody>
                    <a:bodyPr/>
                    <a:lstStyle/>
                    <a:p>
                      <a:r>
                        <a:rPr lang="zh-CN" altLang="en-US" sz="2400" dirty="0" smtClean="0"/>
                        <a:t>示例</a:t>
                      </a:r>
                      <a:endParaRPr lang="zh-CN" altLang="en-US" sz="2400" dirty="0"/>
                    </a:p>
                  </a:txBody>
                  <a:tcPr/>
                </a:tc>
                <a:extLst>
                  <a:ext uri="{0D108BD9-81ED-4DB2-BD59-A6C34878D82A}">
                    <a16:rowId xmlns:a16="http://schemas.microsoft.com/office/drawing/2014/main" val="2089237117"/>
                  </a:ext>
                </a:extLst>
              </a:tr>
              <a:tr h="370840">
                <a:tc>
                  <a:txBody>
                    <a:bodyPr/>
                    <a:lstStyle/>
                    <a:p>
                      <a:r>
                        <a:rPr lang="en-US" altLang="zh-CN" sz="2400" b="0" i="0" kern="1200" dirty="0" err="1" smtClean="0">
                          <a:solidFill>
                            <a:schemeClr val="dk1"/>
                          </a:solidFill>
                          <a:effectLst/>
                          <a:latin typeface="+mn-lt"/>
                          <a:ea typeface="+mn-ea"/>
                          <a:cs typeface="+mn-cs"/>
                        </a:rPr>
                        <a:t>owl:inverseOf</a:t>
                      </a:r>
                      <a:endParaRPr lang="zh-CN" altLang="en-US" sz="2400" dirty="0"/>
                    </a:p>
                  </a:txBody>
                  <a:tcPr/>
                </a:tc>
                <a:tc>
                  <a:txBody>
                    <a:bodyPr/>
                    <a:lstStyle/>
                    <a:p>
                      <a:r>
                        <a:rPr lang="zh-CN" altLang="en-US" sz="2400" dirty="0" smtClean="0"/>
                        <a:t>属性相反</a:t>
                      </a:r>
                      <a:endParaRPr lang="zh-CN" altLang="en-US" sz="2400" dirty="0"/>
                    </a:p>
                  </a:txBody>
                  <a:tcPr/>
                </a:tc>
                <a:tc>
                  <a:txBody>
                    <a:bodyPr/>
                    <a:lstStyle/>
                    <a:p>
                      <a:r>
                        <a:rPr lang="en-US" altLang="zh-CN" sz="2400" b="0" i="0" kern="1200" dirty="0" smtClean="0">
                          <a:solidFill>
                            <a:schemeClr val="dk1"/>
                          </a:solidFill>
                          <a:effectLst/>
                          <a:latin typeface="+mn-lt"/>
                          <a:ea typeface="+mn-ea"/>
                          <a:cs typeface="+mn-cs"/>
                        </a:rPr>
                        <a:t>exp:ancestor </a:t>
                      </a:r>
                      <a:r>
                        <a:rPr lang="en-US" altLang="zh-CN" sz="2400" b="0" i="0" kern="1200" dirty="0" err="1" smtClean="0">
                          <a:solidFill>
                            <a:schemeClr val="dk1"/>
                          </a:solidFill>
                          <a:effectLst/>
                          <a:latin typeface="+mn-lt"/>
                          <a:ea typeface="+mn-ea"/>
                          <a:cs typeface="+mn-cs"/>
                        </a:rPr>
                        <a:t>owl:inverseOf</a:t>
                      </a:r>
                      <a:r>
                        <a:rPr lang="en-US" altLang="zh-CN" sz="2400" b="0" i="0" kern="1200" dirty="0" smtClean="0">
                          <a:solidFill>
                            <a:schemeClr val="dk1"/>
                          </a:solidFill>
                          <a:effectLst/>
                          <a:latin typeface="+mn-lt"/>
                          <a:ea typeface="+mn-ea"/>
                          <a:cs typeface="+mn-cs"/>
                        </a:rPr>
                        <a:t> </a:t>
                      </a:r>
                      <a:r>
                        <a:rPr lang="en-US" altLang="zh-CN" sz="2400" b="0" i="0" kern="1200" dirty="0" err="1" smtClean="0">
                          <a:solidFill>
                            <a:schemeClr val="dk1"/>
                          </a:solidFill>
                          <a:effectLst/>
                          <a:latin typeface="+mn-lt"/>
                          <a:ea typeface="+mn-ea"/>
                          <a:cs typeface="+mn-cs"/>
                        </a:rPr>
                        <a:t>exp:descendant</a:t>
                      </a:r>
                      <a:endParaRPr lang="en-US" altLang="zh-CN" sz="2400" b="0" i="0" kern="1200" dirty="0" smtClean="0">
                        <a:solidFill>
                          <a:schemeClr val="dk1"/>
                        </a:solidFill>
                        <a:effectLst/>
                        <a:latin typeface="+mn-lt"/>
                        <a:ea typeface="+mn-ea"/>
                        <a:cs typeface="+mn-cs"/>
                      </a:endParaRPr>
                    </a:p>
                    <a:p>
                      <a:r>
                        <a:rPr lang="en-US" altLang="zh-CN" sz="2400" b="0" i="0" kern="1200" dirty="0" smtClean="0">
                          <a:solidFill>
                            <a:srgbClr val="FF0000"/>
                          </a:solidFill>
                          <a:effectLst/>
                          <a:latin typeface="+mn-lt"/>
                          <a:ea typeface="+mn-ea"/>
                          <a:cs typeface="+mn-cs"/>
                        </a:rPr>
                        <a:t>exp:ancestor</a:t>
                      </a:r>
                      <a:r>
                        <a:rPr lang="zh-CN" altLang="en-US" sz="2400" b="0" i="0" kern="1200" dirty="0" smtClean="0">
                          <a:solidFill>
                            <a:srgbClr val="FF0000"/>
                          </a:solidFill>
                          <a:effectLst/>
                          <a:latin typeface="+mn-lt"/>
                          <a:ea typeface="+mn-ea"/>
                          <a:cs typeface="+mn-cs"/>
                        </a:rPr>
                        <a:t>与</a:t>
                      </a:r>
                      <a:r>
                        <a:rPr lang="en-US" altLang="zh-CN" sz="2400" b="0" i="0" kern="1200" dirty="0" err="1" smtClean="0">
                          <a:solidFill>
                            <a:srgbClr val="FF0000"/>
                          </a:solidFill>
                          <a:effectLst/>
                          <a:latin typeface="+mn-lt"/>
                          <a:ea typeface="+mn-ea"/>
                          <a:cs typeface="+mn-cs"/>
                        </a:rPr>
                        <a:t>exp:descendant</a:t>
                      </a:r>
                      <a:r>
                        <a:rPr lang="zh-CN" altLang="en-US" sz="2400" b="0" i="0" kern="1200" dirty="0" smtClean="0">
                          <a:solidFill>
                            <a:srgbClr val="FF0000"/>
                          </a:solidFill>
                          <a:effectLst/>
                          <a:latin typeface="+mn-lt"/>
                          <a:ea typeface="+mn-ea"/>
                          <a:cs typeface="+mn-cs"/>
                        </a:rPr>
                        <a:t>是互反关系</a:t>
                      </a:r>
                      <a:endParaRPr lang="en-US" altLang="zh-CN" sz="2400" b="0" i="0" kern="1200" dirty="0" smtClean="0">
                        <a:solidFill>
                          <a:srgbClr val="FF0000"/>
                        </a:solidFill>
                        <a:effectLst/>
                        <a:latin typeface="+mn-lt"/>
                        <a:ea typeface="+mn-ea"/>
                        <a:cs typeface="+mn-cs"/>
                      </a:endParaRPr>
                    </a:p>
                    <a:p>
                      <a:r>
                        <a:rPr lang="zh-CN" altLang="en-US" sz="2400" dirty="0" smtClean="0"/>
                        <a:t/>
                      </a:r>
                      <a:br>
                        <a:rPr lang="zh-CN" altLang="en-US" sz="2400" dirty="0" smtClean="0"/>
                      </a:br>
                      <a:r>
                        <a:rPr lang="en-US" altLang="zh-CN" sz="2400" b="0" i="0" kern="1200" dirty="0" smtClean="0">
                          <a:solidFill>
                            <a:schemeClr val="dk1"/>
                          </a:solidFill>
                          <a:effectLst/>
                          <a:latin typeface="+mn-lt"/>
                          <a:ea typeface="+mn-ea"/>
                          <a:cs typeface="+mn-cs"/>
                        </a:rPr>
                        <a:t>exp:</a:t>
                      </a:r>
                      <a:r>
                        <a:rPr lang="zh-CN" altLang="en-US" sz="2400" b="0" i="0" kern="1200" dirty="0" smtClean="0">
                          <a:solidFill>
                            <a:schemeClr val="dk1"/>
                          </a:solidFill>
                          <a:effectLst/>
                          <a:latin typeface="+mn-lt"/>
                          <a:ea typeface="+mn-ea"/>
                          <a:cs typeface="+mn-cs"/>
                        </a:rPr>
                        <a:t>小明 </a:t>
                      </a:r>
                      <a:r>
                        <a:rPr lang="en-US" altLang="zh-CN" sz="2400" b="0" i="0" kern="1200" dirty="0" smtClean="0">
                          <a:solidFill>
                            <a:schemeClr val="dk1"/>
                          </a:solidFill>
                          <a:effectLst/>
                          <a:latin typeface="+mn-lt"/>
                          <a:ea typeface="+mn-ea"/>
                          <a:cs typeface="+mn-cs"/>
                        </a:rPr>
                        <a:t>exp:ancestor exp:</a:t>
                      </a:r>
                      <a:r>
                        <a:rPr lang="zh-CN" altLang="en-US" sz="2400" b="0" i="0" kern="1200" dirty="0" smtClean="0">
                          <a:solidFill>
                            <a:schemeClr val="dk1"/>
                          </a:solidFill>
                          <a:effectLst/>
                          <a:latin typeface="+mn-lt"/>
                          <a:ea typeface="+mn-ea"/>
                          <a:cs typeface="+mn-cs"/>
                        </a:rPr>
                        <a:t>小林，</a:t>
                      </a:r>
                      <a:endParaRPr lang="en-US" altLang="zh-CN" sz="2400" b="0" i="0" kern="1200" dirty="0" smtClean="0">
                        <a:solidFill>
                          <a:schemeClr val="dk1"/>
                        </a:solidFill>
                        <a:effectLst/>
                        <a:latin typeface="+mn-lt"/>
                        <a:ea typeface="+mn-ea"/>
                        <a:cs typeface="+mn-cs"/>
                      </a:endParaRPr>
                    </a:p>
                    <a:p>
                      <a:r>
                        <a:rPr lang="zh-CN" altLang="en-US" sz="2400" b="0" i="0" kern="1200" dirty="0" smtClean="0">
                          <a:solidFill>
                            <a:schemeClr val="dk1"/>
                          </a:solidFill>
                          <a:effectLst/>
                          <a:latin typeface="+mn-lt"/>
                          <a:ea typeface="+mn-ea"/>
                          <a:cs typeface="+mn-cs"/>
                        </a:rPr>
                        <a:t>则有 </a:t>
                      </a:r>
                      <a:r>
                        <a:rPr lang="en-US" altLang="zh-CN" sz="2400" b="0" i="0" kern="1200" dirty="0" smtClean="0">
                          <a:solidFill>
                            <a:schemeClr val="dk1"/>
                          </a:solidFill>
                          <a:effectLst/>
                          <a:latin typeface="+mn-lt"/>
                          <a:ea typeface="+mn-ea"/>
                          <a:cs typeface="+mn-cs"/>
                        </a:rPr>
                        <a:t>exp:</a:t>
                      </a:r>
                      <a:r>
                        <a:rPr lang="zh-CN" altLang="en-US" sz="2400" b="0" i="0" kern="1200" dirty="0" smtClean="0">
                          <a:solidFill>
                            <a:schemeClr val="dk1"/>
                          </a:solidFill>
                          <a:effectLst/>
                          <a:latin typeface="+mn-lt"/>
                          <a:ea typeface="+mn-ea"/>
                          <a:cs typeface="+mn-cs"/>
                        </a:rPr>
                        <a:t>小林 </a:t>
                      </a:r>
                      <a:r>
                        <a:rPr lang="en-US" altLang="zh-CN" sz="2400" b="0" i="0" kern="1200" dirty="0" err="1" smtClean="0">
                          <a:solidFill>
                            <a:schemeClr val="dk1"/>
                          </a:solidFill>
                          <a:effectLst/>
                          <a:latin typeface="+mn-lt"/>
                          <a:ea typeface="+mn-ea"/>
                          <a:cs typeface="+mn-cs"/>
                        </a:rPr>
                        <a:t>exp:descendant</a:t>
                      </a:r>
                      <a:r>
                        <a:rPr lang="en-US" altLang="zh-CN" sz="2400" b="0" i="0" kern="1200" dirty="0" smtClean="0">
                          <a:solidFill>
                            <a:schemeClr val="dk1"/>
                          </a:solidFill>
                          <a:effectLst/>
                          <a:latin typeface="+mn-lt"/>
                          <a:ea typeface="+mn-ea"/>
                          <a:cs typeface="+mn-cs"/>
                        </a:rPr>
                        <a:t> exp:</a:t>
                      </a:r>
                      <a:r>
                        <a:rPr lang="zh-CN" altLang="en-US" sz="2400" b="0" i="0" kern="1200" dirty="0" smtClean="0">
                          <a:solidFill>
                            <a:schemeClr val="dk1"/>
                          </a:solidFill>
                          <a:effectLst/>
                          <a:latin typeface="+mn-lt"/>
                          <a:ea typeface="+mn-ea"/>
                          <a:cs typeface="+mn-cs"/>
                        </a:rPr>
                        <a:t>小明</a:t>
                      </a:r>
                      <a:endParaRPr lang="zh-CN" altLang="en-US" sz="2400" dirty="0"/>
                    </a:p>
                  </a:txBody>
                  <a:tcPr/>
                </a:tc>
                <a:extLst>
                  <a:ext uri="{0D108BD9-81ED-4DB2-BD59-A6C34878D82A}">
                    <a16:rowId xmlns:a16="http://schemas.microsoft.com/office/drawing/2014/main" val="642869254"/>
                  </a:ext>
                </a:extLst>
              </a:tr>
              <a:tr h="370840">
                <a:tc>
                  <a:txBody>
                    <a:bodyPr/>
                    <a:lstStyle/>
                    <a:p>
                      <a:r>
                        <a:rPr lang="en-US" altLang="zh-CN" sz="2400" b="0" i="0" kern="1200" dirty="0" err="1" smtClean="0">
                          <a:solidFill>
                            <a:schemeClr val="dk1"/>
                          </a:solidFill>
                          <a:effectLst/>
                          <a:latin typeface="+mn-lt"/>
                          <a:ea typeface="+mn-ea"/>
                          <a:cs typeface="+mn-cs"/>
                        </a:rPr>
                        <a:t>owl:FunctionalProperty</a:t>
                      </a:r>
                      <a:endParaRPr lang="zh-CN" altLang="en-US" sz="2400" dirty="0"/>
                    </a:p>
                  </a:txBody>
                  <a:tcPr/>
                </a:tc>
                <a:tc>
                  <a:txBody>
                    <a:bodyPr/>
                    <a:lstStyle/>
                    <a:p>
                      <a:r>
                        <a:rPr lang="zh-CN" altLang="en-US" sz="2400" dirty="0" smtClean="0"/>
                        <a:t>属性函数性（取值具有唯一性）</a:t>
                      </a:r>
                      <a:endParaRPr lang="zh-CN" altLang="en-US" sz="2400" dirty="0"/>
                    </a:p>
                  </a:txBody>
                  <a:tcPr/>
                </a:tc>
                <a:tc>
                  <a:txBody>
                    <a:bodyPr/>
                    <a:lstStyle/>
                    <a:p>
                      <a:r>
                        <a:rPr lang="en-US" altLang="zh-CN" sz="2400" b="0" i="0" kern="1200" dirty="0" err="1" smtClean="0">
                          <a:solidFill>
                            <a:schemeClr val="dk1"/>
                          </a:solidFill>
                          <a:effectLst/>
                          <a:latin typeface="+mn-lt"/>
                          <a:ea typeface="+mn-ea"/>
                          <a:cs typeface="+mn-cs"/>
                        </a:rPr>
                        <a:t>exp:hasMother</a:t>
                      </a:r>
                      <a:r>
                        <a:rPr lang="en-US" altLang="zh-CN" sz="2400" b="0" i="0" kern="1200" dirty="0" smtClean="0">
                          <a:solidFill>
                            <a:schemeClr val="dk1"/>
                          </a:solidFill>
                          <a:effectLst/>
                          <a:latin typeface="+mn-lt"/>
                          <a:ea typeface="+mn-ea"/>
                          <a:cs typeface="+mn-cs"/>
                        </a:rPr>
                        <a:t> </a:t>
                      </a:r>
                      <a:r>
                        <a:rPr lang="en-US" altLang="zh-CN" sz="2400" b="0" i="0" kern="1200" dirty="0" err="1" smtClean="0">
                          <a:solidFill>
                            <a:schemeClr val="dk1"/>
                          </a:solidFill>
                          <a:effectLst/>
                          <a:latin typeface="+mn-lt"/>
                          <a:ea typeface="+mn-ea"/>
                          <a:cs typeface="+mn-cs"/>
                        </a:rPr>
                        <a:t>rdf:type</a:t>
                      </a:r>
                      <a:r>
                        <a:rPr lang="en-US" altLang="zh-CN" sz="2400" b="0" i="0" kern="1200" dirty="0" smtClean="0">
                          <a:solidFill>
                            <a:schemeClr val="dk1"/>
                          </a:solidFill>
                          <a:effectLst/>
                          <a:latin typeface="+mn-lt"/>
                          <a:ea typeface="+mn-ea"/>
                          <a:cs typeface="+mn-cs"/>
                        </a:rPr>
                        <a:t> </a:t>
                      </a:r>
                      <a:r>
                        <a:rPr lang="en-US" altLang="zh-CN" sz="2400" b="0" i="0" kern="1200" dirty="0" err="1" smtClean="0">
                          <a:solidFill>
                            <a:schemeClr val="dk1"/>
                          </a:solidFill>
                          <a:effectLst/>
                          <a:latin typeface="+mn-lt"/>
                          <a:ea typeface="+mn-ea"/>
                          <a:cs typeface="+mn-cs"/>
                        </a:rPr>
                        <a:t>owl:FunctionalProperty</a:t>
                      </a:r>
                      <a:endParaRPr lang="en-US" altLang="zh-CN" sz="2400" b="0" i="0" kern="1200" dirty="0" smtClean="0">
                        <a:solidFill>
                          <a:schemeClr val="dk1"/>
                        </a:solidFill>
                        <a:effectLst/>
                        <a:latin typeface="+mn-lt"/>
                        <a:ea typeface="+mn-ea"/>
                        <a:cs typeface="+mn-cs"/>
                      </a:endParaRPr>
                    </a:p>
                    <a:p>
                      <a:endParaRPr lang="en-US" altLang="zh-CN" sz="2400" b="0" i="0" kern="1200" dirty="0" smtClean="0">
                        <a:solidFill>
                          <a:schemeClr val="dk1"/>
                        </a:solidFill>
                        <a:effectLst/>
                        <a:latin typeface="+mn-lt"/>
                        <a:ea typeface="+mn-ea"/>
                        <a:cs typeface="+mn-cs"/>
                      </a:endParaRPr>
                    </a:p>
                    <a:p>
                      <a:r>
                        <a:rPr lang="en-US" altLang="zh-CN" sz="2400" b="0" i="0" kern="1200" dirty="0" err="1" smtClean="0">
                          <a:solidFill>
                            <a:schemeClr val="dk1"/>
                          </a:solidFill>
                          <a:effectLst/>
                          <a:latin typeface="+mn-lt"/>
                          <a:ea typeface="+mn-ea"/>
                          <a:cs typeface="+mn-cs"/>
                        </a:rPr>
                        <a:t>exp:hasMother</a:t>
                      </a:r>
                      <a:r>
                        <a:rPr lang="en-US" altLang="zh-CN" sz="2400" b="0" i="0" kern="1200" dirty="0" smtClean="0">
                          <a:solidFill>
                            <a:schemeClr val="dk1"/>
                          </a:solidFill>
                          <a:effectLst/>
                          <a:latin typeface="+mn-lt"/>
                          <a:ea typeface="+mn-ea"/>
                          <a:cs typeface="+mn-cs"/>
                        </a:rPr>
                        <a:t> </a:t>
                      </a:r>
                      <a:r>
                        <a:rPr lang="zh-CN" altLang="en-US" sz="2400" b="0" i="0" kern="1200" dirty="0" smtClean="0">
                          <a:solidFill>
                            <a:schemeClr val="dk1"/>
                          </a:solidFill>
                          <a:effectLst/>
                          <a:latin typeface="+mn-lt"/>
                          <a:ea typeface="+mn-ea"/>
                          <a:cs typeface="+mn-cs"/>
                        </a:rPr>
                        <a:t>是一个</a:t>
                      </a:r>
                      <a:r>
                        <a:rPr lang="zh-CN" altLang="en-US" sz="2400" b="0" i="0" kern="1200" dirty="0" smtClean="0">
                          <a:solidFill>
                            <a:srgbClr val="FF0000"/>
                          </a:solidFill>
                          <a:effectLst/>
                          <a:latin typeface="+mn-lt"/>
                          <a:ea typeface="+mn-ea"/>
                          <a:cs typeface="+mn-cs"/>
                        </a:rPr>
                        <a:t>具有函数性的属性</a:t>
                      </a:r>
                      <a:r>
                        <a:rPr lang="zh-CN" altLang="en-US" sz="2400" b="0" i="0" kern="1200" dirty="0" smtClean="0">
                          <a:solidFill>
                            <a:schemeClr val="dk1"/>
                          </a:solidFill>
                          <a:effectLst/>
                          <a:latin typeface="+mn-lt"/>
                          <a:ea typeface="+mn-ea"/>
                          <a:cs typeface="+mn-cs"/>
                        </a:rPr>
                        <a:t>，即</a:t>
                      </a:r>
                      <a:r>
                        <a:rPr lang="zh-CN" altLang="en-US" sz="2400" b="0" i="0" kern="1200" dirty="0" smtClean="0">
                          <a:solidFill>
                            <a:srgbClr val="FF0000"/>
                          </a:solidFill>
                          <a:effectLst/>
                          <a:latin typeface="+mn-lt"/>
                          <a:ea typeface="+mn-ea"/>
                          <a:cs typeface="+mn-cs"/>
                        </a:rPr>
                        <a:t>每个人只有一个母亲</a:t>
                      </a:r>
                      <a:r>
                        <a:rPr lang="zh-CN" altLang="en-US" sz="2400" b="0" i="0" kern="1200" dirty="0" smtClean="0">
                          <a:solidFill>
                            <a:schemeClr val="dk1"/>
                          </a:solidFill>
                          <a:effectLst/>
                          <a:latin typeface="+mn-lt"/>
                          <a:ea typeface="+mn-ea"/>
                          <a:cs typeface="+mn-cs"/>
                        </a:rPr>
                        <a:t>。</a:t>
                      </a:r>
                      <a:endParaRPr lang="zh-CN" altLang="en-US" sz="2400" dirty="0"/>
                    </a:p>
                  </a:txBody>
                  <a:tcPr/>
                </a:tc>
                <a:extLst>
                  <a:ext uri="{0D108BD9-81ED-4DB2-BD59-A6C34878D82A}">
                    <a16:rowId xmlns:a16="http://schemas.microsoft.com/office/drawing/2014/main" val="2508627761"/>
                  </a:ext>
                </a:extLst>
              </a:tr>
            </a:tbl>
          </a:graphicData>
        </a:graphic>
      </p:graphicFrame>
      <p:sp>
        <p:nvSpPr>
          <p:cNvPr id="7" name="矩形 6"/>
          <p:cNvSpPr/>
          <p:nvPr/>
        </p:nvSpPr>
        <p:spPr>
          <a:xfrm>
            <a:off x="754516" y="6488668"/>
            <a:ext cx="6803466" cy="369332"/>
          </a:xfrm>
          <a:prstGeom prst="rect">
            <a:avLst/>
          </a:prstGeom>
        </p:spPr>
        <p:txBody>
          <a:bodyPr wrap="none">
            <a:spAutoFit/>
          </a:bodyPr>
          <a:lstStyle/>
          <a:p>
            <a:pPr lvl="0">
              <a:defRPr/>
            </a:pPr>
            <a:r>
              <a:rPr lang="zh-CN" altLang="en-US" dirty="0" smtClean="0">
                <a:solidFill>
                  <a:schemeClr val="bg1">
                    <a:lumMod val="65000"/>
                  </a:schemeClr>
                </a:solidFill>
              </a:rPr>
              <a:t>参考：</a:t>
            </a:r>
            <a:r>
              <a:rPr lang="en-US" altLang="zh-CN" dirty="0" smtClean="0">
                <a:solidFill>
                  <a:schemeClr val="bg1">
                    <a:lumMod val="65000"/>
                  </a:schemeClr>
                </a:solidFill>
              </a:rPr>
              <a:t>https</a:t>
            </a:r>
            <a:r>
              <a:rPr lang="en-US" altLang="zh-CN" dirty="0">
                <a:solidFill>
                  <a:schemeClr val="bg1">
                    <a:lumMod val="65000"/>
                  </a:schemeClr>
                </a:solidFill>
              </a:rPr>
              <a:t>://blog.csdn.net/du_milestone/article/details/84946357</a:t>
            </a:r>
          </a:p>
        </p:txBody>
      </p:sp>
    </p:spTree>
    <p:extLst>
      <p:ext uri="{BB962C8B-B14F-4D97-AF65-F5344CB8AC3E}">
        <p14:creationId xmlns:p14="http://schemas.microsoft.com/office/powerpoint/2010/main" val="10514454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0326"/>
            <a:ext cx="10515600" cy="675861"/>
          </a:xfrm>
        </p:spPr>
        <p:txBody>
          <a:bodyPr/>
          <a:lstStyle/>
          <a:p>
            <a:r>
              <a:rPr lang="en-US" altLang="zh-CN" sz="2400" b="1" dirty="0">
                <a:solidFill>
                  <a:prstClr val="black"/>
                </a:solidFill>
              </a:rPr>
              <a:t>5.1.2.3 OWL</a:t>
            </a:r>
            <a:r>
              <a:rPr lang="zh-CN" altLang="en-US" sz="2400" b="1" dirty="0">
                <a:solidFill>
                  <a:prstClr val="black"/>
                </a:solidFill>
              </a:rPr>
              <a:t>（续）</a:t>
            </a:r>
            <a:endParaRPr lang="zh-CN" altLang="en-US" dirty="0"/>
          </a:p>
        </p:txBody>
      </p:sp>
      <p:sp>
        <p:nvSpPr>
          <p:cNvPr id="3" name="内容占位符 2"/>
          <p:cNvSpPr>
            <a:spLocks noGrp="1"/>
          </p:cNvSpPr>
          <p:nvPr>
            <p:ph idx="1"/>
          </p:nvPr>
        </p:nvSpPr>
        <p:spPr>
          <a:xfrm>
            <a:off x="838200" y="721581"/>
            <a:ext cx="10515600" cy="558579"/>
          </a:xfrm>
        </p:spPr>
        <p:txBody>
          <a:bodyPr>
            <a:normAutofit/>
          </a:bodyPr>
          <a:lstStyle/>
          <a:p>
            <a:r>
              <a:rPr lang="en-US" altLang="zh-CN" sz="2400" dirty="0" smtClean="0"/>
              <a:t>OWL</a:t>
            </a:r>
            <a:r>
              <a:rPr lang="zh-CN" altLang="en-US" sz="2400" dirty="0" smtClean="0"/>
              <a:t>词汇举例</a:t>
            </a:r>
            <a:endParaRPr lang="en-US" altLang="zh-CN" sz="2400"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24</a:t>
            </a:fld>
            <a:endParaRPr lang="zh-CN" altLang="en-US" dirty="0"/>
          </a:p>
        </p:txBody>
      </p:sp>
      <p:graphicFrame>
        <p:nvGraphicFramePr>
          <p:cNvPr id="6" name="表格 5"/>
          <p:cNvGraphicFramePr>
            <a:graphicFrameLocks noGrp="1"/>
          </p:cNvGraphicFramePr>
          <p:nvPr>
            <p:extLst>
              <p:ext uri="{D42A27DB-BD31-4B8C-83A1-F6EECF244321}">
                <p14:modId xmlns:p14="http://schemas.microsoft.com/office/powerpoint/2010/main" val="365429189"/>
              </p:ext>
            </p:extLst>
          </p:nvPr>
        </p:nvGraphicFramePr>
        <p:xfrm>
          <a:off x="545431" y="1280160"/>
          <a:ext cx="11261558" cy="5394960"/>
        </p:xfrm>
        <a:graphic>
          <a:graphicData uri="http://schemas.openxmlformats.org/drawingml/2006/table">
            <a:tbl>
              <a:tblPr firstRow="1" bandRow="1">
                <a:tableStyleId>{5C22544A-7EE6-4342-B048-85BDC9FD1C3A}</a:tableStyleId>
              </a:tblPr>
              <a:tblGrid>
                <a:gridCol w="3310556">
                  <a:extLst>
                    <a:ext uri="{9D8B030D-6E8A-4147-A177-3AD203B41FA5}">
                      <a16:colId xmlns:a16="http://schemas.microsoft.com/office/drawing/2014/main" val="2413236892"/>
                    </a:ext>
                  </a:extLst>
                </a:gridCol>
                <a:gridCol w="1964022">
                  <a:extLst>
                    <a:ext uri="{9D8B030D-6E8A-4147-A177-3AD203B41FA5}">
                      <a16:colId xmlns:a16="http://schemas.microsoft.com/office/drawing/2014/main" val="3441680205"/>
                    </a:ext>
                  </a:extLst>
                </a:gridCol>
                <a:gridCol w="5986980">
                  <a:extLst>
                    <a:ext uri="{9D8B030D-6E8A-4147-A177-3AD203B41FA5}">
                      <a16:colId xmlns:a16="http://schemas.microsoft.com/office/drawing/2014/main" val="2987588588"/>
                    </a:ext>
                  </a:extLst>
                </a:gridCol>
              </a:tblGrid>
              <a:tr h="370840">
                <a:tc>
                  <a:txBody>
                    <a:bodyPr/>
                    <a:lstStyle/>
                    <a:p>
                      <a:r>
                        <a:rPr lang="en-US" altLang="zh-CN" sz="2400" b="1" kern="1200" dirty="0" smtClean="0">
                          <a:solidFill>
                            <a:schemeClr val="lt1"/>
                          </a:solidFill>
                          <a:effectLst/>
                          <a:latin typeface="+mn-lt"/>
                          <a:ea typeface="+mn-ea"/>
                          <a:cs typeface="+mn-cs"/>
                        </a:rPr>
                        <a:t>OWL</a:t>
                      </a:r>
                      <a:r>
                        <a:rPr lang="zh-CN" altLang="zh-CN" sz="2400" b="1" kern="1200" dirty="0" smtClean="0">
                          <a:solidFill>
                            <a:schemeClr val="lt1"/>
                          </a:solidFill>
                          <a:effectLst/>
                          <a:latin typeface="+mn-lt"/>
                          <a:ea typeface="+mn-ea"/>
                          <a:cs typeface="+mn-cs"/>
                        </a:rPr>
                        <a:t>词汇</a:t>
                      </a:r>
                      <a:endParaRPr lang="zh-CN" altLang="en-US" sz="2400" dirty="0"/>
                    </a:p>
                  </a:txBody>
                  <a:tcPr/>
                </a:tc>
                <a:tc>
                  <a:txBody>
                    <a:bodyPr/>
                    <a:lstStyle/>
                    <a:p>
                      <a:r>
                        <a:rPr lang="zh-CN" altLang="en-US" sz="2400" dirty="0" smtClean="0"/>
                        <a:t>描述</a:t>
                      </a:r>
                      <a:endParaRPr lang="zh-CN" altLang="en-US" sz="2400" dirty="0"/>
                    </a:p>
                  </a:txBody>
                  <a:tcPr/>
                </a:tc>
                <a:tc>
                  <a:txBody>
                    <a:bodyPr/>
                    <a:lstStyle/>
                    <a:p>
                      <a:r>
                        <a:rPr lang="zh-CN" altLang="en-US" sz="2400" dirty="0" smtClean="0"/>
                        <a:t>示例</a:t>
                      </a:r>
                      <a:endParaRPr lang="zh-CN" altLang="en-US" sz="2400" dirty="0"/>
                    </a:p>
                  </a:txBody>
                  <a:tcPr/>
                </a:tc>
                <a:extLst>
                  <a:ext uri="{0D108BD9-81ED-4DB2-BD59-A6C34878D82A}">
                    <a16:rowId xmlns:a16="http://schemas.microsoft.com/office/drawing/2014/main" val="2089237117"/>
                  </a:ext>
                </a:extLst>
              </a:tr>
              <a:tr h="370840">
                <a:tc>
                  <a:txBody>
                    <a:bodyPr/>
                    <a:lstStyle/>
                    <a:p>
                      <a:r>
                        <a:rPr lang="en-US" altLang="zh-CN" sz="2400" b="0" i="0" kern="1200" dirty="0" err="1" smtClean="0">
                          <a:solidFill>
                            <a:schemeClr val="dk1"/>
                          </a:solidFill>
                          <a:effectLst/>
                          <a:latin typeface="+mn-lt"/>
                          <a:ea typeface="+mn-ea"/>
                          <a:cs typeface="+mn-cs"/>
                        </a:rPr>
                        <a:t>owl:SymmetricProperty</a:t>
                      </a:r>
                      <a:endParaRPr lang="zh-CN" altLang="en-US" sz="2400" dirty="0"/>
                    </a:p>
                  </a:txBody>
                  <a:tcPr/>
                </a:tc>
                <a:tc>
                  <a:txBody>
                    <a:bodyPr/>
                    <a:lstStyle/>
                    <a:p>
                      <a:r>
                        <a:rPr lang="zh-CN" altLang="en-US" sz="2400" b="0" i="0" kern="1200" dirty="0" smtClean="0">
                          <a:solidFill>
                            <a:schemeClr val="dk1"/>
                          </a:solidFill>
                          <a:effectLst/>
                          <a:latin typeface="+mn-lt"/>
                          <a:ea typeface="+mn-ea"/>
                          <a:cs typeface="+mn-cs"/>
                        </a:rPr>
                        <a:t>属性对称性</a:t>
                      </a:r>
                      <a:endParaRPr lang="zh-CN" altLang="en-US" sz="2400" dirty="0"/>
                    </a:p>
                  </a:txBody>
                  <a:tcPr/>
                </a:tc>
                <a:tc>
                  <a:txBody>
                    <a:bodyPr/>
                    <a:lstStyle/>
                    <a:p>
                      <a:r>
                        <a:rPr lang="en-US" altLang="zh-CN" sz="2400" b="0" i="0" kern="1200" dirty="0" err="1" smtClean="0">
                          <a:solidFill>
                            <a:schemeClr val="dk1"/>
                          </a:solidFill>
                          <a:effectLst/>
                          <a:latin typeface="+mn-lt"/>
                          <a:ea typeface="+mn-ea"/>
                          <a:cs typeface="+mn-cs"/>
                        </a:rPr>
                        <a:t>exp:friend</a:t>
                      </a:r>
                      <a:r>
                        <a:rPr lang="en-US" altLang="zh-CN" sz="2400" b="0" i="0" kern="1200" dirty="0" smtClean="0">
                          <a:solidFill>
                            <a:schemeClr val="dk1"/>
                          </a:solidFill>
                          <a:effectLst/>
                          <a:latin typeface="+mn-lt"/>
                          <a:ea typeface="+mn-ea"/>
                          <a:cs typeface="+mn-cs"/>
                        </a:rPr>
                        <a:t> </a:t>
                      </a:r>
                      <a:r>
                        <a:rPr lang="en-US" altLang="zh-CN" sz="2400" b="0" i="0" kern="1200" dirty="0" err="1" smtClean="0">
                          <a:solidFill>
                            <a:schemeClr val="dk1"/>
                          </a:solidFill>
                          <a:effectLst/>
                          <a:latin typeface="+mn-lt"/>
                          <a:ea typeface="+mn-ea"/>
                          <a:cs typeface="+mn-cs"/>
                        </a:rPr>
                        <a:t>rdf:type</a:t>
                      </a:r>
                      <a:r>
                        <a:rPr lang="en-US" altLang="zh-CN" sz="2400" b="0" i="0" kern="1200" dirty="0" smtClean="0">
                          <a:solidFill>
                            <a:schemeClr val="dk1"/>
                          </a:solidFill>
                          <a:effectLst/>
                          <a:latin typeface="+mn-lt"/>
                          <a:ea typeface="+mn-ea"/>
                          <a:cs typeface="+mn-cs"/>
                        </a:rPr>
                        <a:t> owl:SymmetricProperty</a:t>
                      </a:r>
                      <a:endParaRPr lang="zh-CN" altLang="en-US" sz="2400" dirty="0" smtClean="0"/>
                    </a:p>
                    <a:p>
                      <a:endParaRPr lang="en-US" altLang="zh-CN" sz="2400" b="0" i="0" kern="1200" dirty="0" smtClean="0">
                        <a:solidFill>
                          <a:schemeClr val="dk1"/>
                        </a:solidFill>
                        <a:effectLst/>
                        <a:latin typeface="+mn-lt"/>
                        <a:ea typeface="+mn-ea"/>
                        <a:cs typeface="+mn-cs"/>
                      </a:endParaRPr>
                    </a:p>
                    <a:p>
                      <a:r>
                        <a:rPr lang="en-US" altLang="zh-CN" sz="2400" b="0" i="0" kern="1200" dirty="0" smtClean="0">
                          <a:solidFill>
                            <a:schemeClr val="dk1"/>
                          </a:solidFill>
                          <a:effectLst/>
                          <a:latin typeface="+mn-lt"/>
                          <a:ea typeface="+mn-ea"/>
                          <a:cs typeface="+mn-cs"/>
                        </a:rPr>
                        <a:t>exp:</a:t>
                      </a:r>
                      <a:r>
                        <a:rPr lang="zh-CN" altLang="en-US" sz="2400" b="0" i="0" kern="1200" dirty="0" smtClean="0">
                          <a:solidFill>
                            <a:schemeClr val="dk1"/>
                          </a:solidFill>
                          <a:effectLst/>
                          <a:latin typeface="+mn-lt"/>
                          <a:ea typeface="+mn-ea"/>
                          <a:cs typeface="+mn-cs"/>
                        </a:rPr>
                        <a:t>小明 </a:t>
                      </a:r>
                      <a:r>
                        <a:rPr lang="en-US" altLang="zh-CN" sz="2400" b="0" i="0" kern="1200" dirty="0" err="1" smtClean="0">
                          <a:solidFill>
                            <a:schemeClr val="dk1"/>
                          </a:solidFill>
                          <a:effectLst/>
                          <a:latin typeface="+mn-lt"/>
                          <a:ea typeface="+mn-ea"/>
                          <a:cs typeface="+mn-cs"/>
                        </a:rPr>
                        <a:t>exp:friend</a:t>
                      </a:r>
                      <a:r>
                        <a:rPr lang="en-US" altLang="zh-CN" sz="2400" b="0" i="0" kern="1200" dirty="0" smtClean="0">
                          <a:solidFill>
                            <a:schemeClr val="dk1"/>
                          </a:solidFill>
                          <a:effectLst/>
                          <a:latin typeface="+mn-lt"/>
                          <a:ea typeface="+mn-ea"/>
                          <a:cs typeface="+mn-cs"/>
                        </a:rPr>
                        <a:t> exp:</a:t>
                      </a:r>
                      <a:r>
                        <a:rPr lang="zh-CN" altLang="en-US" sz="2400" b="0" i="0" kern="1200" dirty="0" smtClean="0">
                          <a:solidFill>
                            <a:schemeClr val="dk1"/>
                          </a:solidFill>
                          <a:effectLst/>
                          <a:latin typeface="+mn-lt"/>
                          <a:ea typeface="+mn-ea"/>
                          <a:cs typeface="+mn-cs"/>
                        </a:rPr>
                        <a:t>小林，</a:t>
                      </a:r>
                      <a:endParaRPr lang="en-US" altLang="zh-CN" sz="2400" b="0" i="0" kern="1200" dirty="0" smtClean="0">
                        <a:solidFill>
                          <a:schemeClr val="dk1"/>
                        </a:solidFill>
                        <a:effectLst/>
                        <a:latin typeface="+mn-lt"/>
                        <a:ea typeface="+mn-ea"/>
                        <a:cs typeface="+mn-cs"/>
                      </a:endParaRPr>
                    </a:p>
                    <a:p>
                      <a:r>
                        <a:rPr lang="zh-CN" altLang="en-US" sz="2400" b="0" i="0" kern="1200" dirty="0" smtClean="0">
                          <a:solidFill>
                            <a:schemeClr val="dk1"/>
                          </a:solidFill>
                          <a:effectLst/>
                          <a:latin typeface="+mn-lt"/>
                          <a:ea typeface="+mn-ea"/>
                          <a:cs typeface="+mn-cs"/>
                        </a:rPr>
                        <a:t>则有 </a:t>
                      </a:r>
                      <a:r>
                        <a:rPr lang="en-US" altLang="zh-CN" sz="2400" b="0" i="0" kern="1200" dirty="0" smtClean="0">
                          <a:solidFill>
                            <a:schemeClr val="dk1"/>
                          </a:solidFill>
                          <a:effectLst/>
                          <a:latin typeface="+mn-lt"/>
                          <a:ea typeface="+mn-ea"/>
                          <a:cs typeface="+mn-cs"/>
                        </a:rPr>
                        <a:t>exp:</a:t>
                      </a:r>
                      <a:r>
                        <a:rPr lang="zh-CN" altLang="en-US" sz="2400" b="0" i="0" kern="1200" dirty="0" smtClean="0">
                          <a:solidFill>
                            <a:schemeClr val="dk1"/>
                          </a:solidFill>
                          <a:effectLst/>
                          <a:latin typeface="+mn-lt"/>
                          <a:ea typeface="+mn-ea"/>
                          <a:cs typeface="+mn-cs"/>
                        </a:rPr>
                        <a:t>小林 </a:t>
                      </a:r>
                      <a:r>
                        <a:rPr lang="en-US" altLang="zh-CN" sz="2400" b="0" i="0" kern="1200" dirty="0" err="1" smtClean="0">
                          <a:solidFill>
                            <a:schemeClr val="dk1"/>
                          </a:solidFill>
                          <a:effectLst/>
                          <a:latin typeface="+mn-lt"/>
                          <a:ea typeface="+mn-ea"/>
                          <a:cs typeface="+mn-cs"/>
                        </a:rPr>
                        <a:t>exp:friend</a:t>
                      </a:r>
                      <a:r>
                        <a:rPr lang="en-US" altLang="zh-CN" sz="2400" b="0" i="0" kern="1200" dirty="0" smtClean="0">
                          <a:solidFill>
                            <a:schemeClr val="dk1"/>
                          </a:solidFill>
                          <a:effectLst/>
                          <a:latin typeface="+mn-lt"/>
                          <a:ea typeface="+mn-ea"/>
                          <a:cs typeface="+mn-cs"/>
                        </a:rPr>
                        <a:t> exp:</a:t>
                      </a:r>
                      <a:r>
                        <a:rPr lang="zh-CN" altLang="en-US" sz="2400" b="0" i="0" kern="1200" dirty="0" smtClean="0">
                          <a:solidFill>
                            <a:schemeClr val="dk1"/>
                          </a:solidFill>
                          <a:effectLst/>
                          <a:latin typeface="+mn-lt"/>
                          <a:ea typeface="+mn-ea"/>
                          <a:cs typeface="+mn-cs"/>
                        </a:rPr>
                        <a:t>小明 </a:t>
                      </a:r>
                      <a:endParaRPr lang="zh-CN" altLang="en-US" sz="2400" dirty="0"/>
                    </a:p>
                  </a:txBody>
                  <a:tcPr/>
                </a:tc>
                <a:extLst>
                  <a:ext uri="{0D108BD9-81ED-4DB2-BD59-A6C34878D82A}">
                    <a16:rowId xmlns:a16="http://schemas.microsoft.com/office/drawing/2014/main" val="3810819216"/>
                  </a:ext>
                </a:extLst>
              </a:tr>
              <a:tr h="370840">
                <a:tc>
                  <a:txBody>
                    <a:bodyPr/>
                    <a:lstStyle/>
                    <a:p>
                      <a:pPr algn="l" fontAlgn="ctr" latinLnBrk="0"/>
                      <a:r>
                        <a:rPr lang="en-US" sz="2400" b="0" dirty="0">
                          <a:solidFill>
                            <a:schemeClr val="tx1"/>
                          </a:solidFill>
                          <a:effectLst/>
                        </a:rPr>
                        <a:t>owl:intersectionOf</a:t>
                      </a:r>
                    </a:p>
                  </a:txBody>
                  <a:tcPr marL="60960" marR="60960" marT="60960" marB="60960"/>
                </a:tc>
                <a:tc>
                  <a:txBody>
                    <a:bodyPr/>
                    <a:lstStyle/>
                    <a:p>
                      <a:r>
                        <a:rPr lang="zh-CN" altLang="en-US" sz="2400" dirty="0" smtClean="0"/>
                        <a:t>相交的类</a:t>
                      </a:r>
                      <a:endParaRPr lang="zh-CN" altLang="en-US" sz="2400" dirty="0"/>
                    </a:p>
                  </a:txBody>
                  <a:tcPr/>
                </a:tc>
                <a:tc>
                  <a:txBody>
                    <a:bodyPr/>
                    <a:lstStyle/>
                    <a:p>
                      <a:r>
                        <a:rPr lang="en-US" altLang="zh-CN" sz="2400" b="0" i="0" kern="1200" dirty="0" smtClean="0">
                          <a:solidFill>
                            <a:schemeClr val="dk1"/>
                          </a:solidFill>
                          <a:effectLst/>
                          <a:latin typeface="+mn-lt"/>
                          <a:ea typeface="+mn-ea"/>
                          <a:cs typeface="+mn-cs"/>
                        </a:rPr>
                        <a:t>exp:Mother owl:intersectionOf _tmp</a:t>
                      </a:r>
                      <a:r>
                        <a:rPr lang="zh-CN" altLang="en-US" sz="2400" b="0" i="0" kern="1200" dirty="0" smtClean="0">
                          <a:solidFill>
                            <a:schemeClr val="dk1"/>
                          </a:solidFill>
                          <a:effectLst/>
                          <a:latin typeface="+mn-lt"/>
                          <a:ea typeface="+mn-ea"/>
                          <a:cs typeface="+mn-cs"/>
                        </a:rPr>
                        <a:t>，</a:t>
                      </a:r>
                      <a:r>
                        <a:rPr lang="en-US" altLang="zh-CN" sz="2400" b="0" i="0" kern="1200" dirty="0" smtClean="0">
                          <a:solidFill>
                            <a:schemeClr val="dk1"/>
                          </a:solidFill>
                          <a:effectLst/>
                          <a:latin typeface="+mn-lt"/>
                          <a:ea typeface="+mn-ea"/>
                          <a:cs typeface="+mn-cs"/>
                        </a:rPr>
                        <a:t>_tmp rdf:type </a:t>
                      </a:r>
                      <a:r>
                        <a:rPr lang="en-US" altLang="zh-CN" sz="2400" b="0" i="0" kern="1200" dirty="0" err="1" smtClean="0">
                          <a:solidFill>
                            <a:schemeClr val="dk1"/>
                          </a:solidFill>
                          <a:effectLst/>
                          <a:latin typeface="+mn-lt"/>
                          <a:ea typeface="+mn-ea"/>
                          <a:cs typeface="+mn-cs"/>
                        </a:rPr>
                        <a:t>rdfs:Collection</a:t>
                      </a:r>
                      <a:r>
                        <a:rPr lang="zh-CN" altLang="en-US" sz="2400" b="0" i="0" kern="1200" dirty="0" smtClean="0">
                          <a:solidFill>
                            <a:schemeClr val="dk1"/>
                          </a:solidFill>
                          <a:effectLst/>
                          <a:latin typeface="+mn-lt"/>
                          <a:ea typeface="+mn-ea"/>
                          <a:cs typeface="+mn-cs"/>
                        </a:rPr>
                        <a:t>，</a:t>
                      </a:r>
                      <a:endParaRPr lang="en-US" altLang="zh-CN" sz="2400" b="0" i="0" kern="1200" dirty="0" smtClean="0">
                        <a:solidFill>
                          <a:schemeClr val="dk1"/>
                        </a:solidFill>
                        <a:effectLst/>
                        <a:latin typeface="+mn-lt"/>
                        <a:ea typeface="+mn-ea"/>
                        <a:cs typeface="+mn-cs"/>
                      </a:endParaRPr>
                    </a:p>
                    <a:p>
                      <a:r>
                        <a:rPr lang="en-US" altLang="zh-CN" sz="2400" b="0" i="0" kern="1200" dirty="0" smtClean="0">
                          <a:solidFill>
                            <a:schemeClr val="dk1"/>
                          </a:solidFill>
                          <a:effectLst/>
                          <a:latin typeface="+mn-lt"/>
                          <a:ea typeface="+mn-ea"/>
                          <a:cs typeface="+mn-cs"/>
                        </a:rPr>
                        <a:t>_tmp rdfs:member </a:t>
                      </a:r>
                      <a:r>
                        <a:rPr lang="en-US" altLang="zh-CN" sz="2400" b="0" i="0" kern="1200" dirty="0" err="1" smtClean="0">
                          <a:solidFill>
                            <a:schemeClr val="dk1"/>
                          </a:solidFill>
                          <a:effectLst/>
                          <a:latin typeface="+mn-lt"/>
                          <a:ea typeface="+mn-ea"/>
                          <a:cs typeface="+mn-cs"/>
                        </a:rPr>
                        <a:t>exp:Person</a:t>
                      </a:r>
                      <a:r>
                        <a:rPr lang="zh-CN" altLang="en-US" sz="2400" b="0" i="0" kern="1200" dirty="0" smtClean="0">
                          <a:solidFill>
                            <a:schemeClr val="dk1"/>
                          </a:solidFill>
                          <a:effectLst/>
                          <a:latin typeface="+mn-lt"/>
                          <a:ea typeface="+mn-ea"/>
                          <a:cs typeface="+mn-cs"/>
                        </a:rPr>
                        <a:t>，</a:t>
                      </a:r>
                      <a:endParaRPr lang="en-US" altLang="zh-CN" sz="2400" b="0" i="0" kern="1200" dirty="0" smtClean="0">
                        <a:solidFill>
                          <a:schemeClr val="dk1"/>
                        </a:solidFill>
                        <a:effectLst/>
                        <a:latin typeface="+mn-lt"/>
                        <a:ea typeface="+mn-ea"/>
                        <a:cs typeface="+mn-cs"/>
                      </a:endParaRPr>
                    </a:p>
                    <a:p>
                      <a:r>
                        <a:rPr lang="en-US" altLang="zh-CN" sz="2400" b="0" i="0" kern="1200" dirty="0" smtClean="0">
                          <a:solidFill>
                            <a:schemeClr val="dk1"/>
                          </a:solidFill>
                          <a:effectLst/>
                          <a:latin typeface="+mn-lt"/>
                          <a:ea typeface="+mn-ea"/>
                          <a:cs typeface="+mn-cs"/>
                        </a:rPr>
                        <a:t>_tmp rdfs:member exp:HasChildren</a:t>
                      </a:r>
                    </a:p>
                    <a:p>
                      <a:r>
                        <a:rPr lang="en-US" altLang="zh-CN" sz="2400" b="0" i="0" kern="1200" dirty="0" smtClean="0">
                          <a:solidFill>
                            <a:schemeClr val="dk1"/>
                          </a:solidFill>
                          <a:effectLst/>
                          <a:latin typeface="+mn-lt"/>
                          <a:ea typeface="+mn-ea"/>
                          <a:cs typeface="+mn-cs"/>
                        </a:rPr>
                        <a:t>_tmp</a:t>
                      </a:r>
                      <a:r>
                        <a:rPr lang="zh-CN" altLang="en-US" sz="2400" b="0" i="0" kern="1200" dirty="0" smtClean="0">
                          <a:solidFill>
                            <a:schemeClr val="dk1"/>
                          </a:solidFill>
                          <a:effectLst/>
                          <a:latin typeface="+mn-lt"/>
                          <a:ea typeface="+mn-ea"/>
                          <a:cs typeface="+mn-cs"/>
                        </a:rPr>
                        <a:t>是临时资源，它是</a:t>
                      </a:r>
                      <a:r>
                        <a:rPr lang="en-US" altLang="zh-CN" sz="2400" b="0" i="0" kern="1200" dirty="0" smtClean="0">
                          <a:solidFill>
                            <a:schemeClr val="dk1"/>
                          </a:solidFill>
                          <a:effectLst/>
                          <a:latin typeface="+mn-lt"/>
                          <a:ea typeface="+mn-ea"/>
                          <a:cs typeface="+mn-cs"/>
                        </a:rPr>
                        <a:t>rdfs:Collection</a:t>
                      </a:r>
                      <a:r>
                        <a:rPr lang="zh-CN" altLang="en-US" sz="2400" b="0" i="0" kern="1200" dirty="0" smtClean="0">
                          <a:solidFill>
                            <a:schemeClr val="dk1"/>
                          </a:solidFill>
                          <a:effectLst/>
                          <a:latin typeface="+mn-lt"/>
                          <a:ea typeface="+mn-ea"/>
                          <a:cs typeface="+mn-cs"/>
                        </a:rPr>
                        <a:t>类型，是一个容器；它有两个成员</a:t>
                      </a:r>
                      <a:r>
                        <a:rPr lang="en-US" altLang="zh-CN" sz="2400" b="0" i="0" kern="1200" dirty="0" err="1" smtClean="0">
                          <a:solidFill>
                            <a:schemeClr val="dk1"/>
                          </a:solidFill>
                          <a:effectLst/>
                          <a:latin typeface="+mn-lt"/>
                          <a:ea typeface="+mn-ea"/>
                          <a:cs typeface="+mn-cs"/>
                        </a:rPr>
                        <a:t>exp:Person</a:t>
                      </a:r>
                      <a:r>
                        <a:rPr lang="zh-CN" altLang="en-US" sz="2400" b="0" i="0" kern="1200" dirty="0" smtClean="0">
                          <a:solidFill>
                            <a:schemeClr val="dk1"/>
                          </a:solidFill>
                          <a:effectLst/>
                          <a:latin typeface="+mn-lt"/>
                          <a:ea typeface="+mn-ea"/>
                          <a:cs typeface="+mn-cs"/>
                        </a:rPr>
                        <a:t>和</a:t>
                      </a:r>
                      <a:r>
                        <a:rPr lang="en-US" altLang="zh-CN" sz="2400" b="0" i="0" kern="1200" dirty="0" err="1" smtClean="0">
                          <a:solidFill>
                            <a:schemeClr val="dk1"/>
                          </a:solidFill>
                          <a:effectLst/>
                          <a:latin typeface="+mn-lt"/>
                          <a:ea typeface="+mn-ea"/>
                          <a:cs typeface="+mn-cs"/>
                        </a:rPr>
                        <a:t>exp:HasChildren</a:t>
                      </a:r>
                      <a:r>
                        <a:rPr lang="zh-CN" altLang="en-US" sz="2400" b="0" i="0" kern="1200" dirty="0" smtClean="0">
                          <a:solidFill>
                            <a:schemeClr val="dk1"/>
                          </a:solidFill>
                          <a:effectLst/>
                          <a:latin typeface="+mn-lt"/>
                          <a:ea typeface="+mn-ea"/>
                          <a:cs typeface="+mn-cs"/>
                        </a:rPr>
                        <a:t>。本例说明</a:t>
                      </a:r>
                      <a:r>
                        <a:rPr lang="en-US" altLang="zh-CN" sz="2400" b="0" i="0" kern="1200" dirty="0" smtClean="0">
                          <a:solidFill>
                            <a:schemeClr val="dk1"/>
                          </a:solidFill>
                          <a:effectLst/>
                          <a:latin typeface="+mn-lt"/>
                          <a:ea typeface="+mn-ea"/>
                          <a:cs typeface="+mn-cs"/>
                        </a:rPr>
                        <a:t>exp:Mother</a:t>
                      </a:r>
                      <a:r>
                        <a:rPr lang="zh-CN" altLang="en-US" sz="2400" b="0" i="0" kern="1200" dirty="0" smtClean="0">
                          <a:solidFill>
                            <a:schemeClr val="dk1"/>
                          </a:solidFill>
                          <a:effectLst/>
                          <a:latin typeface="+mn-lt"/>
                          <a:ea typeface="+mn-ea"/>
                          <a:cs typeface="+mn-cs"/>
                        </a:rPr>
                        <a:t>是</a:t>
                      </a:r>
                      <a:r>
                        <a:rPr lang="en-US" altLang="zh-CN" sz="2400" b="0" i="0" kern="1200" dirty="0" smtClean="0">
                          <a:solidFill>
                            <a:schemeClr val="dk1"/>
                          </a:solidFill>
                          <a:effectLst/>
                          <a:latin typeface="+mn-lt"/>
                          <a:ea typeface="+mn-ea"/>
                          <a:cs typeface="+mn-cs"/>
                        </a:rPr>
                        <a:t>exp:Person</a:t>
                      </a:r>
                      <a:r>
                        <a:rPr lang="zh-CN" altLang="en-US" sz="2400" b="0" i="0" kern="1200" dirty="0" smtClean="0">
                          <a:solidFill>
                            <a:schemeClr val="dk1"/>
                          </a:solidFill>
                          <a:effectLst/>
                          <a:latin typeface="+mn-lt"/>
                          <a:ea typeface="+mn-ea"/>
                          <a:cs typeface="+mn-cs"/>
                        </a:rPr>
                        <a:t>，</a:t>
                      </a:r>
                      <a:r>
                        <a:rPr lang="en-US" altLang="zh-CN" sz="2400" b="0" i="0" kern="1200" dirty="0" smtClean="0">
                          <a:solidFill>
                            <a:schemeClr val="dk1"/>
                          </a:solidFill>
                          <a:effectLst/>
                          <a:latin typeface="+mn-lt"/>
                          <a:ea typeface="+mn-ea"/>
                          <a:cs typeface="+mn-cs"/>
                        </a:rPr>
                        <a:t>exp:HasChildren</a:t>
                      </a:r>
                      <a:r>
                        <a:rPr lang="zh-CN" altLang="en-US" sz="2400" b="0" i="0" kern="1200" dirty="0" smtClean="0">
                          <a:solidFill>
                            <a:schemeClr val="dk1"/>
                          </a:solidFill>
                          <a:effectLst/>
                          <a:latin typeface="+mn-lt"/>
                          <a:ea typeface="+mn-ea"/>
                          <a:cs typeface="+mn-cs"/>
                        </a:rPr>
                        <a:t>这两个类的交集。</a:t>
                      </a:r>
                      <a:endParaRPr lang="zh-CN" altLang="en-US" sz="2400" dirty="0"/>
                    </a:p>
                  </a:txBody>
                  <a:tcPr/>
                </a:tc>
                <a:extLst>
                  <a:ext uri="{0D108BD9-81ED-4DB2-BD59-A6C34878D82A}">
                    <a16:rowId xmlns:a16="http://schemas.microsoft.com/office/drawing/2014/main" val="2429317954"/>
                  </a:ext>
                </a:extLst>
              </a:tr>
            </a:tbl>
          </a:graphicData>
        </a:graphic>
      </p:graphicFrame>
      <p:sp>
        <p:nvSpPr>
          <p:cNvPr id="7" name="矩形 6"/>
          <p:cNvSpPr/>
          <p:nvPr/>
        </p:nvSpPr>
        <p:spPr>
          <a:xfrm>
            <a:off x="754516" y="6488668"/>
            <a:ext cx="6803466" cy="369332"/>
          </a:xfrm>
          <a:prstGeom prst="rect">
            <a:avLst/>
          </a:prstGeom>
        </p:spPr>
        <p:txBody>
          <a:bodyPr wrap="none">
            <a:spAutoFit/>
          </a:bodyPr>
          <a:lstStyle/>
          <a:p>
            <a:pPr lvl="0">
              <a:defRPr/>
            </a:pPr>
            <a:r>
              <a:rPr lang="zh-CN" altLang="en-US" dirty="0" smtClean="0">
                <a:solidFill>
                  <a:schemeClr val="bg1">
                    <a:lumMod val="65000"/>
                  </a:schemeClr>
                </a:solidFill>
              </a:rPr>
              <a:t>参考：</a:t>
            </a:r>
            <a:r>
              <a:rPr lang="en-US" altLang="zh-CN" dirty="0" smtClean="0">
                <a:solidFill>
                  <a:schemeClr val="bg1">
                    <a:lumMod val="65000"/>
                  </a:schemeClr>
                </a:solidFill>
              </a:rPr>
              <a:t>https</a:t>
            </a:r>
            <a:r>
              <a:rPr lang="en-US" altLang="zh-CN" dirty="0">
                <a:solidFill>
                  <a:schemeClr val="bg1">
                    <a:lumMod val="65000"/>
                  </a:schemeClr>
                </a:solidFill>
              </a:rPr>
              <a:t>://blog.csdn.net/du_milestone/article/details/84946357</a:t>
            </a:r>
          </a:p>
        </p:txBody>
      </p:sp>
    </p:spTree>
    <p:extLst>
      <p:ext uri="{BB962C8B-B14F-4D97-AF65-F5344CB8AC3E}">
        <p14:creationId xmlns:p14="http://schemas.microsoft.com/office/powerpoint/2010/main" val="40337895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0326"/>
            <a:ext cx="10515600" cy="675861"/>
          </a:xfrm>
        </p:spPr>
        <p:txBody>
          <a:bodyPr/>
          <a:lstStyle/>
          <a:p>
            <a:r>
              <a:rPr lang="en-US" altLang="zh-CN" sz="2400" b="1" dirty="0">
                <a:solidFill>
                  <a:prstClr val="black"/>
                </a:solidFill>
              </a:rPr>
              <a:t>5.1.2.3 OWL</a:t>
            </a:r>
            <a:r>
              <a:rPr lang="zh-CN" altLang="en-US" sz="2400" b="1" dirty="0">
                <a:solidFill>
                  <a:prstClr val="black"/>
                </a:solidFill>
              </a:rPr>
              <a:t>（续）</a:t>
            </a:r>
            <a:endParaRPr lang="zh-CN" altLang="en-US" dirty="0"/>
          </a:p>
        </p:txBody>
      </p:sp>
      <p:sp>
        <p:nvSpPr>
          <p:cNvPr id="3" name="内容占位符 2"/>
          <p:cNvSpPr>
            <a:spLocks noGrp="1"/>
          </p:cNvSpPr>
          <p:nvPr>
            <p:ph idx="1"/>
          </p:nvPr>
        </p:nvSpPr>
        <p:spPr>
          <a:xfrm>
            <a:off x="921710" y="671733"/>
            <a:ext cx="10515600" cy="558579"/>
          </a:xfrm>
        </p:spPr>
        <p:txBody>
          <a:bodyPr>
            <a:normAutofit/>
          </a:bodyPr>
          <a:lstStyle/>
          <a:p>
            <a:r>
              <a:rPr lang="en-US" altLang="zh-CN" sz="2400" dirty="0" smtClean="0"/>
              <a:t>OWL</a:t>
            </a:r>
            <a:r>
              <a:rPr lang="zh-CN" altLang="en-US" sz="2400" dirty="0" smtClean="0"/>
              <a:t>词汇举例</a:t>
            </a:r>
            <a:endParaRPr lang="en-US" altLang="zh-CN" sz="2400"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25</a:t>
            </a:fld>
            <a:endParaRPr lang="zh-CN" altLang="en-US" dirty="0"/>
          </a:p>
        </p:txBody>
      </p:sp>
      <p:graphicFrame>
        <p:nvGraphicFramePr>
          <p:cNvPr id="6" name="表格 5"/>
          <p:cNvGraphicFramePr>
            <a:graphicFrameLocks noGrp="1"/>
          </p:cNvGraphicFramePr>
          <p:nvPr>
            <p:extLst>
              <p:ext uri="{D42A27DB-BD31-4B8C-83A1-F6EECF244321}">
                <p14:modId xmlns:p14="http://schemas.microsoft.com/office/powerpoint/2010/main" val="1740303816"/>
              </p:ext>
            </p:extLst>
          </p:nvPr>
        </p:nvGraphicFramePr>
        <p:xfrm>
          <a:off x="921710" y="1200536"/>
          <a:ext cx="10599110" cy="5394960"/>
        </p:xfrm>
        <a:graphic>
          <a:graphicData uri="http://schemas.openxmlformats.org/drawingml/2006/table">
            <a:tbl>
              <a:tblPr firstRow="1" bandRow="1">
                <a:tableStyleId>{5C22544A-7EE6-4342-B048-85BDC9FD1C3A}</a:tableStyleId>
              </a:tblPr>
              <a:tblGrid>
                <a:gridCol w="3104858">
                  <a:extLst>
                    <a:ext uri="{9D8B030D-6E8A-4147-A177-3AD203B41FA5}">
                      <a16:colId xmlns:a16="http://schemas.microsoft.com/office/drawing/2014/main" val="2413236892"/>
                    </a:ext>
                  </a:extLst>
                </a:gridCol>
                <a:gridCol w="958027">
                  <a:extLst>
                    <a:ext uri="{9D8B030D-6E8A-4147-A177-3AD203B41FA5}">
                      <a16:colId xmlns:a16="http://schemas.microsoft.com/office/drawing/2014/main" val="3441680205"/>
                    </a:ext>
                  </a:extLst>
                </a:gridCol>
                <a:gridCol w="6536225">
                  <a:extLst>
                    <a:ext uri="{9D8B030D-6E8A-4147-A177-3AD203B41FA5}">
                      <a16:colId xmlns:a16="http://schemas.microsoft.com/office/drawing/2014/main" val="2987588588"/>
                    </a:ext>
                  </a:extLst>
                </a:gridCol>
              </a:tblGrid>
              <a:tr h="405928">
                <a:tc>
                  <a:txBody>
                    <a:bodyPr/>
                    <a:lstStyle/>
                    <a:p>
                      <a:r>
                        <a:rPr lang="en-US" altLang="zh-CN" sz="2400" b="1" kern="1200" dirty="0" smtClean="0">
                          <a:solidFill>
                            <a:schemeClr val="lt1"/>
                          </a:solidFill>
                          <a:effectLst/>
                          <a:latin typeface="+mn-lt"/>
                          <a:ea typeface="+mn-ea"/>
                          <a:cs typeface="+mn-cs"/>
                        </a:rPr>
                        <a:t>OWL</a:t>
                      </a:r>
                      <a:r>
                        <a:rPr lang="zh-CN" altLang="zh-CN" sz="2400" b="1" kern="1200" dirty="0" smtClean="0">
                          <a:solidFill>
                            <a:schemeClr val="lt1"/>
                          </a:solidFill>
                          <a:effectLst/>
                          <a:latin typeface="+mn-lt"/>
                          <a:ea typeface="+mn-ea"/>
                          <a:cs typeface="+mn-cs"/>
                        </a:rPr>
                        <a:t>词汇</a:t>
                      </a:r>
                      <a:endParaRPr lang="zh-CN" altLang="en-US" sz="2400" dirty="0"/>
                    </a:p>
                  </a:txBody>
                  <a:tcPr/>
                </a:tc>
                <a:tc>
                  <a:txBody>
                    <a:bodyPr/>
                    <a:lstStyle/>
                    <a:p>
                      <a:r>
                        <a:rPr lang="zh-CN" altLang="en-US" sz="2400" dirty="0" smtClean="0"/>
                        <a:t>描述</a:t>
                      </a:r>
                      <a:endParaRPr lang="zh-CN" altLang="en-US" sz="2400" dirty="0"/>
                    </a:p>
                  </a:txBody>
                  <a:tcPr/>
                </a:tc>
                <a:tc>
                  <a:txBody>
                    <a:bodyPr/>
                    <a:lstStyle/>
                    <a:p>
                      <a:r>
                        <a:rPr lang="zh-CN" altLang="en-US" sz="2400" dirty="0" smtClean="0"/>
                        <a:t>示例</a:t>
                      </a:r>
                      <a:endParaRPr lang="zh-CN" altLang="en-US" sz="2400" dirty="0"/>
                    </a:p>
                  </a:txBody>
                  <a:tcPr/>
                </a:tc>
                <a:extLst>
                  <a:ext uri="{0D108BD9-81ED-4DB2-BD59-A6C34878D82A}">
                    <a16:rowId xmlns:a16="http://schemas.microsoft.com/office/drawing/2014/main" val="2089237117"/>
                  </a:ext>
                </a:extLst>
              </a:tr>
              <a:tr h="1342684">
                <a:tc>
                  <a:txBody>
                    <a:bodyPr/>
                    <a:lstStyle/>
                    <a:p>
                      <a:r>
                        <a:rPr lang="en-US" altLang="zh-CN" sz="2400" b="0" i="0" kern="1200" dirty="0" err="1" smtClean="0">
                          <a:solidFill>
                            <a:schemeClr val="dk1"/>
                          </a:solidFill>
                          <a:effectLst/>
                          <a:latin typeface="+mn-lt"/>
                          <a:ea typeface="+mn-ea"/>
                          <a:cs typeface="+mn-cs"/>
                        </a:rPr>
                        <a:t>owl:allValuesFrom</a:t>
                      </a:r>
                      <a:endParaRPr lang="zh-CN" altLang="en-US" sz="2400" dirty="0"/>
                    </a:p>
                  </a:txBody>
                  <a:tcPr/>
                </a:tc>
                <a:tc>
                  <a:txBody>
                    <a:bodyPr/>
                    <a:lstStyle/>
                    <a:p>
                      <a:r>
                        <a:rPr lang="zh-CN" altLang="en-US" sz="2400" dirty="0" smtClean="0"/>
                        <a:t>全称限定</a:t>
                      </a:r>
                      <a:endParaRPr lang="zh-CN" altLang="en-US" sz="2400" dirty="0"/>
                    </a:p>
                  </a:txBody>
                  <a:tcPr/>
                </a:tc>
                <a:tc>
                  <a:txBody>
                    <a:bodyPr/>
                    <a:lstStyle/>
                    <a:p>
                      <a:r>
                        <a:rPr lang="en-US" altLang="zh-CN" sz="2400" b="0" i="0" kern="1200" dirty="0" smtClean="0">
                          <a:solidFill>
                            <a:schemeClr val="dk1"/>
                          </a:solidFill>
                          <a:effectLst/>
                          <a:latin typeface="+mn-lt"/>
                          <a:ea typeface="+mn-ea"/>
                          <a:cs typeface="+mn-cs"/>
                        </a:rPr>
                        <a:t>exp:Person </a:t>
                      </a:r>
                      <a:r>
                        <a:rPr lang="en-US" altLang="zh-CN" sz="2400" b="0" i="0" kern="1200" dirty="0" err="1" smtClean="0">
                          <a:solidFill>
                            <a:schemeClr val="dk1"/>
                          </a:solidFill>
                          <a:effectLst/>
                          <a:latin typeface="+mn-lt"/>
                          <a:ea typeface="+mn-ea"/>
                          <a:cs typeface="+mn-cs"/>
                        </a:rPr>
                        <a:t>owl:allValuesFrom</a:t>
                      </a:r>
                      <a:r>
                        <a:rPr lang="en-US" altLang="zh-CN" sz="2400" b="0" i="0" kern="1200" dirty="0" smtClean="0">
                          <a:solidFill>
                            <a:schemeClr val="dk1"/>
                          </a:solidFill>
                          <a:effectLst/>
                          <a:latin typeface="+mn-lt"/>
                          <a:ea typeface="+mn-ea"/>
                          <a:cs typeface="+mn-cs"/>
                        </a:rPr>
                        <a:t> </a:t>
                      </a:r>
                      <a:r>
                        <a:rPr lang="en-US" altLang="zh-CN" sz="2400" b="0" i="0" kern="1200" dirty="0" err="1" smtClean="0">
                          <a:solidFill>
                            <a:schemeClr val="dk1"/>
                          </a:solidFill>
                          <a:effectLst/>
                          <a:latin typeface="+mn-lt"/>
                          <a:ea typeface="+mn-ea"/>
                          <a:cs typeface="+mn-cs"/>
                        </a:rPr>
                        <a:t>exp:Women</a:t>
                      </a:r>
                      <a:r>
                        <a:rPr lang="zh-CN" altLang="en-US" sz="2400" b="0" i="0" kern="1200" dirty="0" smtClean="0">
                          <a:solidFill>
                            <a:schemeClr val="dk1"/>
                          </a:solidFill>
                          <a:effectLst/>
                          <a:latin typeface="+mn-lt"/>
                          <a:ea typeface="+mn-ea"/>
                          <a:cs typeface="+mn-cs"/>
                        </a:rPr>
                        <a:t>，</a:t>
                      </a:r>
                      <a:r>
                        <a:rPr lang="en-US" altLang="zh-CN" sz="2400" b="0" i="0" kern="1200" dirty="0" smtClean="0">
                          <a:solidFill>
                            <a:schemeClr val="dk1"/>
                          </a:solidFill>
                          <a:effectLst/>
                          <a:latin typeface="+mn-lt"/>
                          <a:ea typeface="+mn-ea"/>
                          <a:cs typeface="+mn-cs"/>
                        </a:rPr>
                        <a:t>exp:Person </a:t>
                      </a:r>
                      <a:r>
                        <a:rPr lang="en-US" altLang="zh-CN" sz="2400" b="0" i="0" kern="1200" dirty="0" err="1" smtClean="0">
                          <a:solidFill>
                            <a:schemeClr val="dk1"/>
                          </a:solidFill>
                          <a:effectLst/>
                          <a:latin typeface="+mn-lt"/>
                          <a:ea typeface="+mn-ea"/>
                          <a:cs typeface="+mn-cs"/>
                        </a:rPr>
                        <a:t>owl:onProperty</a:t>
                      </a:r>
                      <a:r>
                        <a:rPr lang="en-US" altLang="zh-CN" sz="2400" b="0" i="0" kern="1200" dirty="0" smtClean="0">
                          <a:solidFill>
                            <a:schemeClr val="dk1"/>
                          </a:solidFill>
                          <a:effectLst/>
                          <a:latin typeface="+mn-lt"/>
                          <a:ea typeface="+mn-ea"/>
                          <a:cs typeface="+mn-cs"/>
                        </a:rPr>
                        <a:t> </a:t>
                      </a:r>
                      <a:r>
                        <a:rPr lang="en-US" altLang="zh-CN" sz="2400" b="0" i="0" kern="1200" dirty="0" err="1" smtClean="0">
                          <a:solidFill>
                            <a:schemeClr val="dk1"/>
                          </a:solidFill>
                          <a:effectLst/>
                          <a:latin typeface="+mn-lt"/>
                          <a:ea typeface="+mn-ea"/>
                          <a:cs typeface="+mn-cs"/>
                        </a:rPr>
                        <a:t>exp:hasMother</a:t>
                      </a:r>
                      <a:endParaRPr lang="en-US" altLang="zh-CN" sz="2400" b="0" i="0" kern="1200" dirty="0" smtClean="0">
                        <a:solidFill>
                          <a:schemeClr val="dk1"/>
                        </a:solidFill>
                        <a:effectLst/>
                        <a:latin typeface="+mn-lt"/>
                        <a:ea typeface="+mn-ea"/>
                        <a:cs typeface="+mn-cs"/>
                      </a:endParaRPr>
                    </a:p>
                    <a:p>
                      <a:endParaRPr lang="en-US" altLang="zh-CN" sz="2400" b="0" i="0" kern="1200" dirty="0" smtClean="0">
                        <a:solidFill>
                          <a:schemeClr val="dk1"/>
                        </a:solidFill>
                        <a:effectLst/>
                        <a:latin typeface="+mn-lt"/>
                        <a:ea typeface="+mn-ea"/>
                        <a:cs typeface="+mn-cs"/>
                      </a:endParaRPr>
                    </a:p>
                    <a:p>
                      <a:r>
                        <a:rPr lang="en-US" altLang="zh-CN" sz="2400" b="0" i="0" kern="1200" dirty="0" smtClean="0">
                          <a:solidFill>
                            <a:schemeClr val="dk1"/>
                          </a:solidFill>
                          <a:effectLst/>
                          <a:latin typeface="+mn-lt"/>
                          <a:ea typeface="+mn-ea"/>
                          <a:cs typeface="+mn-cs"/>
                        </a:rPr>
                        <a:t>exp:hasMother</a:t>
                      </a:r>
                      <a:r>
                        <a:rPr lang="zh-CN" altLang="en-US" sz="2400" b="0" i="0" kern="1200" dirty="0" smtClean="0">
                          <a:solidFill>
                            <a:schemeClr val="dk1"/>
                          </a:solidFill>
                          <a:effectLst/>
                          <a:latin typeface="+mn-lt"/>
                          <a:ea typeface="+mn-ea"/>
                          <a:cs typeface="+mn-cs"/>
                        </a:rPr>
                        <a:t>在主语属于</a:t>
                      </a:r>
                      <a:r>
                        <a:rPr lang="en-US" altLang="zh-CN" sz="2400" b="0" i="0" kern="1200" dirty="0" err="1" smtClean="0">
                          <a:solidFill>
                            <a:schemeClr val="dk1"/>
                          </a:solidFill>
                          <a:effectLst/>
                          <a:latin typeface="+mn-lt"/>
                          <a:ea typeface="+mn-ea"/>
                          <a:cs typeface="+mn-cs"/>
                        </a:rPr>
                        <a:t>exp:Person</a:t>
                      </a:r>
                      <a:r>
                        <a:rPr lang="zh-CN" altLang="en-US" sz="2400" b="0" i="0" kern="1200" dirty="0" smtClean="0">
                          <a:solidFill>
                            <a:schemeClr val="dk1"/>
                          </a:solidFill>
                          <a:effectLst/>
                          <a:latin typeface="+mn-lt"/>
                          <a:ea typeface="+mn-ea"/>
                          <a:cs typeface="+mn-cs"/>
                        </a:rPr>
                        <a:t>类的时候，</a:t>
                      </a:r>
                      <a:r>
                        <a:rPr lang="zh-CN" altLang="en-US" sz="2400" b="0" i="0" kern="1200" dirty="0" smtClean="0">
                          <a:solidFill>
                            <a:srgbClr val="FF0000"/>
                          </a:solidFill>
                          <a:effectLst/>
                          <a:latin typeface="+mn-lt"/>
                          <a:ea typeface="+mn-ea"/>
                          <a:cs typeface="+mn-cs"/>
                        </a:rPr>
                        <a:t>宾语的取值</a:t>
                      </a:r>
                      <a:r>
                        <a:rPr lang="zh-CN" altLang="en-US" sz="2400" b="0" i="0" kern="1200" dirty="0" smtClean="0">
                          <a:solidFill>
                            <a:schemeClr val="dk1"/>
                          </a:solidFill>
                          <a:effectLst/>
                          <a:latin typeface="+mn-lt"/>
                          <a:ea typeface="+mn-ea"/>
                          <a:cs typeface="+mn-cs"/>
                        </a:rPr>
                        <a:t>只能来自</a:t>
                      </a:r>
                      <a:r>
                        <a:rPr lang="en-US" altLang="zh-CN" sz="2400" b="0" i="0" kern="1200" dirty="0" err="1" smtClean="0">
                          <a:solidFill>
                            <a:schemeClr val="dk1"/>
                          </a:solidFill>
                          <a:effectLst/>
                          <a:latin typeface="+mn-lt"/>
                          <a:ea typeface="+mn-ea"/>
                          <a:cs typeface="+mn-cs"/>
                        </a:rPr>
                        <a:t>exp:Women</a:t>
                      </a:r>
                      <a:r>
                        <a:rPr lang="zh-CN" altLang="en-US" sz="2400" b="0" i="0" kern="1200" dirty="0" smtClean="0">
                          <a:solidFill>
                            <a:schemeClr val="dk1"/>
                          </a:solidFill>
                          <a:effectLst/>
                          <a:latin typeface="+mn-lt"/>
                          <a:ea typeface="+mn-ea"/>
                          <a:cs typeface="+mn-cs"/>
                        </a:rPr>
                        <a:t>这个类</a:t>
                      </a:r>
                      <a:endParaRPr lang="zh-CN" altLang="en-US" sz="2400" dirty="0"/>
                    </a:p>
                  </a:txBody>
                  <a:tcPr/>
                </a:tc>
                <a:extLst>
                  <a:ext uri="{0D108BD9-81ED-4DB2-BD59-A6C34878D82A}">
                    <a16:rowId xmlns:a16="http://schemas.microsoft.com/office/drawing/2014/main" val="1086875707"/>
                  </a:ext>
                </a:extLst>
              </a:tr>
              <a:tr h="1654936">
                <a:tc>
                  <a:txBody>
                    <a:bodyPr/>
                    <a:lstStyle/>
                    <a:p>
                      <a:r>
                        <a:rPr lang="en-US" altLang="zh-CN" sz="2400" b="0" i="0" kern="1200" dirty="0" err="1" smtClean="0">
                          <a:solidFill>
                            <a:schemeClr val="dk1"/>
                          </a:solidFill>
                          <a:effectLst/>
                          <a:latin typeface="+mn-lt"/>
                          <a:ea typeface="+mn-ea"/>
                          <a:cs typeface="+mn-cs"/>
                        </a:rPr>
                        <a:t>owl:someValuesFrom</a:t>
                      </a:r>
                      <a:endParaRPr lang="zh-CN" altLang="en-US" sz="2400" dirty="0"/>
                    </a:p>
                  </a:txBody>
                  <a:tcPr/>
                </a:tc>
                <a:tc>
                  <a:txBody>
                    <a:bodyPr/>
                    <a:lstStyle/>
                    <a:p>
                      <a:r>
                        <a:rPr lang="zh-CN" altLang="en-US" sz="2400" dirty="0" smtClean="0"/>
                        <a:t>存在限定</a:t>
                      </a:r>
                      <a:endParaRPr lang="zh-CN" altLang="en-US" sz="2400" dirty="0"/>
                    </a:p>
                  </a:txBody>
                  <a:tcPr/>
                </a:tc>
                <a:tc>
                  <a:txBody>
                    <a:bodyPr/>
                    <a:lstStyle/>
                    <a:p>
                      <a:r>
                        <a:rPr lang="en-US" altLang="zh-CN" sz="2400" b="0" i="0" kern="1200" dirty="0" err="1" smtClean="0">
                          <a:solidFill>
                            <a:schemeClr val="dk1"/>
                          </a:solidFill>
                          <a:effectLst/>
                          <a:latin typeface="+mn-lt"/>
                          <a:ea typeface="+mn-ea"/>
                          <a:cs typeface="+mn-cs"/>
                        </a:rPr>
                        <a:t>exp:SemanticWebPaper</a:t>
                      </a:r>
                      <a:r>
                        <a:rPr lang="en-US" altLang="zh-CN" sz="2400" b="0" i="0" kern="1200" dirty="0" smtClean="0">
                          <a:solidFill>
                            <a:schemeClr val="dk1"/>
                          </a:solidFill>
                          <a:effectLst/>
                          <a:latin typeface="+mn-lt"/>
                          <a:ea typeface="+mn-ea"/>
                          <a:cs typeface="+mn-cs"/>
                        </a:rPr>
                        <a:t> </a:t>
                      </a:r>
                      <a:r>
                        <a:rPr lang="en-US" altLang="zh-CN" sz="2400" b="0" i="0" kern="1200" dirty="0" err="1" smtClean="0">
                          <a:solidFill>
                            <a:schemeClr val="dk1"/>
                          </a:solidFill>
                          <a:effectLst/>
                          <a:latin typeface="+mn-lt"/>
                          <a:ea typeface="+mn-ea"/>
                          <a:cs typeface="+mn-cs"/>
                        </a:rPr>
                        <a:t>owl:someValuesFrom</a:t>
                      </a:r>
                      <a:r>
                        <a:rPr lang="en-US" altLang="zh-CN" sz="2400" b="0" i="0" kern="1200" dirty="0" smtClean="0">
                          <a:solidFill>
                            <a:schemeClr val="dk1"/>
                          </a:solidFill>
                          <a:effectLst/>
                          <a:latin typeface="+mn-lt"/>
                          <a:ea typeface="+mn-ea"/>
                          <a:cs typeface="+mn-cs"/>
                        </a:rPr>
                        <a:t> </a:t>
                      </a:r>
                      <a:r>
                        <a:rPr lang="en-US" altLang="zh-CN" sz="2400" b="0" i="0" kern="1200" dirty="0" err="1" smtClean="0">
                          <a:solidFill>
                            <a:schemeClr val="dk1"/>
                          </a:solidFill>
                          <a:effectLst/>
                          <a:latin typeface="+mn-lt"/>
                          <a:ea typeface="+mn-ea"/>
                          <a:cs typeface="+mn-cs"/>
                        </a:rPr>
                        <a:t>exp:AAAI</a:t>
                      </a:r>
                      <a:r>
                        <a:rPr lang="zh-CN" altLang="en-US" sz="2400" b="0" i="0" kern="1200" dirty="0" smtClean="0">
                          <a:solidFill>
                            <a:schemeClr val="dk1"/>
                          </a:solidFill>
                          <a:effectLst/>
                          <a:latin typeface="+mn-lt"/>
                          <a:ea typeface="+mn-ea"/>
                          <a:cs typeface="+mn-cs"/>
                        </a:rPr>
                        <a:t>，</a:t>
                      </a:r>
                      <a:r>
                        <a:rPr lang="en-US" altLang="zh-CN" sz="2400" b="0" i="0" kern="1200" dirty="0" err="1" smtClean="0">
                          <a:solidFill>
                            <a:schemeClr val="dk1"/>
                          </a:solidFill>
                          <a:effectLst/>
                          <a:latin typeface="+mn-lt"/>
                          <a:ea typeface="+mn-ea"/>
                          <a:cs typeface="+mn-cs"/>
                        </a:rPr>
                        <a:t>exp:SemanticWebPaper</a:t>
                      </a:r>
                      <a:r>
                        <a:rPr lang="en-US" altLang="zh-CN" sz="2400" b="0" i="0" kern="1200" dirty="0" smtClean="0">
                          <a:solidFill>
                            <a:schemeClr val="dk1"/>
                          </a:solidFill>
                          <a:effectLst/>
                          <a:latin typeface="+mn-lt"/>
                          <a:ea typeface="+mn-ea"/>
                          <a:cs typeface="+mn-cs"/>
                        </a:rPr>
                        <a:t> </a:t>
                      </a:r>
                      <a:r>
                        <a:rPr lang="en-US" altLang="zh-CN" sz="2400" b="0" i="0" kern="1200" dirty="0" err="1" smtClean="0">
                          <a:solidFill>
                            <a:schemeClr val="dk1"/>
                          </a:solidFill>
                          <a:effectLst/>
                          <a:latin typeface="+mn-lt"/>
                          <a:ea typeface="+mn-ea"/>
                          <a:cs typeface="+mn-cs"/>
                        </a:rPr>
                        <a:t>owl:onProperty</a:t>
                      </a:r>
                      <a:r>
                        <a:rPr lang="en-US" altLang="zh-CN" sz="2400" b="0" i="0" kern="1200" dirty="0" smtClean="0">
                          <a:solidFill>
                            <a:schemeClr val="dk1"/>
                          </a:solidFill>
                          <a:effectLst/>
                          <a:latin typeface="+mn-lt"/>
                          <a:ea typeface="+mn-ea"/>
                          <a:cs typeface="+mn-cs"/>
                        </a:rPr>
                        <a:t> </a:t>
                      </a:r>
                      <a:r>
                        <a:rPr lang="en-US" altLang="zh-CN" sz="2400" b="0" i="0" kern="1200" dirty="0" err="1" smtClean="0">
                          <a:solidFill>
                            <a:schemeClr val="dk1"/>
                          </a:solidFill>
                          <a:effectLst/>
                          <a:latin typeface="+mn-lt"/>
                          <a:ea typeface="+mn-ea"/>
                          <a:cs typeface="+mn-cs"/>
                        </a:rPr>
                        <a:t>exp:publishedIn</a:t>
                      </a:r>
                      <a:endParaRPr lang="en-US" altLang="zh-CN" sz="2400" b="0" i="0" kern="1200" dirty="0" smtClean="0">
                        <a:solidFill>
                          <a:schemeClr val="dk1"/>
                        </a:solidFill>
                        <a:effectLst/>
                        <a:latin typeface="+mn-lt"/>
                        <a:ea typeface="+mn-ea"/>
                        <a:cs typeface="+mn-cs"/>
                      </a:endParaRPr>
                    </a:p>
                    <a:p>
                      <a:endParaRPr lang="en-US" altLang="zh-CN" sz="2400" b="0" i="0" kern="1200" dirty="0" smtClean="0">
                        <a:solidFill>
                          <a:schemeClr val="dk1"/>
                        </a:solidFill>
                        <a:effectLst/>
                        <a:latin typeface="+mn-lt"/>
                        <a:ea typeface="+mn-ea"/>
                        <a:cs typeface="+mn-cs"/>
                      </a:endParaRPr>
                    </a:p>
                    <a:p>
                      <a:r>
                        <a:rPr lang="en-US" altLang="zh-CN" sz="2400" b="0" i="0" kern="1200" dirty="0" err="1" smtClean="0">
                          <a:solidFill>
                            <a:schemeClr val="dk1"/>
                          </a:solidFill>
                          <a:effectLst/>
                          <a:latin typeface="+mn-lt"/>
                          <a:ea typeface="+mn-ea"/>
                          <a:cs typeface="+mn-cs"/>
                        </a:rPr>
                        <a:t>exp:publishedIn</a:t>
                      </a:r>
                      <a:r>
                        <a:rPr lang="zh-CN" altLang="en-US" sz="2400" b="0" i="0" kern="1200" dirty="0" smtClean="0">
                          <a:solidFill>
                            <a:schemeClr val="dk1"/>
                          </a:solidFill>
                          <a:effectLst/>
                          <a:latin typeface="+mn-lt"/>
                          <a:ea typeface="+mn-ea"/>
                          <a:cs typeface="+mn-cs"/>
                        </a:rPr>
                        <a:t>在主语属于</a:t>
                      </a:r>
                      <a:r>
                        <a:rPr lang="en-US" altLang="zh-CN" sz="2400" b="0" i="0" kern="1200" dirty="0" err="1" smtClean="0">
                          <a:solidFill>
                            <a:schemeClr val="dk1"/>
                          </a:solidFill>
                          <a:effectLst/>
                          <a:latin typeface="+mn-lt"/>
                          <a:ea typeface="+mn-ea"/>
                          <a:cs typeface="+mn-cs"/>
                        </a:rPr>
                        <a:t>exp:SemanticWebPaper</a:t>
                      </a:r>
                      <a:r>
                        <a:rPr lang="zh-CN" altLang="en-US" sz="2400" b="0" i="0" kern="1200" dirty="0" smtClean="0">
                          <a:solidFill>
                            <a:schemeClr val="dk1"/>
                          </a:solidFill>
                          <a:effectLst/>
                          <a:latin typeface="+mn-lt"/>
                          <a:ea typeface="+mn-ea"/>
                          <a:cs typeface="+mn-cs"/>
                        </a:rPr>
                        <a:t>类的时候，</a:t>
                      </a:r>
                      <a:r>
                        <a:rPr lang="zh-CN" altLang="en-US" sz="2400" b="0" i="0" kern="1200" dirty="0" smtClean="0">
                          <a:solidFill>
                            <a:srgbClr val="FF0000"/>
                          </a:solidFill>
                          <a:effectLst/>
                          <a:latin typeface="+mn-lt"/>
                          <a:ea typeface="+mn-ea"/>
                          <a:cs typeface="+mn-cs"/>
                        </a:rPr>
                        <a:t>宾语的取值部分来自</a:t>
                      </a:r>
                      <a:r>
                        <a:rPr lang="en-US" altLang="zh-CN" sz="2400" b="0" i="0" kern="1200" dirty="0" err="1" smtClean="0">
                          <a:solidFill>
                            <a:schemeClr val="dk1"/>
                          </a:solidFill>
                          <a:effectLst/>
                          <a:latin typeface="+mn-lt"/>
                          <a:ea typeface="+mn-ea"/>
                          <a:cs typeface="+mn-cs"/>
                        </a:rPr>
                        <a:t>exp:AAAI</a:t>
                      </a:r>
                      <a:r>
                        <a:rPr lang="zh-CN" altLang="en-US" sz="2400" b="0" i="0" kern="1200" dirty="0" smtClean="0">
                          <a:solidFill>
                            <a:schemeClr val="dk1"/>
                          </a:solidFill>
                          <a:effectLst/>
                          <a:latin typeface="+mn-lt"/>
                          <a:ea typeface="+mn-ea"/>
                          <a:cs typeface="+mn-cs"/>
                        </a:rPr>
                        <a:t>这个类。本例表示：关于语义网的论文部分发表在</a:t>
                      </a:r>
                      <a:r>
                        <a:rPr lang="en-US" altLang="zh-CN" sz="2400" b="0" i="0" kern="1200" dirty="0" smtClean="0">
                          <a:solidFill>
                            <a:schemeClr val="dk1"/>
                          </a:solidFill>
                          <a:effectLst/>
                          <a:latin typeface="+mn-lt"/>
                          <a:ea typeface="+mn-ea"/>
                          <a:cs typeface="+mn-cs"/>
                        </a:rPr>
                        <a:t>AAAI</a:t>
                      </a:r>
                      <a:r>
                        <a:rPr lang="zh-CN" altLang="en-US" sz="2400" b="0" i="0" kern="1200" dirty="0" smtClean="0">
                          <a:solidFill>
                            <a:schemeClr val="dk1"/>
                          </a:solidFill>
                          <a:effectLst/>
                          <a:latin typeface="+mn-lt"/>
                          <a:ea typeface="+mn-ea"/>
                          <a:cs typeface="+mn-cs"/>
                        </a:rPr>
                        <a:t>上</a:t>
                      </a:r>
                      <a:endParaRPr lang="zh-CN" altLang="en-US" sz="2400" dirty="0"/>
                    </a:p>
                  </a:txBody>
                  <a:tcPr/>
                </a:tc>
                <a:extLst>
                  <a:ext uri="{0D108BD9-81ED-4DB2-BD59-A6C34878D82A}">
                    <a16:rowId xmlns:a16="http://schemas.microsoft.com/office/drawing/2014/main" val="3382705791"/>
                  </a:ext>
                </a:extLst>
              </a:tr>
            </a:tbl>
          </a:graphicData>
        </a:graphic>
      </p:graphicFrame>
    </p:spTree>
    <p:extLst>
      <p:ext uri="{BB962C8B-B14F-4D97-AF65-F5344CB8AC3E}">
        <p14:creationId xmlns:p14="http://schemas.microsoft.com/office/powerpoint/2010/main" val="41686053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0326"/>
            <a:ext cx="10515600" cy="675861"/>
          </a:xfrm>
        </p:spPr>
        <p:txBody>
          <a:bodyPr/>
          <a:lstStyle/>
          <a:p>
            <a:r>
              <a:rPr lang="en-US" altLang="zh-CN" sz="2400" b="1" dirty="0">
                <a:solidFill>
                  <a:prstClr val="black"/>
                </a:solidFill>
              </a:rPr>
              <a:t>5.1.2.3 OWL</a:t>
            </a:r>
            <a:r>
              <a:rPr lang="zh-CN" altLang="en-US" sz="2400" b="1" dirty="0">
                <a:solidFill>
                  <a:prstClr val="black"/>
                </a:solidFill>
              </a:rPr>
              <a:t>（续）</a:t>
            </a:r>
            <a:endParaRPr lang="zh-CN" altLang="en-US" dirty="0"/>
          </a:p>
        </p:txBody>
      </p:sp>
      <p:sp>
        <p:nvSpPr>
          <p:cNvPr id="3" name="内容占位符 2"/>
          <p:cNvSpPr>
            <a:spLocks noGrp="1"/>
          </p:cNvSpPr>
          <p:nvPr>
            <p:ph idx="1"/>
          </p:nvPr>
        </p:nvSpPr>
        <p:spPr>
          <a:xfrm>
            <a:off x="921710" y="671733"/>
            <a:ext cx="10515600" cy="558579"/>
          </a:xfrm>
        </p:spPr>
        <p:txBody>
          <a:bodyPr>
            <a:normAutofit/>
          </a:bodyPr>
          <a:lstStyle/>
          <a:p>
            <a:r>
              <a:rPr lang="en-US" altLang="zh-CN" sz="2400" dirty="0" smtClean="0"/>
              <a:t>OWL</a:t>
            </a:r>
            <a:r>
              <a:rPr lang="zh-CN" altLang="en-US" sz="2400" dirty="0" smtClean="0"/>
              <a:t>词汇举例</a:t>
            </a:r>
            <a:endParaRPr lang="en-US" altLang="zh-CN" sz="2400"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26</a:t>
            </a:fld>
            <a:endParaRPr lang="zh-CN" altLang="en-US" dirty="0"/>
          </a:p>
        </p:txBody>
      </p:sp>
      <p:graphicFrame>
        <p:nvGraphicFramePr>
          <p:cNvPr id="6" name="表格 5"/>
          <p:cNvGraphicFramePr>
            <a:graphicFrameLocks noGrp="1"/>
          </p:cNvGraphicFramePr>
          <p:nvPr>
            <p:extLst>
              <p:ext uri="{D42A27DB-BD31-4B8C-83A1-F6EECF244321}">
                <p14:modId xmlns:p14="http://schemas.microsoft.com/office/powerpoint/2010/main" val="1387695158"/>
              </p:ext>
            </p:extLst>
          </p:nvPr>
        </p:nvGraphicFramePr>
        <p:xfrm>
          <a:off x="921710" y="1200536"/>
          <a:ext cx="10599110" cy="3108960"/>
        </p:xfrm>
        <a:graphic>
          <a:graphicData uri="http://schemas.openxmlformats.org/drawingml/2006/table">
            <a:tbl>
              <a:tblPr firstRow="1" bandRow="1">
                <a:tableStyleId>{5C22544A-7EE6-4342-B048-85BDC9FD1C3A}</a:tableStyleId>
              </a:tblPr>
              <a:tblGrid>
                <a:gridCol w="2579773">
                  <a:extLst>
                    <a:ext uri="{9D8B030D-6E8A-4147-A177-3AD203B41FA5}">
                      <a16:colId xmlns:a16="http://schemas.microsoft.com/office/drawing/2014/main" val="2413236892"/>
                    </a:ext>
                  </a:extLst>
                </a:gridCol>
                <a:gridCol w="1483112">
                  <a:extLst>
                    <a:ext uri="{9D8B030D-6E8A-4147-A177-3AD203B41FA5}">
                      <a16:colId xmlns:a16="http://schemas.microsoft.com/office/drawing/2014/main" val="3441680205"/>
                    </a:ext>
                  </a:extLst>
                </a:gridCol>
                <a:gridCol w="6536225">
                  <a:extLst>
                    <a:ext uri="{9D8B030D-6E8A-4147-A177-3AD203B41FA5}">
                      <a16:colId xmlns:a16="http://schemas.microsoft.com/office/drawing/2014/main" val="2987588588"/>
                    </a:ext>
                  </a:extLst>
                </a:gridCol>
              </a:tblGrid>
              <a:tr h="370840">
                <a:tc>
                  <a:txBody>
                    <a:bodyPr/>
                    <a:lstStyle/>
                    <a:p>
                      <a:r>
                        <a:rPr lang="en-US" altLang="zh-CN" sz="2400" b="1" kern="1200" dirty="0" smtClean="0">
                          <a:solidFill>
                            <a:schemeClr val="lt1"/>
                          </a:solidFill>
                          <a:effectLst/>
                          <a:latin typeface="+mn-lt"/>
                          <a:ea typeface="+mn-ea"/>
                          <a:cs typeface="+mn-cs"/>
                        </a:rPr>
                        <a:t>OWL</a:t>
                      </a:r>
                      <a:r>
                        <a:rPr lang="zh-CN" altLang="zh-CN" sz="2400" b="1" kern="1200" dirty="0" smtClean="0">
                          <a:solidFill>
                            <a:schemeClr val="lt1"/>
                          </a:solidFill>
                          <a:effectLst/>
                          <a:latin typeface="+mn-lt"/>
                          <a:ea typeface="+mn-ea"/>
                          <a:cs typeface="+mn-cs"/>
                        </a:rPr>
                        <a:t>词汇</a:t>
                      </a:r>
                      <a:endParaRPr lang="zh-CN" altLang="en-US" sz="2400" dirty="0"/>
                    </a:p>
                  </a:txBody>
                  <a:tcPr/>
                </a:tc>
                <a:tc>
                  <a:txBody>
                    <a:bodyPr/>
                    <a:lstStyle/>
                    <a:p>
                      <a:r>
                        <a:rPr lang="zh-CN" altLang="en-US" sz="2400" dirty="0" smtClean="0"/>
                        <a:t>描述</a:t>
                      </a:r>
                      <a:endParaRPr lang="zh-CN" altLang="en-US" sz="2400" dirty="0"/>
                    </a:p>
                  </a:txBody>
                  <a:tcPr/>
                </a:tc>
                <a:tc>
                  <a:txBody>
                    <a:bodyPr/>
                    <a:lstStyle/>
                    <a:p>
                      <a:r>
                        <a:rPr lang="zh-CN" altLang="en-US" sz="2400" dirty="0" smtClean="0"/>
                        <a:t>示例</a:t>
                      </a:r>
                      <a:endParaRPr lang="zh-CN" altLang="en-US" sz="2400" dirty="0"/>
                    </a:p>
                  </a:txBody>
                  <a:tcPr/>
                </a:tc>
                <a:extLst>
                  <a:ext uri="{0D108BD9-81ED-4DB2-BD59-A6C34878D82A}">
                    <a16:rowId xmlns:a16="http://schemas.microsoft.com/office/drawing/2014/main" val="2089237117"/>
                  </a:ext>
                </a:extLst>
              </a:tr>
              <a:tr h="370840">
                <a:tc>
                  <a:txBody>
                    <a:bodyPr/>
                    <a:lstStyle/>
                    <a:p>
                      <a:r>
                        <a:rPr lang="en-US" altLang="zh-CN" sz="2400" b="0" i="0" kern="1200" dirty="0" err="1" smtClean="0">
                          <a:solidFill>
                            <a:schemeClr val="dk1"/>
                          </a:solidFill>
                          <a:effectLst/>
                          <a:latin typeface="+mn-lt"/>
                          <a:ea typeface="+mn-ea"/>
                          <a:cs typeface="+mn-cs"/>
                        </a:rPr>
                        <a:t>owl:cardinality</a:t>
                      </a:r>
                      <a:endParaRPr lang="zh-CN" altLang="en-US" sz="2400" dirty="0"/>
                    </a:p>
                  </a:txBody>
                  <a:tcPr/>
                </a:tc>
                <a:tc>
                  <a:txBody>
                    <a:bodyPr/>
                    <a:lstStyle/>
                    <a:p>
                      <a:r>
                        <a:rPr lang="zh-CN" altLang="en-US" sz="2400" dirty="0" smtClean="0"/>
                        <a:t>基数限定</a:t>
                      </a:r>
                      <a:endParaRPr lang="zh-CN" altLang="en-US" sz="2400" dirty="0"/>
                    </a:p>
                  </a:txBody>
                  <a:tcPr/>
                </a:tc>
                <a:tc>
                  <a:txBody>
                    <a:bodyPr/>
                    <a:lstStyle/>
                    <a:p>
                      <a:r>
                        <a:rPr lang="en-US" altLang="zh-CN" sz="2400" b="0" i="0" kern="1200" dirty="0" smtClean="0">
                          <a:solidFill>
                            <a:schemeClr val="dk1"/>
                          </a:solidFill>
                          <a:effectLst/>
                          <a:latin typeface="+mn-lt"/>
                          <a:ea typeface="+mn-ea"/>
                          <a:cs typeface="+mn-cs"/>
                        </a:rPr>
                        <a:t>exp:Person </a:t>
                      </a:r>
                      <a:r>
                        <a:rPr lang="en-US" altLang="zh-CN" sz="2400" b="0" i="0" kern="1200" dirty="0" err="1" smtClean="0">
                          <a:solidFill>
                            <a:schemeClr val="dk1"/>
                          </a:solidFill>
                          <a:effectLst/>
                          <a:latin typeface="+mn-lt"/>
                          <a:ea typeface="+mn-ea"/>
                          <a:cs typeface="+mn-cs"/>
                        </a:rPr>
                        <a:t>owl:cardinality</a:t>
                      </a:r>
                      <a:r>
                        <a:rPr lang="en-US" altLang="zh-CN" sz="2400" b="0" i="0" kern="1200" dirty="0" smtClean="0">
                          <a:solidFill>
                            <a:schemeClr val="dk1"/>
                          </a:solidFill>
                          <a:effectLst/>
                          <a:latin typeface="+mn-lt"/>
                          <a:ea typeface="+mn-ea"/>
                          <a:cs typeface="+mn-cs"/>
                        </a:rPr>
                        <a:t> “1”^^</a:t>
                      </a:r>
                      <a:r>
                        <a:rPr lang="en-US" altLang="zh-CN" sz="2400" b="0" i="0" kern="1200" dirty="0" err="1" smtClean="0">
                          <a:solidFill>
                            <a:schemeClr val="dk1"/>
                          </a:solidFill>
                          <a:effectLst/>
                          <a:latin typeface="+mn-lt"/>
                          <a:ea typeface="+mn-ea"/>
                          <a:cs typeface="+mn-cs"/>
                        </a:rPr>
                        <a:t>xsd:integer</a:t>
                      </a:r>
                      <a:r>
                        <a:rPr lang="zh-CN" altLang="en-US" sz="2400" b="0" i="0" kern="1200" dirty="0" smtClean="0">
                          <a:solidFill>
                            <a:schemeClr val="dk1"/>
                          </a:solidFill>
                          <a:effectLst/>
                          <a:latin typeface="+mn-lt"/>
                          <a:ea typeface="+mn-ea"/>
                          <a:cs typeface="+mn-cs"/>
                        </a:rPr>
                        <a:t>，</a:t>
                      </a:r>
                      <a:r>
                        <a:rPr lang="en-US" altLang="zh-CN" sz="2400" b="0" i="0" kern="1200" dirty="0" smtClean="0">
                          <a:solidFill>
                            <a:schemeClr val="dk1"/>
                          </a:solidFill>
                          <a:effectLst/>
                          <a:latin typeface="+mn-lt"/>
                          <a:ea typeface="+mn-ea"/>
                          <a:cs typeface="+mn-cs"/>
                        </a:rPr>
                        <a:t>exp:Person </a:t>
                      </a:r>
                      <a:r>
                        <a:rPr lang="en-US" altLang="zh-CN" sz="2400" b="0" i="0" kern="1200" dirty="0" err="1" smtClean="0">
                          <a:solidFill>
                            <a:schemeClr val="dk1"/>
                          </a:solidFill>
                          <a:effectLst/>
                          <a:latin typeface="+mn-lt"/>
                          <a:ea typeface="+mn-ea"/>
                          <a:cs typeface="+mn-cs"/>
                        </a:rPr>
                        <a:t>owl:onProperty</a:t>
                      </a:r>
                      <a:r>
                        <a:rPr lang="en-US" altLang="zh-CN" sz="2400" b="0" i="0" kern="1200" dirty="0" smtClean="0">
                          <a:solidFill>
                            <a:schemeClr val="dk1"/>
                          </a:solidFill>
                          <a:effectLst/>
                          <a:latin typeface="+mn-lt"/>
                          <a:ea typeface="+mn-ea"/>
                          <a:cs typeface="+mn-cs"/>
                        </a:rPr>
                        <a:t> exp:hasMother</a:t>
                      </a:r>
                    </a:p>
                    <a:p>
                      <a:endParaRPr lang="en-US" altLang="zh-CN" sz="2400" b="0" i="0" kern="1200" dirty="0" smtClean="0">
                        <a:solidFill>
                          <a:schemeClr val="dk1"/>
                        </a:solidFill>
                        <a:effectLst/>
                        <a:latin typeface="+mn-lt"/>
                        <a:ea typeface="+mn-ea"/>
                        <a:cs typeface="+mn-cs"/>
                      </a:endParaRPr>
                    </a:p>
                    <a:p>
                      <a:r>
                        <a:rPr lang="en-US" altLang="zh-CN" sz="2400" b="0" i="0" kern="1200" dirty="0" smtClean="0">
                          <a:solidFill>
                            <a:schemeClr val="dk1"/>
                          </a:solidFill>
                          <a:effectLst/>
                          <a:latin typeface="+mn-lt"/>
                          <a:ea typeface="+mn-ea"/>
                          <a:cs typeface="+mn-cs"/>
                        </a:rPr>
                        <a:t>exp:hasMother</a:t>
                      </a:r>
                      <a:r>
                        <a:rPr lang="zh-CN" altLang="en-US" sz="2400" b="0" i="0" kern="1200" dirty="0" smtClean="0">
                          <a:solidFill>
                            <a:schemeClr val="dk1"/>
                          </a:solidFill>
                          <a:effectLst/>
                          <a:latin typeface="+mn-lt"/>
                          <a:ea typeface="+mn-ea"/>
                          <a:cs typeface="+mn-cs"/>
                        </a:rPr>
                        <a:t>在主语属于</a:t>
                      </a:r>
                      <a:r>
                        <a:rPr lang="en-US" altLang="zh-CN" sz="2400" b="0" i="0" kern="1200" dirty="0" smtClean="0">
                          <a:solidFill>
                            <a:schemeClr val="dk1"/>
                          </a:solidFill>
                          <a:effectLst/>
                          <a:latin typeface="+mn-lt"/>
                          <a:ea typeface="+mn-ea"/>
                          <a:cs typeface="+mn-cs"/>
                        </a:rPr>
                        <a:t>exp:Person</a:t>
                      </a:r>
                      <a:r>
                        <a:rPr lang="zh-CN" altLang="en-US" sz="2400" b="0" i="0" kern="1200" dirty="0" smtClean="0">
                          <a:solidFill>
                            <a:schemeClr val="dk1"/>
                          </a:solidFill>
                          <a:effectLst/>
                          <a:latin typeface="+mn-lt"/>
                          <a:ea typeface="+mn-ea"/>
                          <a:cs typeface="+mn-cs"/>
                        </a:rPr>
                        <a:t>类的时候，</a:t>
                      </a:r>
                      <a:r>
                        <a:rPr lang="zh-CN" altLang="en-US" sz="2400" b="0" i="0" kern="1200" dirty="0" smtClean="0">
                          <a:solidFill>
                            <a:srgbClr val="FF0000"/>
                          </a:solidFill>
                          <a:effectLst/>
                          <a:latin typeface="+mn-lt"/>
                          <a:ea typeface="+mn-ea"/>
                          <a:cs typeface="+mn-cs"/>
                        </a:rPr>
                        <a:t>宾语的取值只能有一个</a:t>
                      </a:r>
                      <a:r>
                        <a:rPr lang="zh-CN" altLang="en-US" sz="2400" b="0" i="0" kern="1200" dirty="0" smtClean="0">
                          <a:solidFill>
                            <a:schemeClr val="dk1"/>
                          </a:solidFill>
                          <a:effectLst/>
                          <a:latin typeface="+mn-lt"/>
                          <a:ea typeface="+mn-ea"/>
                          <a:cs typeface="+mn-cs"/>
                        </a:rPr>
                        <a:t>；“</a:t>
                      </a:r>
                      <a:r>
                        <a:rPr lang="en-US" altLang="zh-CN" sz="2400" b="0" i="0" kern="1200" dirty="0" smtClean="0">
                          <a:solidFill>
                            <a:schemeClr val="dk1"/>
                          </a:solidFill>
                          <a:effectLst/>
                          <a:latin typeface="+mn-lt"/>
                          <a:ea typeface="+mn-ea"/>
                          <a:cs typeface="+mn-cs"/>
                        </a:rPr>
                        <a:t>1”</a:t>
                      </a:r>
                      <a:r>
                        <a:rPr lang="zh-CN" altLang="en-US" sz="2400" b="0" i="0" kern="1200" dirty="0" smtClean="0">
                          <a:solidFill>
                            <a:schemeClr val="dk1"/>
                          </a:solidFill>
                          <a:effectLst/>
                          <a:latin typeface="+mn-lt"/>
                          <a:ea typeface="+mn-ea"/>
                          <a:cs typeface="+mn-cs"/>
                        </a:rPr>
                        <a:t>的数据类型被声明为</a:t>
                      </a:r>
                      <a:r>
                        <a:rPr lang="en-US" altLang="zh-CN" sz="2400" b="0" i="0" kern="1200" dirty="0" err="1" smtClean="0">
                          <a:solidFill>
                            <a:schemeClr val="dk1"/>
                          </a:solidFill>
                          <a:effectLst/>
                          <a:latin typeface="+mn-lt"/>
                          <a:ea typeface="+mn-ea"/>
                          <a:cs typeface="+mn-cs"/>
                        </a:rPr>
                        <a:t>xsd:integer</a:t>
                      </a:r>
                      <a:r>
                        <a:rPr lang="zh-CN" altLang="en-US" sz="2400" b="0" i="0" kern="1200" dirty="0" smtClean="0">
                          <a:solidFill>
                            <a:schemeClr val="dk1"/>
                          </a:solidFill>
                          <a:effectLst/>
                          <a:latin typeface="+mn-lt"/>
                          <a:ea typeface="+mn-ea"/>
                          <a:cs typeface="+mn-cs"/>
                        </a:rPr>
                        <a:t>；这是基数约束，本质上属于属性的局部约束。</a:t>
                      </a:r>
                      <a:endParaRPr lang="zh-CN" altLang="en-US" sz="2400" dirty="0"/>
                    </a:p>
                  </a:txBody>
                  <a:tcPr/>
                </a:tc>
                <a:extLst>
                  <a:ext uri="{0D108BD9-81ED-4DB2-BD59-A6C34878D82A}">
                    <a16:rowId xmlns:a16="http://schemas.microsoft.com/office/drawing/2014/main" val="2675223970"/>
                  </a:ext>
                </a:extLst>
              </a:tr>
            </a:tbl>
          </a:graphicData>
        </a:graphic>
      </p:graphicFrame>
    </p:spTree>
    <p:extLst>
      <p:ext uri="{BB962C8B-B14F-4D97-AF65-F5344CB8AC3E}">
        <p14:creationId xmlns:p14="http://schemas.microsoft.com/office/powerpoint/2010/main" val="4226620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0326"/>
            <a:ext cx="10515600" cy="675861"/>
          </a:xfrm>
        </p:spPr>
        <p:txBody>
          <a:bodyPr/>
          <a:lstStyle/>
          <a:p>
            <a:r>
              <a:rPr lang="en-US" altLang="zh-CN" sz="2400" b="1" dirty="0">
                <a:solidFill>
                  <a:prstClr val="black"/>
                </a:solidFill>
              </a:rPr>
              <a:t>5.1.2.3 OWL</a:t>
            </a:r>
            <a:r>
              <a:rPr lang="zh-CN" altLang="en-US" sz="2400" b="1" dirty="0">
                <a:solidFill>
                  <a:prstClr val="black"/>
                </a:solidFill>
              </a:rPr>
              <a:t>（续）</a:t>
            </a:r>
            <a:endParaRPr lang="zh-CN" altLang="en-US" dirty="0"/>
          </a:p>
        </p:txBody>
      </p:sp>
      <p:sp>
        <p:nvSpPr>
          <p:cNvPr id="3" name="内容占位符 2"/>
          <p:cNvSpPr>
            <a:spLocks noGrp="1"/>
          </p:cNvSpPr>
          <p:nvPr>
            <p:ph idx="1"/>
          </p:nvPr>
        </p:nvSpPr>
        <p:spPr>
          <a:xfrm>
            <a:off x="838199" y="721581"/>
            <a:ext cx="4523509" cy="5999893"/>
          </a:xfrm>
        </p:spPr>
        <p:txBody>
          <a:bodyPr>
            <a:noAutofit/>
          </a:bodyPr>
          <a:lstStyle/>
          <a:p>
            <a:pPr>
              <a:spcBef>
                <a:spcPts val="0"/>
              </a:spcBef>
            </a:pPr>
            <a:r>
              <a:rPr lang="zh-CN" altLang="en-US" sz="2400" dirty="0" smtClean="0"/>
              <a:t>语义 </a:t>
            </a:r>
            <a:r>
              <a:rPr lang="en-US" altLang="zh-CN" sz="2400" dirty="0"/>
              <a:t>Web</a:t>
            </a:r>
            <a:r>
              <a:rPr lang="zh-CN" altLang="en-US" sz="2400" dirty="0" smtClean="0"/>
              <a:t>：</a:t>
            </a:r>
            <a:endParaRPr lang="en-US" altLang="zh-CN" sz="2400" dirty="0" smtClean="0"/>
          </a:p>
          <a:p>
            <a:pPr>
              <a:spcBef>
                <a:spcPts val="0"/>
              </a:spcBef>
            </a:pPr>
            <a:r>
              <a:rPr lang="en-US" altLang="zh-CN" sz="2400" dirty="0" smtClean="0"/>
              <a:t>W3C </a:t>
            </a:r>
            <a:r>
              <a:rPr lang="en-US" altLang="zh-CN" sz="2400" dirty="0"/>
              <a:t>Web </a:t>
            </a:r>
            <a:r>
              <a:rPr lang="zh-CN" altLang="en-US" sz="2400" dirty="0"/>
              <a:t>体系结构的技术</a:t>
            </a:r>
            <a:r>
              <a:rPr lang="zh-CN" altLang="en-US" sz="2400" dirty="0" smtClean="0"/>
              <a:t>组合</a:t>
            </a:r>
            <a:endParaRPr lang="en-US" altLang="zh-CN" sz="2400" dirty="0" smtClean="0"/>
          </a:p>
          <a:p>
            <a:pPr>
              <a:spcBef>
                <a:spcPts val="0"/>
              </a:spcBef>
            </a:pPr>
            <a:endParaRPr lang="en-US" altLang="zh-CN" sz="2400" dirty="0"/>
          </a:p>
          <a:p>
            <a:pPr>
              <a:spcBef>
                <a:spcPts val="0"/>
              </a:spcBef>
            </a:pPr>
            <a:endParaRPr lang="en-US" altLang="zh-CN" sz="2400" dirty="0" smtClean="0"/>
          </a:p>
          <a:p>
            <a:pPr>
              <a:spcBef>
                <a:spcPts val="0"/>
              </a:spcBef>
            </a:pPr>
            <a:endParaRPr lang="en-US" altLang="zh-CN" sz="2400" dirty="0"/>
          </a:p>
          <a:p>
            <a:pPr>
              <a:spcBef>
                <a:spcPts val="0"/>
              </a:spcBef>
            </a:pPr>
            <a:endParaRPr lang="en-US" altLang="zh-CN" sz="2400" dirty="0" smtClean="0"/>
          </a:p>
          <a:p>
            <a:pPr>
              <a:spcBef>
                <a:spcPts val="0"/>
              </a:spcBef>
            </a:pPr>
            <a:endParaRPr lang="en-US" altLang="zh-CN" sz="2400" dirty="0"/>
          </a:p>
          <a:p>
            <a:pPr>
              <a:spcBef>
                <a:spcPts val="0"/>
              </a:spcBef>
            </a:pPr>
            <a:endParaRPr lang="en-US" altLang="zh-CN" sz="2400" dirty="0" smtClean="0"/>
          </a:p>
          <a:p>
            <a:pPr>
              <a:spcBef>
                <a:spcPts val="0"/>
              </a:spcBef>
            </a:pPr>
            <a:endParaRPr lang="en-US" altLang="zh-CN" sz="2400" dirty="0"/>
          </a:p>
          <a:p>
            <a:pPr>
              <a:spcBef>
                <a:spcPts val="0"/>
              </a:spcBef>
            </a:pPr>
            <a:endParaRPr lang="en-US" altLang="zh-CN" sz="2400" dirty="0" smtClean="0"/>
          </a:p>
          <a:p>
            <a:pPr>
              <a:spcBef>
                <a:spcPts val="0"/>
              </a:spcBef>
            </a:pPr>
            <a:endParaRPr lang="en-US" altLang="zh-CN" sz="2400" dirty="0" smtClean="0"/>
          </a:p>
          <a:p>
            <a:pPr>
              <a:spcBef>
                <a:spcPts val="0"/>
              </a:spcBef>
            </a:pPr>
            <a:endParaRPr lang="en-US" altLang="zh-CN" sz="2400" dirty="0"/>
          </a:p>
          <a:p>
            <a:pPr>
              <a:spcBef>
                <a:spcPts val="0"/>
              </a:spcBef>
            </a:pPr>
            <a:r>
              <a:rPr lang="zh-CN" altLang="en-US" sz="2400" dirty="0" smtClean="0"/>
              <a:t>                         语义网技术栈</a:t>
            </a:r>
            <a:endParaRPr lang="en-US" altLang="zh-CN" sz="2400"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27</a:t>
            </a:fld>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1709" y="677301"/>
            <a:ext cx="5754053" cy="6044173"/>
          </a:xfrm>
          <a:prstGeom prst="rect">
            <a:avLst/>
          </a:prstGeom>
        </p:spPr>
      </p:pic>
      <p:sp>
        <p:nvSpPr>
          <p:cNvPr id="7" name="圆角矩形标注 6"/>
          <p:cNvSpPr/>
          <p:nvPr/>
        </p:nvSpPr>
        <p:spPr>
          <a:xfrm>
            <a:off x="600161" y="4777256"/>
            <a:ext cx="4110383" cy="943411"/>
          </a:xfrm>
          <a:prstGeom prst="wedgeRoundRectCallout">
            <a:avLst>
              <a:gd name="adj1" fmla="val 68284"/>
              <a:gd name="adj2" fmla="val -2392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t>逻辑层</a:t>
            </a:r>
            <a:r>
              <a:rPr lang="en-US" altLang="zh-CN" sz="2400" dirty="0"/>
              <a:t>:</a:t>
            </a:r>
            <a:r>
              <a:rPr lang="zh-CN" altLang="en-US" sz="2400" dirty="0"/>
              <a:t>提供公理及其规则</a:t>
            </a:r>
            <a:r>
              <a:rPr lang="en-US" altLang="zh-CN" sz="2400" dirty="0"/>
              <a:t>,</a:t>
            </a:r>
            <a:r>
              <a:rPr lang="zh-CN" altLang="en-US" sz="2400" dirty="0"/>
              <a:t>实现逻辑操作</a:t>
            </a:r>
            <a:r>
              <a:rPr lang="en-US" altLang="zh-CN" sz="2400" dirty="0" smtClean="0"/>
              <a:t>.</a:t>
            </a:r>
            <a:endParaRPr lang="zh-CN" altLang="en-US" sz="2400" dirty="0"/>
          </a:p>
        </p:txBody>
      </p:sp>
      <p:sp>
        <p:nvSpPr>
          <p:cNvPr id="8" name="圆角矩形标注 7"/>
          <p:cNvSpPr/>
          <p:nvPr/>
        </p:nvSpPr>
        <p:spPr>
          <a:xfrm>
            <a:off x="600161" y="2743510"/>
            <a:ext cx="4110383" cy="727139"/>
          </a:xfrm>
          <a:prstGeom prst="wedgeRoundRectCallout">
            <a:avLst>
              <a:gd name="adj1" fmla="val 84608"/>
              <a:gd name="adj2" fmla="val -575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t>验证</a:t>
            </a:r>
            <a:r>
              <a:rPr lang="zh-CN" altLang="en-US" sz="2400" dirty="0"/>
              <a:t>层</a:t>
            </a:r>
            <a:r>
              <a:rPr lang="en-US" altLang="zh-CN" sz="2400" dirty="0" smtClean="0"/>
              <a:t>:</a:t>
            </a:r>
            <a:r>
              <a:rPr lang="zh-CN" altLang="en-US" sz="2400" dirty="0" smtClean="0"/>
              <a:t>对</a:t>
            </a:r>
            <a:r>
              <a:rPr lang="zh-CN" altLang="en-US" sz="2400" dirty="0"/>
              <a:t>推理结果进行</a:t>
            </a:r>
            <a:r>
              <a:rPr lang="zh-CN" altLang="en-US" sz="2400" dirty="0" smtClean="0"/>
              <a:t>验证</a:t>
            </a:r>
            <a:endParaRPr lang="zh-CN" altLang="en-US" sz="2400" dirty="0"/>
          </a:p>
        </p:txBody>
      </p:sp>
      <p:sp>
        <p:nvSpPr>
          <p:cNvPr id="9" name="圆角矩形标注 8"/>
          <p:cNvSpPr/>
          <p:nvPr/>
        </p:nvSpPr>
        <p:spPr>
          <a:xfrm>
            <a:off x="848590" y="1578525"/>
            <a:ext cx="4710545" cy="943411"/>
          </a:xfrm>
          <a:prstGeom prst="wedgeRoundRectCallout">
            <a:avLst>
              <a:gd name="adj1" fmla="val 69167"/>
              <a:gd name="adj2" fmla="val -3883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t>信任</a:t>
            </a:r>
            <a:r>
              <a:rPr lang="zh-CN" altLang="en-US" sz="2400" dirty="0"/>
              <a:t>层</a:t>
            </a:r>
            <a:r>
              <a:rPr lang="en-US" altLang="zh-CN" sz="2400" dirty="0"/>
              <a:t>:</a:t>
            </a:r>
            <a:r>
              <a:rPr lang="zh-CN" altLang="en-US" sz="2400" dirty="0"/>
              <a:t>根据验证层的结果和一些数字签名</a:t>
            </a:r>
            <a:r>
              <a:rPr lang="en-US" altLang="zh-CN" sz="2400" dirty="0"/>
              <a:t>,</a:t>
            </a:r>
            <a:r>
              <a:rPr lang="zh-CN" altLang="en-US" sz="2400" dirty="0"/>
              <a:t>建立</a:t>
            </a:r>
            <a:r>
              <a:rPr lang="zh-CN" altLang="en-US" sz="2400" dirty="0" smtClean="0"/>
              <a:t>信任</a:t>
            </a:r>
            <a:endParaRPr lang="zh-CN" altLang="en-US" sz="2400" dirty="0"/>
          </a:p>
        </p:txBody>
      </p:sp>
    </p:spTree>
    <p:extLst>
      <p:ext uri="{BB962C8B-B14F-4D97-AF65-F5344CB8AC3E}">
        <p14:creationId xmlns:p14="http://schemas.microsoft.com/office/powerpoint/2010/main" val="18377486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 </a:t>
            </a:r>
            <a:r>
              <a:rPr lang="zh-CN" altLang="en-US" dirty="0"/>
              <a:t>图数据结构及其形式化定义</a:t>
            </a:r>
          </a:p>
        </p:txBody>
      </p:sp>
      <p:sp>
        <p:nvSpPr>
          <p:cNvPr id="3" name="内容占位符 2"/>
          <p:cNvSpPr>
            <a:spLocks noGrp="1"/>
          </p:cNvSpPr>
          <p:nvPr>
            <p:ph idx="1"/>
          </p:nvPr>
        </p:nvSpPr>
        <p:spPr/>
        <p:txBody>
          <a:bodyPr>
            <a:normAutofit/>
          </a:bodyPr>
          <a:lstStyle/>
          <a:p>
            <a:pPr lvl="0"/>
            <a:r>
              <a:rPr lang="en-US" altLang="zh-CN" sz="2400" b="1" dirty="0" smtClean="0"/>
              <a:t>5.1.3 </a:t>
            </a:r>
            <a:r>
              <a:rPr lang="zh-CN" altLang="en-US" sz="2400" b="1" dirty="0" smtClean="0"/>
              <a:t>属性图</a:t>
            </a:r>
            <a:endParaRPr lang="en-US" altLang="zh-CN" sz="2400" b="1" dirty="0" smtClean="0"/>
          </a:p>
          <a:p>
            <a:pPr>
              <a:lnSpc>
                <a:spcPct val="150000"/>
              </a:lnSpc>
              <a:spcAft>
                <a:spcPts val="0"/>
              </a:spcAft>
            </a:pPr>
            <a:r>
              <a:rPr lang="zh-CN" altLang="zh-CN" sz="2400" kern="100" dirty="0"/>
              <a:t>可表示为一个</a:t>
            </a:r>
            <a:r>
              <a:rPr lang="zh-CN" altLang="en-US" sz="2400" kern="100" dirty="0"/>
              <a:t>四</a:t>
            </a:r>
            <a:r>
              <a:rPr lang="zh-CN" altLang="zh-CN" sz="2400" kern="100" dirty="0"/>
              <a:t>元组（</a:t>
            </a:r>
            <a:r>
              <a:rPr lang="en-US" altLang="zh-CN" sz="2400" kern="100" dirty="0"/>
              <a:t>V, L, E, A</a:t>
            </a:r>
            <a:r>
              <a:rPr lang="zh-CN" altLang="zh-CN" sz="2400" kern="100" dirty="0"/>
              <a:t>），其中</a:t>
            </a:r>
          </a:p>
          <a:p>
            <a:pPr>
              <a:lnSpc>
                <a:spcPct val="150000"/>
              </a:lnSpc>
              <a:spcAft>
                <a:spcPts val="0"/>
              </a:spcAft>
            </a:pPr>
            <a:r>
              <a:rPr lang="zh-CN" altLang="zh-CN" sz="2400" kern="100" dirty="0"/>
              <a:t>（</a:t>
            </a:r>
            <a:r>
              <a:rPr lang="en-US" altLang="zh-CN" sz="2400" kern="100" dirty="0"/>
              <a:t>1</a:t>
            </a:r>
            <a:r>
              <a:rPr lang="zh-CN" altLang="zh-CN" sz="2400" kern="100" dirty="0"/>
              <a:t>）</a:t>
            </a:r>
            <a:r>
              <a:rPr lang="en-US" altLang="zh-CN" sz="2400" kern="100" dirty="0"/>
              <a:t>V</a:t>
            </a:r>
            <a:r>
              <a:rPr lang="zh-CN" altLang="zh-CN" sz="2400" kern="100" dirty="0"/>
              <a:t>是一组顶点的集合；</a:t>
            </a:r>
          </a:p>
          <a:p>
            <a:pPr>
              <a:lnSpc>
                <a:spcPct val="150000"/>
              </a:lnSpc>
              <a:spcAft>
                <a:spcPts val="0"/>
              </a:spcAft>
            </a:pPr>
            <a:r>
              <a:rPr lang="zh-CN" altLang="zh-CN" sz="2400" kern="100" dirty="0"/>
              <a:t>（</a:t>
            </a:r>
            <a:r>
              <a:rPr lang="en-US" altLang="zh-CN" sz="2400" kern="100" dirty="0"/>
              <a:t>2</a:t>
            </a:r>
            <a:r>
              <a:rPr lang="zh-CN" altLang="zh-CN" sz="2400" kern="100" dirty="0"/>
              <a:t>）</a:t>
            </a:r>
            <a:r>
              <a:rPr lang="en-US" altLang="zh-CN" sz="2400" kern="100" dirty="0"/>
              <a:t>L</a:t>
            </a:r>
            <a:r>
              <a:rPr lang="zh-CN" altLang="zh-CN" sz="2400" kern="100" dirty="0"/>
              <a:t>是一组标签的集合；</a:t>
            </a:r>
          </a:p>
          <a:p>
            <a:pPr>
              <a:lnSpc>
                <a:spcPct val="150000"/>
              </a:lnSpc>
              <a:spcAft>
                <a:spcPts val="0"/>
              </a:spcAft>
            </a:pPr>
            <a:r>
              <a:rPr lang="zh-CN" altLang="zh-CN" sz="2400" kern="100" dirty="0"/>
              <a:t>（</a:t>
            </a:r>
            <a:r>
              <a:rPr lang="en-US" altLang="zh-CN" sz="2400" kern="100" dirty="0"/>
              <a:t>3</a:t>
            </a:r>
            <a:r>
              <a:rPr lang="zh-CN" altLang="zh-CN" sz="2400" kern="100" dirty="0"/>
              <a:t>）</a:t>
            </a:r>
            <a:r>
              <a:rPr lang="en-US" altLang="zh-CN" sz="2400" kern="100" dirty="0"/>
              <a:t>E</a:t>
            </a:r>
            <a:r>
              <a:rPr lang="zh-CN" altLang="zh-CN" sz="2400" kern="100" dirty="0"/>
              <a:t>是一组边的集合，</a:t>
            </a:r>
            <a:r>
              <a:rPr lang="en-US" altLang="zh-CN" sz="2400" kern="100" dirty="0"/>
              <a:t>E</a:t>
            </a:r>
            <a:r>
              <a:rPr lang="en-US" altLang="zh-CN" sz="2400" kern="100" dirty="0">
                <a:cs typeface="MS Mincho" charset="-128"/>
              </a:rPr>
              <a:t>⊆</a:t>
            </a:r>
            <a:r>
              <a:rPr lang="en-US" altLang="zh-CN" sz="2400" kern="100" dirty="0"/>
              <a:t> V</a:t>
            </a:r>
            <a:r>
              <a:rPr lang="zh-CN" altLang="zh-CN" sz="2400" kern="100" dirty="0"/>
              <a:t>×</a:t>
            </a:r>
            <a:r>
              <a:rPr lang="en-US" altLang="zh-CN" sz="2400" kern="100" dirty="0"/>
              <a:t>V</a:t>
            </a:r>
            <a:r>
              <a:rPr lang="zh-CN" altLang="zh-CN" sz="2400" kern="100" dirty="0"/>
              <a:t>；</a:t>
            </a:r>
          </a:p>
          <a:p>
            <a:pPr>
              <a:lnSpc>
                <a:spcPct val="150000"/>
              </a:lnSpc>
              <a:spcAft>
                <a:spcPts val="0"/>
              </a:spcAft>
            </a:pPr>
            <a:r>
              <a:rPr lang="zh-CN" altLang="zh-CN" sz="2400" kern="100" dirty="0"/>
              <a:t>（</a:t>
            </a:r>
            <a:r>
              <a:rPr lang="en-US" altLang="zh-CN" sz="2400" kern="100" dirty="0"/>
              <a:t>4</a:t>
            </a:r>
            <a:r>
              <a:rPr lang="zh-CN" altLang="zh-CN" sz="2400" kern="100" dirty="0"/>
              <a:t>）</a:t>
            </a:r>
            <a:r>
              <a:rPr lang="en-US" altLang="zh-CN" sz="2400" kern="100" dirty="0"/>
              <a:t>A</a:t>
            </a:r>
            <a:r>
              <a:rPr lang="zh-CN" altLang="zh-CN" sz="2400" kern="100" dirty="0"/>
              <a:t>是一组属性的集合</a:t>
            </a:r>
            <a:r>
              <a:rPr lang="zh-CN" altLang="zh-CN" sz="2400" kern="100" dirty="0" smtClean="0"/>
              <a:t>；</a:t>
            </a:r>
            <a:endParaRPr lang="zh-CN" altLang="zh-CN" sz="2400" kern="100" dirty="0"/>
          </a:p>
        </p:txBody>
      </p:sp>
      <p:sp>
        <p:nvSpPr>
          <p:cNvPr id="5" name="灯片编号占位符 4"/>
          <p:cNvSpPr>
            <a:spLocks noGrp="1"/>
          </p:cNvSpPr>
          <p:nvPr>
            <p:ph type="sldNum" sz="quarter" idx="12"/>
          </p:nvPr>
        </p:nvSpPr>
        <p:spPr/>
        <p:txBody>
          <a:bodyPr/>
          <a:lstStyle/>
          <a:p>
            <a:fld id="{C464E751-8DDD-48F4-87DB-3D6A7AC74B40}" type="slidenum">
              <a:rPr lang="zh-CN" altLang="en-US" smtClean="0"/>
              <a:t>28</a:t>
            </a:fld>
            <a:endParaRPr lang="zh-CN" altLang="en-US" dirty="0"/>
          </a:p>
        </p:txBody>
      </p:sp>
    </p:spTree>
    <p:extLst>
      <p:ext uri="{BB962C8B-B14F-4D97-AF65-F5344CB8AC3E}">
        <p14:creationId xmlns:p14="http://schemas.microsoft.com/office/powerpoint/2010/main" val="41180977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lnSpc>
                <a:spcPct val="120000"/>
              </a:lnSpc>
              <a:spcBef>
                <a:spcPts val="1000"/>
              </a:spcBef>
            </a:pPr>
            <a:r>
              <a:rPr lang="en-US" altLang="zh-CN" sz="2400" b="1" dirty="0">
                <a:solidFill>
                  <a:prstClr val="black"/>
                </a:solidFill>
                <a:cs typeface="+mn-cs"/>
              </a:rPr>
              <a:t>5.1.3 </a:t>
            </a:r>
            <a:r>
              <a:rPr lang="zh-CN" altLang="en-US" sz="2400" b="1" dirty="0">
                <a:solidFill>
                  <a:prstClr val="black"/>
                </a:solidFill>
                <a:cs typeface="+mn-cs"/>
              </a:rPr>
              <a:t>属性</a:t>
            </a:r>
            <a:r>
              <a:rPr lang="zh-CN" altLang="en-US" sz="2400" b="1" dirty="0" smtClean="0">
                <a:solidFill>
                  <a:prstClr val="black"/>
                </a:solidFill>
                <a:cs typeface="+mn-cs"/>
              </a:rPr>
              <a:t>图（续）</a:t>
            </a:r>
            <a:endParaRPr lang="en-US" altLang="zh-CN" sz="2400" b="1" dirty="0">
              <a:solidFill>
                <a:prstClr val="black"/>
              </a:solidFill>
              <a:cs typeface="+mn-cs"/>
            </a:endParaRPr>
          </a:p>
        </p:txBody>
      </p:sp>
      <p:sp>
        <p:nvSpPr>
          <p:cNvPr id="3" name="内容占位符 2"/>
          <p:cNvSpPr>
            <a:spLocks noGrp="1"/>
          </p:cNvSpPr>
          <p:nvPr>
            <p:ph idx="1"/>
          </p:nvPr>
        </p:nvSpPr>
        <p:spPr>
          <a:xfrm>
            <a:off x="838200" y="1074446"/>
            <a:ext cx="10515600" cy="5472658"/>
          </a:xfrm>
        </p:spPr>
        <p:txBody>
          <a:bodyPr>
            <a:noAutofit/>
          </a:bodyPr>
          <a:lstStyle/>
          <a:p>
            <a:pPr>
              <a:lnSpc>
                <a:spcPct val="150000"/>
              </a:lnSpc>
              <a:spcAft>
                <a:spcPts val="0"/>
              </a:spcAft>
            </a:pPr>
            <a:r>
              <a:rPr lang="zh-CN" altLang="zh-CN" sz="2400" kern="100" dirty="0" smtClean="0"/>
              <a:t>（</a:t>
            </a:r>
            <a:r>
              <a:rPr lang="en-US" altLang="zh-CN" sz="2400" kern="100" dirty="0"/>
              <a:t>5</a:t>
            </a:r>
            <a:r>
              <a:rPr lang="zh-CN" altLang="zh-CN" sz="2400" kern="100" dirty="0"/>
              <a:t>）</a:t>
            </a:r>
            <a:r>
              <a:rPr lang="en-US" altLang="zh-CN" sz="2400" kern="100" dirty="0"/>
              <a:t>V</a:t>
            </a:r>
            <a:r>
              <a:rPr lang="zh-CN" altLang="zh-CN" sz="2400" kern="100" dirty="0"/>
              <a:t>中的每一个顶点可以有一个或多个来自于</a:t>
            </a:r>
            <a:r>
              <a:rPr lang="en-US" altLang="zh-CN" sz="2400" kern="100" dirty="0"/>
              <a:t>L</a:t>
            </a:r>
            <a:r>
              <a:rPr lang="zh-CN" altLang="zh-CN" sz="2400" kern="100" dirty="0"/>
              <a:t>的标签。</a:t>
            </a:r>
            <a:r>
              <a:rPr lang="en-US" altLang="zh-CN" sz="2400" kern="100" dirty="0">
                <a:sym typeface="Symbol" charset="2"/>
              </a:rPr>
              <a:t></a:t>
            </a:r>
            <a:r>
              <a:rPr lang="en-US" altLang="zh-CN" sz="2400" i="1" kern="100" dirty="0"/>
              <a:t>v</a:t>
            </a:r>
            <a:r>
              <a:rPr lang="zh-CN" altLang="zh-CN" sz="2400" kern="100" dirty="0"/>
              <a:t>∈</a:t>
            </a:r>
            <a:r>
              <a:rPr lang="en-US" altLang="zh-CN" sz="2400" kern="100" dirty="0"/>
              <a:t>V, </a:t>
            </a:r>
            <a:r>
              <a:rPr lang="en-US" altLang="zh-CN" sz="2400" i="1" kern="100" dirty="0" err="1" smtClean="0">
                <a:solidFill>
                  <a:srgbClr val="FF0000"/>
                </a:solidFill>
              </a:rPr>
              <a:t>v.L</a:t>
            </a:r>
            <a:r>
              <a:rPr lang="zh-CN" altLang="zh-CN" sz="2400" kern="100" dirty="0">
                <a:solidFill>
                  <a:srgbClr val="FF0000"/>
                </a:solidFill>
              </a:rPr>
              <a:t>代表顶点</a:t>
            </a:r>
            <a:r>
              <a:rPr lang="en-US" altLang="zh-CN" sz="2400" i="1" kern="100" dirty="0">
                <a:solidFill>
                  <a:srgbClr val="FF0000"/>
                </a:solidFill>
              </a:rPr>
              <a:t>v</a:t>
            </a:r>
            <a:r>
              <a:rPr lang="zh-CN" altLang="zh-CN" sz="2400" kern="100" dirty="0">
                <a:solidFill>
                  <a:srgbClr val="FF0000"/>
                </a:solidFill>
              </a:rPr>
              <a:t>上的标签集合</a:t>
            </a:r>
            <a:r>
              <a:rPr lang="zh-CN" altLang="zh-CN" sz="2400" kern="100" dirty="0"/>
              <a:t>，其中，</a:t>
            </a:r>
            <a:r>
              <a:rPr lang="en-US" altLang="zh-CN" sz="2400" i="1" kern="100" dirty="0" err="1"/>
              <a:t>v.L</a:t>
            </a:r>
            <a:r>
              <a:rPr lang="en-US" altLang="zh-CN" sz="2400" kern="100" dirty="0"/>
              <a:t> </a:t>
            </a:r>
            <a:r>
              <a:rPr lang="en-US" altLang="zh-CN" sz="2400" kern="100" dirty="0">
                <a:sym typeface="Symbol" charset="2"/>
              </a:rPr>
              <a:t></a:t>
            </a:r>
            <a:r>
              <a:rPr lang="en-US" altLang="zh-CN" sz="2400" kern="100" dirty="0"/>
              <a:t> L</a:t>
            </a:r>
            <a:r>
              <a:rPr lang="zh-CN" altLang="zh-CN" sz="2400" kern="100" dirty="0"/>
              <a:t>。</a:t>
            </a:r>
          </a:p>
          <a:p>
            <a:pPr>
              <a:lnSpc>
                <a:spcPct val="150000"/>
              </a:lnSpc>
              <a:spcAft>
                <a:spcPts val="0"/>
              </a:spcAft>
            </a:pPr>
            <a:r>
              <a:rPr lang="zh-CN" altLang="zh-CN" sz="2400" kern="100" dirty="0"/>
              <a:t>（</a:t>
            </a:r>
            <a:r>
              <a:rPr lang="en-US" altLang="zh-CN" sz="2400" kern="100" dirty="0"/>
              <a:t>6</a:t>
            </a:r>
            <a:r>
              <a:rPr lang="zh-CN" altLang="zh-CN" sz="2400" kern="100" dirty="0"/>
              <a:t>）</a:t>
            </a:r>
            <a:r>
              <a:rPr lang="en-US" altLang="zh-CN" sz="2400" kern="100" dirty="0"/>
              <a:t>V</a:t>
            </a:r>
            <a:r>
              <a:rPr lang="zh-CN" altLang="zh-CN" sz="2400" kern="100" dirty="0"/>
              <a:t>中的每一个顶点可以有一个或多个来自于</a:t>
            </a:r>
            <a:r>
              <a:rPr lang="en-US" altLang="zh-CN" sz="2400" kern="100" dirty="0"/>
              <a:t>A</a:t>
            </a:r>
            <a:r>
              <a:rPr lang="zh-CN" altLang="zh-CN" sz="2400" kern="100" dirty="0"/>
              <a:t>的属性。</a:t>
            </a:r>
            <a:r>
              <a:rPr lang="en-US" altLang="zh-CN" sz="2400" kern="100" dirty="0">
                <a:sym typeface="Symbol" charset="2"/>
              </a:rPr>
              <a:t></a:t>
            </a:r>
            <a:r>
              <a:rPr lang="en-US" altLang="zh-CN" sz="2400" i="1" kern="100" dirty="0"/>
              <a:t>v</a:t>
            </a:r>
            <a:r>
              <a:rPr lang="zh-CN" altLang="zh-CN" sz="2400" kern="100" dirty="0"/>
              <a:t>∈</a:t>
            </a:r>
            <a:r>
              <a:rPr lang="en-US" altLang="zh-CN" sz="2400" kern="100" dirty="0"/>
              <a:t>V, </a:t>
            </a:r>
            <a:r>
              <a:rPr lang="zh-CN" altLang="zh-CN" sz="2400" kern="100" dirty="0"/>
              <a:t>令</a:t>
            </a:r>
            <a:r>
              <a:rPr lang="en-US" altLang="zh-CN" sz="2400" i="1" kern="100" dirty="0" err="1"/>
              <a:t>v.A</a:t>
            </a:r>
            <a:r>
              <a:rPr lang="zh-CN" altLang="zh-CN" sz="2400" kern="100" dirty="0"/>
              <a:t>代表顶点</a:t>
            </a:r>
            <a:r>
              <a:rPr lang="en-US" altLang="zh-CN" sz="2400" i="1" kern="100" dirty="0"/>
              <a:t>v</a:t>
            </a:r>
            <a:r>
              <a:rPr lang="zh-CN" altLang="zh-CN" sz="2400" kern="100" dirty="0"/>
              <a:t>上的属性集合，其中，</a:t>
            </a:r>
            <a:r>
              <a:rPr lang="en-US" altLang="zh-CN" sz="2400" i="1" kern="100" dirty="0" err="1"/>
              <a:t>v.A</a:t>
            </a:r>
            <a:r>
              <a:rPr lang="en-US" altLang="zh-CN" sz="2400" kern="100" dirty="0"/>
              <a:t> </a:t>
            </a:r>
            <a:r>
              <a:rPr lang="en-US" altLang="zh-CN" sz="2400" kern="100" dirty="0">
                <a:sym typeface="Symbol" charset="2"/>
              </a:rPr>
              <a:t></a:t>
            </a:r>
            <a:r>
              <a:rPr lang="en-US" altLang="zh-CN" sz="2400" kern="100" dirty="0"/>
              <a:t> A</a:t>
            </a:r>
            <a:r>
              <a:rPr lang="zh-CN" altLang="zh-CN" sz="2400" kern="100" dirty="0"/>
              <a:t>。</a:t>
            </a:r>
            <a:r>
              <a:rPr lang="en-US" altLang="zh-CN" sz="2400" kern="100" dirty="0">
                <a:sym typeface="Symbol" charset="2"/>
              </a:rPr>
              <a:t></a:t>
            </a:r>
            <a:r>
              <a:rPr lang="en-US" altLang="zh-CN" sz="2400" kern="100" dirty="0"/>
              <a:t>a</a:t>
            </a:r>
            <a:r>
              <a:rPr lang="zh-CN" altLang="zh-CN" sz="2400" kern="100" dirty="0"/>
              <a:t>∈</a:t>
            </a:r>
            <a:r>
              <a:rPr lang="en-US" altLang="zh-CN" sz="2400" kern="100" dirty="0" err="1"/>
              <a:t>v.A</a:t>
            </a:r>
            <a:r>
              <a:rPr lang="zh-CN" altLang="zh-CN" sz="2400" kern="100" dirty="0" smtClean="0"/>
              <a:t>，</a:t>
            </a:r>
            <a:r>
              <a:rPr lang="en-US" altLang="zh-CN" sz="2400" kern="100" dirty="0" smtClean="0">
                <a:solidFill>
                  <a:srgbClr val="FF0000"/>
                </a:solidFill>
              </a:rPr>
              <a:t>v[a</a:t>
            </a:r>
            <a:r>
              <a:rPr lang="en-US" altLang="zh-CN" sz="2400" kern="100" dirty="0">
                <a:solidFill>
                  <a:srgbClr val="FF0000"/>
                </a:solidFill>
              </a:rPr>
              <a:t>]</a:t>
            </a:r>
            <a:r>
              <a:rPr lang="zh-CN" altLang="zh-CN" sz="2400" kern="100" dirty="0">
                <a:solidFill>
                  <a:srgbClr val="FF0000"/>
                </a:solidFill>
              </a:rPr>
              <a:t>代表顶点</a:t>
            </a:r>
            <a:r>
              <a:rPr lang="en-US" altLang="zh-CN" sz="2400" kern="100" dirty="0">
                <a:solidFill>
                  <a:srgbClr val="FF0000"/>
                </a:solidFill>
              </a:rPr>
              <a:t>v</a:t>
            </a:r>
            <a:r>
              <a:rPr lang="zh-CN" altLang="zh-CN" sz="2400" kern="100" dirty="0">
                <a:solidFill>
                  <a:srgbClr val="FF0000"/>
                </a:solidFill>
              </a:rPr>
              <a:t>在属性</a:t>
            </a:r>
            <a:r>
              <a:rPr lang="en-US" altLang="zh-CN" sz="2400" kern="100" dirty="0">
                <a:solidFill>
                  <a:srgbClr val="FF0000"/>
                </a:solidFill>
              </a:rPr>
              <a:t>a</a:t>
            </a:r>
            <a:r>
              <a:rPr lang="zh-CN" altLang="zh-CN" sz="2400" kern="100" dirty="0">
                <a:solidFill>
                  <a:srgbClr val="FF0000"/>
                </a:solidFill>
              </a:rPr>
              <a:t>上的值</a:t>
            </a:r>
            <a:r>
              <a:rPr lang="zh-CN" altLang="zh-CN" sz="2400" kern="100" dirty="0"/>
              <a:t>。</a:t>
            </a:r>
          </a:p>
          <a:p>
            <a:pPr>
              <a:lnSpc>
                <a:spcPct val="150000"/>
              </a:lnSpc>
              <a:spcAft>
                <a:spcPts val="0"/>
              </a:spcAft>
            </a:pPr>
            <a:r>
              <a:rPr lang="zh-CN" altLang="zh-CN" sz="2400" kern="100" dirty="0"/>
              <a:t>（</a:t>
            </a:r>
            <a:r>
              <a:rPr lang="en-US" altLang="zh-CN" sz="2400" kern="100" dirty="0"/>
              <a:t>7</a:t>
            </a:r>
            <a:r>
              <a:rPr lang="zh-CN" altLang="zh-CN" sz="2400" kern="100" dirty="0"/>
              <a:t>）</a:t>
            </a:r>
            <a:r>
              <a:rPr lang="en-US" altLang="zh-CN" sz="2400" kern="100" dirty="0"/>
              <a:t>E</a:t>
            </a:r>
            <a:r>
              <a:rPr lang="zh-CN" altLang="zh-CN" sz="2400" kern="100" dirty="0"/>
              <a:t>中的每一条边也可以有一个或多个来自于</a:t>
            </a:r>
            <a:r>
              <a:rPr lang="en-US" altLang="zh-CN" sz="2400" kern="100" dirty="0"/>
              <a:t>L</a:t>
            </a:r>
            <a:r>
              <a:rPr lang="zh-CN" altLang="zh-CN" sz="2400" kern="100" dirty="0"/>
              <a:t>的标签。</a:t>
            </a:r>
            <a:r>
              <a:rPr lang="en-US" altLang="zh-CN" sz="2400" kern="100" dirty="0">
                <a:sym typeface="Symbol" charset="2"/>
              </a:rPr>
              <a:t></a:t>
            </a:r>
            <a:r>
              <a:rPr lang="en-US" altLang="zh-CN" sz="2400" i="1" kern="100" dirty="0"/>
              <a:t>e</a:t>
            </a:r>
            <a:r>
              <a:rPr lang="zh-CN" altLang="zh-CN" sz="2400" kern="100" dirty="0"/>
              <a:t>∈</a:t>
            </a:r>
            <a:r>
              <a:rPr lang="en-US" altLang="zh-CN" sz="2400" kern="100" dirty="0"/>
              <a:t>E, </a:t>
            </a:r>
            <a:r>
              <a:rPr lang="en-US" altLang="zh-CN" sz="2400" i="1" kern="100" dirty="0" err="1" smtClean="0">
                <a:solidFill>
                  <a:srgbClr val="FF0000"/>
                </a:solidFill>
              </a:rPr>
              <a:t>e.L</a:t>
            </a:r>
            <a:r>
              <a:rPr lang="zh-CN" altLang="zh-CN" sz="2400" kern="100" dirty="0">
                <a:solidFill>
                  <a:srgbClr val="FF0000"/>
                </a:solidFill>
              </a:rPr>
              <a:t>代表边</a:t>
            </a:r>
            <a:r>
              <a:rPr lang="en-US" altLang="zh-CN" sz="2400" i="1" kern="100" dirty="0">
                <a:solidFill>
                  <a:srgbClr val="FF0000"/>
                </a:solidFill>
              </a:rPr>
              <a:t>e</a:t>
            </a:r>
            <a:r>
              <a:rPr lang="zh-CN" altLang="zh-CN" sz="2400" kern="100" dirty="0">
                <a:solidFill>
                  <a:srgbClr val="FF0000"/>
                </a:solidFill>
              </a:rPr>
              <a:t>上的</a:t>
            </a:r>
            <a:r>
              <a:rPr lang="zh-CN" altLang="zh-CN" sz="2400" kern="100" dirty="0" smtClean="0">
                <a:solidFill>
                  <a:srgbClr val="FF0000"/>
                </a:solidFill>
              </a:rPr>
              <a:t>标签</a:t>
            </a:r>
            <a:r>
              <a:rPr lang="zh-CN" altLang="en-US" sz="2400" kern="100" dirty="0" smtClean="0">
                <a:solidFill>
                  <a:srgbClr val="FF0000"/>
                </a:solidFill>
              </a:rPr>
              <a:t>集合</a:t>
            </a:r>
            <a:r>
              <a:rPr lang="zh-CN" altLang="zh-CN" sz="2400" kern="100" dirty="0" smtClean="0"/>
              <a:t>，</a:t>
            </a:r>
            <a:r>
              <a:rPr lang="zh-CN" altLang="zh-CN" sz="2400" kern="100" dirty="0"/>
              <a:t>其中，</a:t>
            </a:r>
            <a:r>
              <a:rPr lang="en-US" altLang="zh-CN" sz="2400" i="1" kern="100" dirty="0" err="1"/>
              <a:t>e.L</a:t>
            </a:r>
            <a:r>
              <a:rPr lang="en-US" altLang="zh-CN" sz="2400" kern="100" dirty="0"/>
              <a:t> </a:t>
            </a:r>
            <a:r>
              <a:rPr lang="en-US" altLang="zh-CN" sz="2400" kern="100" dirty="0">
                <a:sym typeface="Symbol" charset="2"/>
              </a:rPr>
              <a:t></a:t>
            </a:r>
            <a:r>
              <a:rPr lang="en-US" altLang="zh-CN" sz="2400" kern="100" dirty="0"/>
              <a:t> L</a:t>
            </a:r>
            <a:r>
              <a:rPr lang="zh-CN" altLang="zh-CN" sz="2400" kern="100" dirty="0"/>
              <a:t>。</a:t>
            </a:r>
          </a:p>
          <a:p>
            <a:pPr>
              <a:lnSpc>
                <a:spcPct val="150000"/>
              </a:lnSpc>
              <a:spcAft>
                <a:spcPts val="0"/>
              </a:spcAft>
            </a:pPr>
            <a:r>
              <a:rPr lang="zh-CN" altLang="zh-CN" sz="2400" kern="100" dirty="0"/>
              <a:t>（</a:t>
            </a:r>
            <a:r>
              <a:rPr lang="en-US" altLang="zh-CN" sz="2400" kern="100" dirty="0"/>
              <a:t>8</a:t>
            </a:r>
            <a:r>
              <a:rPr lang="zh-CN" altLang="zh-CN" sz="2400" kern="100" dirty="0"/>
              <a:t>）</a:t>
            </a:r>
            <a:r>
              <a:rPr lang="en-US" altLang="zh-CN" sz="2400" kern="100" dirty="0"/>
              <a:t>E</a:t>
            </a:r>
            <a:r>
              <a:rPr lang="zh-CN" altLang="zh-CN" sz="2400" kern="100" dirty="0"/>
              <a:t>中的每一个边可以有一个或多个来自于</a:t>
            </a:r>
            <a:r>
              <a:rPr lang="en-US" altLang="zh-CN" sz="2400" kern="100" dirty="0"/>
              <a:t>A</a:t>
            </a:r>
            <a:r>
              <a:rPr lang="zh-CN" altLang="zh-CN" sz="2400" kern="100" dirty="0"/>
              <a:t>的属性。</a:t>
            </a:r>
            <a:r>
              <a:rPr lang="en-US" altLang="zh-CN" sz="2400" kern="100" dirty="0">
                <a:sym typeface="Symbol" charset="2"/>
              </a:rPr>
              <a:t></a:t>
            </a:r>
            <a:r>
              <a:rPr lang="en-US" altLang="zh-CN" sz="2400" kern="100" dirty="0"/>
              <a:t>e</a:t>
            </a:r>
            <a:r>
              <a:rPr lang="zh-CN" altLang="zh-CN" sz="2400" kern="100" dirty="0"/>
              <a:t>∈</a:t>
            </a:r>
            <a:r>
              <a:rPr lang="en-US" altLang="zh-CN" sz="2400" kern="100" dirty="0"/>
              <a:t>E, </a:t>
            </a:r>
            <a:r>
              <a:rPr lang="zh-CN" altLang="zh-CN" sz="2400" kern="100" dirty="0"/>
              <a:t>令</a:t>
            </a:r>
            <a:r>
              <a:rPr lang="en-US" altLang="zh-CN" sz="2400" i="1" kern="100" dirty="0" err="1"/>
              <a:t>e.A</a:t>
            </a:r>
            <a:r>
              <a:rPr lang="zh-CN" altLang="zh-CN" sz="2400" kern="100" dirty="0"/>
              <a:t>代表边</a:t>
            </a:r>
            <a:r>
              <a:rPr lang="en-US" altLang="zh-CN" sz="2400" kern="100" dirty="0"/>
              <a:t>e</a:t>
            </a:r>
            <a:r>
              <a:rPr lang="zh-CN" altLang="zh-CN" sz="2400" kern="100" dirty="0"/>
              <a:t>上的属性集合，其中，</a:t>
            </a:r>
            <a:r>
              <a:rPr lang="en-US" altLang="zh-CN" sz="2400" i="1" kern="100" dirty="0" err="1"/>
              <a:t>e.A</a:t>
            </a:r>
            <a:r>
              <a:rPr lang="en-US" altLang="zh-CN" sz="2400" kern="100" dirty="0"/>
              <a:t> </a:t>
            </a:r>
            <a:r>
              <a:rPr lang="en-US" altLang="zh-CN" sz="2400" kern="100" dirty="0">
                <a:sym typeface="Symbol" charset="2"/>
              </a:rPr>
              <a:t></a:t>
            </a:r>
            <a:r>
              <a:rPr lang="en-US" altLang="zh-CN" sz="2400" kern="100" dirty="0"/>
              <a:t> A</a:t>
            </a:r>
            <a:r>
              <a:rPr lang="zh-CN" altLang="zh-CN" sz="2400" kern="100" dirty="0"/>
              <a:t>。</a:t>
            </a:r>
            <a:r>
              <a:rPr lang="en-US" altLang="zh-CN" sz="2400" kern="100" dirty="0">
                <a:sym typeface="Symbol" charset="2"/>
              </a:rPr>
              <a:t></a:t>
            </a:r>
            <a:r>
              <a:rPr lang="en-US" altLang="zh-CN" sz="2400" kern="100" dirty="0"/>
              <a:t>a</a:t>
            </a:r>
            <a:r>
              <a:rPr lang="zh-CN" altLang="zh-CN" sz="2400" kern="100" dirty="0"/>
              <a:t>∈</a:t>
            </a:r>
            <a:r>
              <a:rPr lang="en-US" altLang="zh-CN" sz="2400" kern="100" dirty="0" err="1"/>
              <a:t>e.A</a:t>
            </a:r>
            <a:r>
              <a:rPr lang="zh-CN" altLang="zh-CN" sz="2400" kern="100" dirty="0" smtClean="0"/>
              <a:t>，</a:t>
            </a:r>
            <a:r>
              <a:rPr lang="en-US" altLang="zh-CN" sz="2400" kern="100" dirty="0" smtClean="0">
                <a:solidFill>
                  <a:srgbClr val="FF0000"/>
                </a:solidFill>
              </a:rPr>
              <a:t>e[a</a:t>
            </a:r>
            <a:r>
              <a:rPr lang="en-US" altLang="zh-CN" sz="2400" kern="100" dirty="0">
                <a:solidFill>
                  <a:srgbClr val="FF0000"/>
                </a:solidFill>
              </a:rPr>
              <a:t>]</a:t>
            </a:r>
            <a:r>
              <a:rPr lang="zh-CN" altLang="zh-CN" sz="2400" kern="100" dirty="0">
                <a:solidFill>
                  <a:srgbClr val="FF0000"/>
                </a:solidFill>
              </a:rPr>
              <a:t>代表边</a:t>
            </a:r>
            <a:r>
              <a:rPr lang="en-US" altLang="zh-CN" sz="2400" kern="100" dirty="0">
                <a:solidFill>
                  <a:srgbClr val="FF0000"/>
                </a:solidFill>
              </a:rPr>
              <a:t>e</a:t>
            </a:r>
            <a:r>
              <a:rPr lang="zh-CN" altLang="zh-CN" sz="2400" kern="100" dirty="0">
                <a:solidFill>
                  <a:srgbClr val="FF0000"/>
                </a:solidFill>
              </a:rPr>
              <a:t>在属性</a:t>
            </a:r>
            <a:r>
              <a:rPr lang="en-US" altLang="zh-CN" sz="2400" kern="100" dirty="0">
                <a:solidFill>
                  <a:srgbClr val="FF0000"/>
                </a:solidFill>
              </a:rPr>
              <a:t>a</a:t>
            </a:r>
            <a:r>
              <a:rPr lang="zh-CN" altLang="zh-CN" sz="2400" kern="100" dirty="0">
                <a:solidFill>
                  <a:srgbClr val="FF0000"/>
                </a:solidFill>
              </a:rPr>
              <a:t>上的值</a:t>
            </a:r>
            <a:r>
              <a:rPr lang="zh-CN" altLang="zh-CN" sz="2400" kern="100" dirty="0" smtClean="0"/>
              <a:t>。</a:t>
            </a:r>
            <a:endParaRPr lang="zh-CN" altLang="zh-CN" sz="2400" kern="100" dirty="0"/>
          </a:p>
        </p:txBody>
      </p:sp>
      <p:sp>
        <p:nvSpPr>
          <p:cNvPr id="5" name="灯片编号占位符 4"/>
          <p:cNvSpPr>
            <a:spLocks noGrp="1"/>
          </p:cNvSpPr>
          <p:nvPr>
            <p:ph type="sldNum" sz="quarter" idx="12"/>
          </p:nvPr>
        </p:nvSpPr>
        <p:spPr/>
        <p:txBody>
          <a:bodyPr/>
          <a:lstStyle/>
          <a:p>
            <a:fld id="{C464E751-8DDD-48F4-87DB-3D6A7AC74B40}" type="slidenum">
              <a:rPr lang="zh-CN" altLang="en-US" smtClean="0"/>
              <a:t>29</a:t>
            </a:fld>
            <a:endParaRPr lang="zh-CN" altLang="en-US" dirty="0"/>
          </a:p>
        </p:txBody>
      </p:sp>
    </p:spTree>
    <p:extLst>
      <p:ext uri="{BB962C8B-B14F-4D97-AF65-F5344CB8AC3E}">
        <p14:creationId xmlns:p14="http://schemas.microsoft.com/office/powerpoint/2010/main" val="3845162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76998"/>
            <a:ext cx="10515600" cy="920336"/>
          </a:xfrm>
        </p:spPr>
        <p:txBody>
          <a:bodyPr>
            <a:normAutofit/>
          </a:bodyPr>
          <a:lstStyle/>
          <a:p>
            <a:r>
              <a:rPr lang="zh-CN" altLang="en-US" dirty="0"/>
              <a:t>第</a:t>
            </a:r>
            <a:r>
              <a:rPr lang="en-US" altLang="zh-CN" dirty="0"/>
              <a:t>5</a:t>
            </a:r>
            <a:r>
              <a:rPr lang="zh-CN" altLang="en-US" dirty="0"/>
              <a:t>章 图模型与类</a:t>
            </a:r>
            <a:r>
              <a:rPr lang="en-US" altLang="zh-CN" dirty="0"/>
              <a:t>SQL</a:t>
            </a:r>
            <a:r>
              <a:rPr lang="zh-CN" altLang="en-US" dirty="0"/>
              <a:t>查询语言</a:t>
            </a:r>
          </a:p>
        </p:txBody>
      </p:sp>
      <p:sp>
        <p:nvSpPr>
          <p:cNvPr id="3" name="内容占位符 2"/>
          <p:cNvSpPr>
            <a:spLocks noGrp="1"/>
          </p:cNvSpPr>
          <p:nvPr>
            <p:ph idx="1"/>
          </p:nvPr>
        </p:nvSpPr>
        <p:spPr>
          <a:xfrm>
            <a:off x="838200" y="723481"/>
            <a:ext cx="9732666" cy="6134519"/>
          </a:xfrm>
        </p:spPr>
        <p:txBody>
          <a:bodyPr>
            <a:normAutofit/>
          </a:bodyPr>
          <a:lstStyle/>
          <a:p>
            <a:r>
              <a:rPr kumimoji="1" lang="en-US" altLang="zh-CN" sz="2400" dirty="0"/>
              <a:t>5.1 </a:t>
            </a:r>
            <a:r>
              <a:rPr kumimoji="1" lang="zh-CN" altLang="en-US" sz="2400" dirty="0"/>
              <a:t>图数据结构及其形式化定义</a:t>
            </a:r>
            <a:endParaRPr kumimoji="1" lang="en-US" altLang="zh-CN" sz="2400" dirty="0"/>
          </a:p>
          <a:p>
            <a:pPr lvl="1"/>
            <a:r>
              <a:rPr kumimoji="1" lang="en-US" altLang="zh-CN" sz="2000" dirty="0"/>
              <a:t>5.1.1 </a:t>
            </a:r>
            <a:r>
              <a:rPr kumimoji="1" lang="zh-CN" altLang="en-US" sz="2000" dirty="0"/>
              <a:t>图的数据结构</a:t>
            </a:r>
            <a:endParaRPr kumimoji="1" lang="en-US" altLang="zh-CN" sz="2000" dirty="0"/>
          </a:p>
          <a:p>
            <a:pPr lvl="1"/>
            <a:r>
              <a:rPr kumimoji="1" lang="en-US" altLang="zh-CN" sz="2000" dirty="0"/>
              <a:t>5.1.2 </a:t>
            </a:r>
            <a:r>
              <a:rPr kumimoji="1" lang="zh-CN" altLang="en-US" sz="2000" dirty="0"/>
              <a:t>图的形式化定义</a:t>
            </a:r>
            <a:endParaRPr kumimoji="1" lang="en-US" altLang="zh-CN" sz="2000" dirty="0"/>
          </a:p>
          <a:p>
            <a:pPr lvl="1"/>
            <a:r>
              <a:rPr kumimoji="1" lang="en-US" altLang="zh-CN" sz="2000" dirty="0"/>
              <a:t>5.1.3 </a:t>
            </a:r>
            <a:r>
              <a:rPr kumimoji="1" lang="zh-CN" altLang="en-US" sz="2000" dirty="0"/>
              <a:t>图的分类与应用</a:t>
            </a:r>
            <a:endParaRPr kumimoji="1" lang="en-US" altLang="zh-CN" sz="2000" dirty="0"/>
          </a:p>
          <a:p>
            <a:r>
              <a:rPr kumimoji="1" lang="en-US" altLang="zh-CN" sz="2400" dirty="0"/>
              <a:t>5.2 </a:t>
            </a:r>
            <a:r>
              <a:rPr kumimoji="1" lang="zh-CN" altLang="en-US" sz="2400" dirty="0"/>
              <a:t>图数据的操作</a:t>
            </a:r>
            <a:endParaRPr kumimoji="1" lang="en-US" altLang="zh-CN" sz="2400" dirty="0"/>
          </a:p>
          <a:p>
            <a:pPr lvl="1"/>
            <a:r>
              <a:rPr kumimoji="1" lang="en-US" altLang="zh-CN" sz="2000" dirty="0"/>
              <a:t>5.2.1 </a:t>
            </a:r>
            <a:r>
              <a:rPr kumimoji="1" lang="zh-CN" altLang="en-US" sz="2000" dirty="0"/>
              <a:t>图匹配</a:t>
            </a:r>
            <a:endParaRPr kumimoji="1" lang="en-US" altLang="zh-CN" sz="2000" dirty="0"/>
          </a:p>
          <a:p>
            <a:pPr lvl="1"/>
            <a:r>
              <a:rPr kumimoji="1" lang="en-US" altLang="zh-CN" sz="2000" dirty="0"/>
              <a:t>5.2.2</a:t>
            </a:r>
            <a:r>
              <a:rPr kumimoji="1" lang="zh-CN" altLang="en-US" sz="2000" dirty="0"/>
              <a:t> 图导航</a:t>
            </a:r>
            <a:endParaRPr kumimoji="1" lang="en-US" altLang="zh-CN" sz="2000" dirty="0"/>
          </a:p>
          <a:p>
            <a:pPr lvl="1"/>
            <a:r>
              <a:rPr kumimoji="1" lang="en-US" altLang="zh-CN" sz="2000" dirty="0"/>
              <a:t>5.2.3 </a:t>
            </a:r>
            <a:r>
              <a:rPr kumimoji="1" lang="zh-CN" altLang="en-US" sz="2000" dirty="0"/>
              <a:t>复杂图查询</a:t>
            </a:r>
            <a:endParaRPr kumimoji="1" lang="en-US" altLang="zh-CN" sz="2000" dirty="0"/>
          </a:p>
          <a:p>
            <a:r>
              <a:rPr kumimoji="1" lang="en-US" altLang="zh-CN" sz="2400" dirty="0"/>
              <a:t>5.3 </a:t>
            </a:r>
            <a:r>
              <a:rPr kumimoji="1" lang="zh-CN" altLang="en-US" sz="2400" dirty="0"/>
              <a:t>面向图数据的类</a:t>
            </a:r>
            <a:r>
              <a:rPr kumimoji="1" lang="en-US" altLang="zh-CN" sz="2400" dirty="0"/>
              <a:t>SQL</a:t>
            </a:r>
            <a:r>
              <a:rPr kumimoji="1" lang="zh-CN" altLang="en-US" sz="2400" dirty="0"/>
              <a:t>查询语言</a:t>
            </a:r>
            <a:endParaRPr kumimoji="1" lang="en-US" altLang="zh-CN" sz="2400" dirty="0"/>
          </a:p>
          <a:p>
            <a:pPr lvl="1"/>
            <a:r>
              <a:rPr kumimoji="1" lang="en-US" altLang="zh-CN" sz="2000" dirty="0"/>
              <a:t>5.3.1 SPARQL</a:t>
            </a:r>
          </a:p>
          <a:p>
            <a:pPr lvl="1"/>
            <a:r>
              <a:rPr kumimoji="1" lang="en-US" altLang="zh-CN" sz="2000" dirty="0"/>
              <a:t>5.3.2 Cypher</a:t>
            </a:r>
          </a:p>
          <a:p>
            <a:pPr lvl="1"/>
            <a:r>
              <a:rPr kumimoji="1" lang="en-US" altLang="zh-CN" sz="2000" dirty="0"/>
              <a:t>5.3.3 Gremlin</a:t>
            </a:r>
          </a:p>
          <a:p>
            <a:r>
              <a:rPr kumimoji="1" lang="en-US" altLang="zh-CN" sz="2400" dirty="0"/>
              <a:t>5.4</a:t>
            </a:r>
            <a:r>
              <a:rPr kumimoji="1" lang="zh-CN" altLang="en-US" sz="2400" dirty="0"/>
              <a:t> 典型图系统</a:t>
            </a:r>
            <a:r>
              <a:rPr kumimoji="1" lang="en-US" altLang="zh-CN" sz="2400" dirty="0" smtClean="0"/>
              <a:t>Neo4j           5.5  </a:t>
            </a:r>
            <a:r>
              <a:rPr kumimoji="1" lang="zh-CN" altLang="en-US" sz="2400" dirty="0" smtClean="0"/>
              <a:t>图计算</a:t>
            </a:r>
            <a:endParaRPr kumimoji="1" lang="zh-CN" altLang="en-US" sz="2400" dirty="0"/>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186400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01802"/>
            <a:ext cx="10515600" cy="1067960"/>
          </a:xfrm>
        </p:spPr>
        <p:txBody>
          <a:bodyPr/>
          <a:lstStyle/>
          <a:p>
            <a:pPr lvl="0">
              <a:lnSpc>
                <a:spcPct val="120000"/>
              </a:lnSpc>
              <a:spcBef>
                <a:spcPts val="1000"/>
              </a:spcBef>
            </a:pPr>
            <a:r>
              <a:rPr lang="en-US" altLang="zh-CN" sz="2400" b="1" dirty="0">
                <a:solidFill>
                  <a:prstClr val="black"/>
                </a:solidFill>
                <a:cs typeface="+mn-cs"/>
              </a:rPr>
              <a:t>5.1.3 </a:t>
            </a:r>
            <a:r>
              <a:rPr lang="zh-CN" altLang="en-US" sz="2400" b="1" dirty="0">
                <a:solidFill>
                  <a:prstClr val="black"/>
                </a:solidFill>
                <a:cs typeface="+mn-cs"/>
              </a:rPr>
              <a:t>属性</a:t>
            </a:r>
            <a:r>
              <a:rPr lang="zh-CN" altLang="en-US" sz="2400" b="1" dirty="0" smtClean="0">
                <a:solidFill>
                  <a:prstClr val="black"/>
                </a:solidFill>
                <a:cs typeface="+mn-cs"/>
              </a:rPr>
              <a:t>图（续）</a:t>
            </a:r>
            <a:endParaRPr lang="en-US" altLang="zh-CN" sz="2400" b="1" dirty="0">
              <a:solidFill>
                <a:prstClr val="black"/>
              </a:solidFill>
              <a:cs typeface="+mn-cs"/>
            </a:endParaRPr>
          </a:p>
        </p:txBody>
      </p:sp>
      <p:sp>
        <p:nvSpPr>
          <p:cNvPr id="3" name="内容占位符 2"/>
          <p:cNvSpPr>
            <a:spLocks noGrp="1"/>
          </p:cNvSpPr>
          <p:nvPr>
            <p:ph idx="1"/>
          </p:nvPr>
        </p:nvSpPr>
        <p:spPr>
          <a:xfrm>
            <a:off x="838200" y="507518"/>
            <a:ext cx="10515600" cy="6350482"/>
          </a:xfrm>
        </p:spPr>
        <p:txBody>
          <a:bodyPr>
            <a:noAutofit/>
          </a:bodyPr>
          <a:lstStyle/>
          <a:p>
            <a:pPr>
              <a:lnSpc>
                <a:spcPct val="150000"/>
              </a:lnSpc>
              <a:spcAft>
                <a:spcPts val="0"/>
              </a:spcAft>
            </a:pPr>
            <a:r>
              <a:rPr lang="zh-CN" altLang="en-US" sz="2400" kern="100" dirty="0" smtClean="0"/>
              <a:t>例：</a:t>
            </a:r>
            <a:r>
              <a:rPr lang="en-US" altLang="zh-CN" sz="2400" kern="100" dirty="0" smtClean="0"/>
              <a:t>(1)V={n1, n2, n3}</a:t>
            </a:r>
          </a:p>
          <a:p>
            <a:pPr>
              <a:lnSpc>
                <a:spcPct val="150000"/>
              </a:lnSpc>
              <a:spcAft>
                <a:spcPts val="0"/>
              </a:spcAft>
            </a:pPr>
            <a:r>
              <a:rPr lang="en-US" altLang="zh-CN" sz="2400" kern="100" dirty="0" smtClean="0"/>
              <a:t>(2)L={</a:t>
            </a:r>
            <a:r>
              <a:rPr lang="zh-CN" altLang="en-US" sz="2400" kern="100" dirty="0" smtClean="0"/>
              <a:t>演员，导演，电影，出演</a:t>
            </a:r>
            <a:r>
              <a:rPr lang="en-US" altLang="zh-CN" sz="2400" kern="100" dirty="0" smtClean="0"/>
              <a:t>}</a:t>
            </a:r>
          </a:p>
          <a:p>
            <a:pPr>
              <a:lnSpc>
                <a:spcPct val="150000"/>
              </a:lnSpc>
              <a:spcAft>
                <a:spcPts val="0"/>
              </a:spcAft>
            </a:pPr>
            <a:r>
              <a:rPr lang="en-US" altLang="zh-CN" sz="2400" kern="100" dirty="0" smtClean="0"/>
              <a:t>(3)E={e1, e2, e3}</a:t>
            </a:r>
          </a:p>
          <a:p>
            <a:pPr>
              <a:lnSpc>
                <a:spcPct val="150000"/>
              </a:lnSpc>
            </a:pPr>
            <a:r>
              <a:rPr lang="en-US" altLang="zh-CN" sz="2400" kern="100" dirty="0" smtClean="0"/>
              <a:t>(4)A={</a:t>
            </a:r>
            <a:r>
              <a:rPr lang="zh-CN" altLang="en-US" sz="2400" kern="100" dirty="0" smtClean="0"/>
              <a:t>姓名，性别，角色，来源，名称</a:t>
            </a:r>
            <a:r>
              <a:rPr lang="en-US" altLang="zh-CN" sz="2400" kern="100" dirty="0" smtClean="0"/>
              <a:t>}</a:t>
            </a:r>
            <a:endParaRPr lang="zh-CN" altLang="zh-CN" sz="2400" kern="100" dirty="0"/>
          </a:p>
          <a:p>
            <a:pPr>
              <a:lnSpc>
                <a:spcPct val="150000"/>
              </a:lnSpc>
            </a:pPr>
            <a:r>
              <a:rPr lang="en-US" altLang="zh-CN" sz="2400" kern="100" dirty="0" smtClean="0"/>
              <a:t>(5)n1.L={</a:t>
            </a:r>
            <a:r>
              <a:rPr lang="zh-CN" altLang="en-US" sz="2400" kern="100" dirty="0" smtClean="0"/>
              <a:t>演员，导演</a:t>
            </a:r>
            <a:r>
              <a:rPr lang="en-US" altLang="zh-CN" sz="2400" kern="100" dirty="0" smtClean="0"/>
              <a:t>}, n2.L={</a:t>
            </a:r>
            <a:r>
              <a:rPr lang="zh-CN" altLang="en-US" sz="2400" kern="100" dirty="0" smtClean="0"/>
              <a:t>电影</a:t>
            </a:r>
            <a:r>
              <a:rPr lang="en-US" altLang="zh-CN" sz="2400" kern="100" dirty="0" smtClean="0"/>
              <a:t>}, n3.L={</a:t>
            </a:r>
            <a:r>
              <a:rPr lang="zh-CN" altLang="en-US" sz="2400" kern="100" dirty="0" smtClean="0"/>
              <a:t>演员</a:t>
            </a:r>
            <a:r>
              <a:rPr lang="en-US" altLang="zh-CN" sz="2400" kern="100" dirty="0" smtClean="0"/>
              <a:t>} </a:t>
            </a:r>
            <a:endParaRPr lang="zh-CN" altLang="zh-CN" sz="2400" kern="100" dirty="0"/>
          </a:p>
          <a:p>
            <a:pPr marL="450850" indent="-450850">
              <a:lnSpc>
                <a:spcPct val="150000"/>
              </a:lnSpc>
            </a:pPr>
            <a:r>
              <a:rPr lang="en-US" altLang="zh-CN" sz="2400" kern="100" dirty="0" smtClean="0"/>
              <a:t>(6)</a:t>
            </a:r>
            <a:r>
              <a:rPr lang="en-US" altLang="zh-CN" sz="2400" kern="100" dirty="0"/>
              <a:t> </a:t>
            </a:r>
            <a:r>
              <a:rPr lang="en-US" altLang="zh-CN" sz="2400" kern="100" dirty="0" smtClean="0"/>
              <a:t>n1.A={</a:t>
            </a:r>
            <a:r>
              <a:rPr lang="zh-CN" altLang="en-US" sz="2400" kern="100" dirty="0" smtClean="0"/>
              <a:t>姓名，性别</a:t>
            </a:r>
            <a:r>
              <a:rPr lang="en-US" altLang="zh-CN" sz="2400" kern="100" dirty="0" smtClean="0"/>
              <a:t>}, n2.A={</a:t>
            </a:r>
            <a:r>
              <a:rPr lang="zh-CN" altLang="en-US" sz="2400" kern="100" dirty="0" smtClean="0"/>
              <a:t>名称</a:t>
            </a:r>
            <a:r>
              <a:rPr lang="en-US" altLang="zh-CN" sz="2400" kern="100" dirty="0" smtClean="0"/>
              <a:t>}, n3.A={</a:t>
            </a:r>
            <a:r>
              <a:rPr lang="zh-CN" altLang="en-US" sz="2400" kern="100" dirty="0" smtClean="0"/>
              <a:t>姓名，性别</a:t>
            </a:r>
            <a:r>
              <a:rPr lang="en-US" altLang="zh-CN" sz="2400" kern="100" dirty="0" smtClean="0"/>
              <a:t>} </a:t>
            </a:r>
            <a:r>
              <a:rPr lang="zh-CN" altLang="en-US" sz="2400" kern="100" dirty="0" smtClean="0"/>
              <a:t>；</a:t>
            </a:r>
            <a:r>
              <a:rPr lang="en-US" altLang="zh-CN" sz="2400" kern="100" dirty="0" smtClean="0"/>
              <a:t>n1[</a:t>
            </a:r>
            <a:r>
              <a:rPr lang="zh-CN" altLang="en-US" sz="2400" kern="100" dirty="0" smtClean="0"/>
              <a:t>姓名</a:t>
            </a:r>
            <a:r>
              <a:rPr lang="en-US" altLang="zh-CN" sz="2400" kern="100" dirty="0" smtClean="0"/>
              <a:t>]=</a:t>
            </a:r>
            <a:r>
              <a:rPr lang="zh-CN" altLang="en-US" sz="2400" kern="100" dirty="0" smtClean="0"/>
              <a:t>周星驰</a:t>
            </a:r>
            <a:r>
              <a:rPr lang="en-US" altLang="zh-CN" sz="2400" kern="100" dirty="0" smtClean="0"/>
              <a:t>, </a:t>
            </a:r>
            <a:r>
              <a:rPr lang="en-US" altLang="zh-CN" sz="2400" kern="100" dirty="0"/>
              <a:t>n1</a:t>
            </a:r>
            <a:r>
              <a:rPr lang="en-US" altLang="zh-CN" sz="2400" kern="100" dirty="0" smtClean="0"/>
              <a:t>[</a:t>
            </a:r>
            <a:r>
              <a:rPr lang="zh-CN" altLang="en-US" sz="2400" kern="100" dirty="0" smtClean="0"/>
              <a:t>性别</a:t>
            </a:r>
            <a:r>
              <a:rPr lang="en-US" altLang="zh-CN" sz="2400" kern="100" dirty="0" smtClean="0"/>
              <a:t>]=</a:t>
            </a:r>
            <a:r>
              <a:rPr lang="zh-CN" altLang="en-US" sz="2400" kern="100" dirty="0" smtClean="0"/>
              <a:t>男</a:t>
            </a:r>
            <a:r>
              <a:rPr lang="en-US" altLang="zh-CN" sz="2400" kern="100" dirty="0" smtClean="0"/>
              <a:t>, n2[</a:t>
            </a:r>
            <a:r>
              <a:rPr lang="zh-CN" altLang="en-US" sz="2400" kern="100" dirty="0" smtClean="0"/>
              <a:t>名称</a:t>
            </a:r>
            <a:r>
              <a:rPr lang="en-US" altLang="zh-CN" sz="2400" kern="100" dirty="0" smtClean="0"/>
              <a:t>]=</a:t>
            </a:r>
            <a:r>
              <a:rPr lang="zh-CN" altLang="en-US" sz="2400" kern="100" dirty="0" smtClean="0"/>
              <a:t>喜剧之王</a:t>
            </a:r>
            <a:r>
              <a:rPr lang="en-US" altLang="zh-CN" sz="2400" kern="100" dirty="0" smtClean="0"/>
              <a:t>, n3[</a:t>
            </a:r>
            <a:r>
              <a:rPr lang="zh-CN" altLang="en-US" sz="2400" kern="100" dirty="0" smtClean="0"/>
              <a:t>姓名</a:t>
            </a:r>
            <a:r>
              <a:rPr lang="en-US" altLang="zh-CN" sz="2400" kern="100" dirty="0" smtClean="0"/>
              <a:t>]=</a:t>
            </a:r>
            <a:r>
              <a:rPr lang="zh-CN" altLang="en-US" sz="2400" kern="100" dirty="0"/>
              <a:t>吴孟达</a:t>
            </a:r>
            <a:r>
              <a:rPr lang="en-US" altLang="zh-CN" sz="2400" kern="100" dirty="0" smtClean="0"/>
              <a:t>, n3[</a:t>
            </a:r>
            <a:r>
              <a:rPr lang="zh-CN" altLang="en-US" sz="2400" kern="100" dirty="0" smtClean="0"/>
              <a:t>性别</a:t>
            </a:r>
            <a:r>
              <a:rPr lang="en-US" altLang="zh-CN" sz="2400" kern="100" dirty="0" smtClean="0"/>
              <a:t>]=</a:t>
            </a:r>
            <a:r>
              <a:rPr lang="zh-CN" altLang="en-US" sz="2400" kern="100" dirty="0" smtClean="0"/>
              <a:t>男</a:t>
            </a:r>
            <a:endParaRPr lang="zh-CN" altLang="zh-CN" sz="2400" kern="100" dirty="0"/>
          </a:p>
          <a:p>
            <a:pPr>
              <a:lnSpc>
                <a:spcPct val="150000"/>
              </a:lnSpc>
            </a:pPr>
            <a:r>
              <a:rPr lang="en-US" altLang="zh-CN" sz="2400" kern="100" dirty="0" smtClean="0"/>
              <a:t>(7)e1.L=e3.L{</a:t>
            </a:r>
            <a:r>
              <a:rPr lang="zh-CN" altLang="en-US" sz="2400" kern="100" dirty="0" smtClean="0"/>
              <a:t>出演</a:t>
            </a:r>
            <a:r>
              <a:rPr lang="en-US" altLang="zh-CN" sz="2400" kern="100" dirty="0" smtClean="0"/>
              <a:t>},e2.L={</a:t>
            </a:r>
            <a:r>
              <a:rPr lang="zh-CN" altLang="en-US" sz="2400" kern="100" dirty="0" smtClean="0"/>
              <a:t>导演</a:t>
            </a:r>
            <a:r>
              <a:rPr lang="en-US" altLang="zh-CN" sz="2400" kern="100" dirty="0" smtClean="0"/>
              <a:t>}</a:t>
            </a:r>
            <a:endParaRPr lang="zh-CN" altLang="zh-CN" sz="2400" kern="100" dirty="0"/>
          </a:p>
          <a:p>
            <a:pPr marL="450850" indent="-450850">
              <a:lnSpc>
                <a:spcPct val="150000"/>
              </a:lnSpc>
            </a:pPr>
            <a:r>
              <a:rPr lang="en-US" altLang="zh-CN" sz="2400" kern="100" dirty="0" smtClean="0"/>
              <a:t>(8)</a:t>
            </a:r>
            <a:r>
              <a:rPr lang="en-US" altLang="zh-CN" sz="2400" kern="100" dirty="0"/>
              <a:t> </a:t>
            </a:r>
            <a:r>
              <a:rPr lang="en-US" altLang="zh-CN" sz="2400" kern="100" dirty="0" smtClean="0"/>
              <a:t>e1.A=e3.A{</a:t>
            </a:r>
            <a:r>
              <a:rPr lang="zh-CN" altLang="en-US" sz="2400" kern="100" dirty="0" smtClean="0"/>
              <a:t>角色，来源</a:t>
            </a:r>
            <a:r>
              <a:rPr lang="en-US" altLang="zh-CN" sz="2400" kern="100" dirty="0" smtClean="0"/>
              <a:t>},e1[</a:t>
            </a:r>
            <a:r>
              <a:rPr lang="zh-CN" altLang="en-US" sz="2400" kern="100" dirty="0" smtClean="0"/>
              <a:t>角色</a:t>
            </a:r>
            <a:r>
              <a:rPr lang="en-US" altLang="zh-CN" sz="2400" kern="100" dirty="0" smtClean="0"/>
              <a:t>]=</a:t>
            </a:r>
            <a:r>
              <a:rPr lang="zh-CN" altLang="en-US" sz="2400" kern="100" dirty="0" smtClean="0"/>
              <a:t>尹天仇</a:t>
            </a:r>
            <a:r>
              <a:rPr lang="en-US" altLang="zh-CN" sz="2400" kern="100" dirty="0" smtClean="0"/>
              <a:t>,</a:t>
            </a:r>
            <a:r>
              <a:rPr lang="en-US" altLang="zh-CN" sz="2400" kern="100" dirty="0"/>
              <a:t> e1</a:t>
            </a:r>
            <a:r>
              <a:rPr lang="en-US" altLang="zh-CN" sz="2400" kern="100" dirty="0" smtClean="0"/>
              <a:t>[</a:t>
            </a:r>
            <a:r>
              <a:rPr lang="zh-CN" altLang="en-US" sz="2400" kern="100" dirty="0" smtClean="0"/>
              <a:t>来源</a:t>
            </a:r>
            <a:r>
              <a:rPr lang="en-US" altLang="zh-CN" sz="2400" kern="100" dirty="0" smtClean="0"/>
              <a:t>]=</a:t>
            </a:r>
            <a:r>
              <a:rPr lang="zh-CN" altLang="en-US" sz="2400" kern="100" dirty="0" smtClean="0"/>
              <a:t>百度百科</a:t>
            </a:r>
            <a:r>
              <a:rPr lang="en-US" altLang="zh-CN" sz="2400" kern="100" dirty="0" smtClean="0"/>
              <a:t>,</a:t>
            </a:r>
            <a:r>
              <a:rPr lang="en-US" altLang="zh-CN" sz="2400" kern="100" dirty="0"/>
              <a:t> </a:t>
            </a:r>
            <a:r>
              <a:rPr lang="en-US" altLang="zh-CN" sz="2400" kern="100" dirty="0" smtClean="0"/>
              <a:t>e3[</a:t>
            </a:r>
            <a:r>
              <a:rPr lang="zh-CN" altLang="en-US" sz="2400" kern="100" dirty="0"/>
              <a:t>角色</a:t>
            </a:r>
            <a:r>
              <a:rPr lang="en-US" altLang="zh-CN" sz="2400" kern="100" dirty="0" smtClean="0"/>
              <a:t>]=</a:t>
            </a:r>
            <a:r>
              <a:rPr lang="zh-CN" altLang="en-US" sz="2400" kern="100" dirty="0" smtClean="0"/>
              <a:t>卧底</a:t>
            </a:r>
            <a:r>
              <a:rPr lang="en-US" altLang="zh-CN" sz="2400" kern="100" dirty="0" smtClean="0"/>
              <a:t>,</a:t>
            </a:r>
            <a:r>
              <a:rPr lang="en-US" altLang="zh-CN" sz="2400" kern="100" dirty="0"/>
              <a:t> </a:t>
            </a:r>
            <a:r>
              <a:rPr lang="en-US" altLang="zh-CN" sz="2400" kern="100" dirty="0" smtClean="0"/>
              <a:t>e3[</a:t>
            </a:r>
            <a:r>
              <a:rPr lang="zh-CN" altLang="en-US" sz="2400" kern="100" dirty="0" smtClean="0"/>
              <a:t>来源</a:t>
            </a:r>
            <a:r>
              <a:rPr lang="en-US" altLang="zh-CN" sz="2400" kern="100" dirty="0" smtClean="0"/>
              <a:t>]=</a:t>
            </a:r>
            <a:r>
              <a:rPr lang="zh-CN" altLang="en-US" sz="2400" kern="100" dirty="0" smtClean="0"/>
              <a:t>百度百科</a:t>
            </a:r>
            <a:endParaRPr lang="zh-CN" altLang="zh-CN" sz="2400" kern="100" dirty="0"/>
          </a:p>
        </p:txBody>
      </p:sp>
      <p:sp>
        <p:nvSpPr>
          <p:cNvPr id="5" name="灯片编号占位符 4"/>
          <p:cNvSpPr>
            <a:spLocks noGrp="1"/>
          </p:cNvSpPr>
          <p:nvPr>
            <p:ph type="sldNum" sz="quarter" idx="12"/>
          </p:nvPr>
        </p:nvSpPr>
        <p:spPr/>
        <p:txBody>
          <a:bodyPr/>
          <a:lstStyle/>
          <a:p>
            <a:fld id="{C464E751-8DDD-48F4-87DB-3D6A7AC74B40}" type="slidenum">
              <a:rPr lang="zh-CN" altLang="en-US" smtClean="0"/>
              <a:t>30</a:t>
            </a:fld>
            <a:endParaRPr lang="zh-CN" altLang="en-US" dirty="0"/>
          </a:p>
        </p:txBody>
      </p:sp>
    </p:spTree>
    <p:extLst>
      <p:ext uri="{BB962C8B-B14F-4D97-AF65-F5344CB8AC3E}">
        <p14:creationId xmlns:p14="http://schemas.microsoft.com/office/powerpoint/2010/main" val="11830573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b="1" dirty="0">
                <a:solidFill>
                  <a:prstClr val="black"/>
                </a:solidFill>
              </a:rPr>
              <a:t>5.1.3 </a:t>
            </a:r>
            <a:r>
              <a:rPr lang="zh-CN" altLang="en-US" sz="2400" b="1" dirty="0">
                <a:solidFill>
                  <a:prstClr val="black"/>
                </a:solidFill>
              </a:rPr>
              <a:t>属性图（续）</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31</a:t>
            </a:fld>
            <a:endParaRPr lang="zh-CN" altLang="en-US" dirty="0"/>
          </a:p>
        </p:txBody>
      </p:sp>
      <p:pic>
        <p:nvPicPr>
          <p:cNvPr id="5"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9660" y="1285462"/>
            <a:ext cx="9524604" cy="5070888"/>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3"/>
          <a:stretch>
            <a:fillRect/>
          </a:stretch>
        </p:blipFill>
        <p:spPr>
          <a:xfrm>
            <a:off x="5731962" y="675129"/>
            <a:ext cx="3624038" cy="2205454"/>
          </a:xfrm>
          <a:prstGeom prst="rect">
            <a:avLst/>
          </a:prstGeom>
        </p:spPr>
      </p:pic>
    </p:spTree>
    <p:extLst>
      <p:ext uri="{BB962C8B-B14F-4D97-AF65-F5344CB8AC3E}">
        <p14:creationId xmlns:p14="http://schemas.microsoft.com/office/powerpoint/2010/main" val="374311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01802"/>
            <a:ext cx="10515600" cy="1067960"/>
          </a:xfrm>
        </p:spPr>
        <p:txBody>
          <a:bodyPr/>
          <a:lstStyle/>
          <a:p>
            <a:pPr lvl="0">
              <a:lnSpc>
                <a:spcPct val="120000"/>
              </a:lnSpc>
              <a:spcBef>
                <a:spcPts val="1000"/>
              </a:spcBef>
            </a:pPr>
            <a:r>
              <a:rPr lang="en-US" altLang="zh-CN" sz="2400" b="1" dirty="0">
                <a:solidFill>
                  <a:prstClr val="black"/>
                </a:solidFill>
                <a:cs typeface="+mn-cs"/>
              </a:rPr>
              <a:t>5.1.3 </a:t>
            </a:r>
            <a:r>
              <a:rPr lang="zh-CN" altLang="en-US" sz="2400" b="1" dirty="0">
                <a:solidFill>
                  <a:prstClr val="black"/>
                </a:solidFill>
                <a:cs typeface="+mn-cs"/>
              </a:rPr>
              <a:t>属性</a:t>
            </a:r>
            <a:r>
              <a:rPr lang="zh-CN" altLang="en-US" sz="2400" b="1" dirty="0" smtClean="0">
                <a:solidFill>
                  <a:prstClr val="black"/>
                </a:solidFill>
                <a:cs typeface="+mn-cs"/>
              </a:rPr>
              <a:t>图（续）</a:t>
            </a:r>
            <a:endParaRPr lang="en-US" altLang="zh-CN" sz="2400" b="1" dirty="0">
              <a:solidFill>
                <a:prstClr val="black"/>
              </a:solidFill>
              <a:cs typeface="+mn-cs"/>
            </a:endParaRPr>
          </a:p>
        </p:txBody>
      </p:sp>
      <p:sp>
        <p:nvSpPr>
          <p:cNvPr id="3" name="内容占位符 2"/>
          <p:cNvSpPr>
            <a:spLocks noGrp="1"/>
          </p:cNvSpPr>
          <p:nvPr>
            <p:ph idx="1"/>
          </p:nvPr>
        </p:nvSpPr>
        <p:spPr>
          <a:xfrm>
            <a:off x="838200" y="866158"/>
            <a:ext cx="10515600" cy="5632178"/>
          </a:xfrm>
        </p:spPr>
        <p:txBody>
          <a:bodyPr>
            <a:noAutofit/>
          </a:bodyPr>
          <a:lstStyle/>
          <a:p>
            <a:pPr>
              <a:lnSpc>
                <a:spcPct val="150000"/>
              </a:lnSpc>
              <a:spcAft>
                <a:spcPts val="0"/>
              </a:spcAft>
            </a:pPr>
            <a:r>
              <a:rPr lang="zh-CN" altLang="en-US" sz="2400" b="1" kern="100" dirty="0"/>
              <a:t>属性</a:t>
            </a:r>
            <a:r>
              <a:rPr lang="zh-CN" altLang="en-US" sz="2400" b="1" kern="100" dirty="0" smtClean="0"/>
              <a:t>图和标签图的区别：</a:t>
            </a:r>
            <a:endParaRPr lang="en-US" altLang="zh-CN" sz="2400" b="1" kern="100" dirty="0" smtClean="0"/>
          </a:p>
          <a:p>
            <a:pPr>
              <a:lnSpc>
                <a:spcPct val="150000"/>
              </a:lnSpc>
              <a:spcAft>
                <a:spcPts val="0"/>
              </a:spcAft>
            </a:pPr>
            <a:r>
              <a:rPr lang="zh-CN" altLang="en-US" sz="2400" kern="100" dirty="0" smtClean="0"/>
              <a:t>       属性图为顶点和边引入了内部结构</a:t>
            </a:r>
            <a:endParaRPr lang="en-US" altLang="zh-CN" sz="2400" kern="100" dirty="0" smtClean="0"/>
          </a:p>
          <a:p>
            <a:pPr>
              <a:lnSpc>
                <a:spcPct val="150000"/>
              </a:lnSpc>
              <a:spcAft>
                <a:spcPts val="0"/>
              </a:spcAft>
            </a:pPr>
            <a:endParaRPr lang="en-US" altLang="zh-CN" sz="2400" kern="100" dirty="0" smtClean="0">
              <a:solidFill>
                <a:srgbClr val="00B0F0"/>
              </a:solidFill>
            </a:endParaRPr>
          </a:p>
          <a:p>
            <a:pPr>
              <a:lnSpc>
                <a:spcPct val="150000"/>
              </a:lnSpc>
              <a:spcAft>
                <a:spcPts val="0"/>
              </a:spcAft>
            </a:pPr>
            <a:r>
              <a:rPr lang="zh-CN" altLang="en-US" sz="2400" kern="100" dirty="0" smtClean="0">
                <a:solidFill>
                  <a:srgbClr val="00B0F0"/>
                </a:solidFill>
              </a:rPr>
              <a:t>这种顶点和边的内部结构类似于关系数据库中的关系模式。</a:t>
            </a:r>
            <a:endParaRPr lang="en-US" altLang="zh-CN" sz="2400" kern="100" dirty="0" smtClean="0">
              <a:solidFill>
                <a:srgbClr val="00B0F0"/>
              </a:solidFill>
            </a:endParaRPr>
          </a:p>
          <a:p>
            <a:pPr>
              <a:lnSpc>
                <a:spcPct val="150000"/>
              </a:lnSpc>
              <a:spcAft>
                <a:spcPts val="0"/>
              </a:spcAft>
            </a:pPr>
            <a:r>
              <a:rPr lang="zh-CN" altLang="en-US" sz="2400" kern="100" dirty="0" smtClean="0">
                <a:solidFill>
                  <a:srgbClr val="00B0F0"/>
                </a:solidFill>
              </a:rPr>
              <a:t>但是，属性图可自由的增加和删除属性，而无需挂起其他对象的事务。</a:t>
            </a:r>
            <a:endParaRPr lang="zh-CN" altLang="zh-CN" sz="2400" kern="100" dirty="0">
              <a:solidFill>
                <a:srgbClr val="00B0F0"/>
              </a:solidFill>
            </a:endParaRPr>
          </a:p>
        </p:txBody>
      </p:sp>
      <p:sp>
        <p:nvSpPr>
          <p:cNvPr id="5" name="灯片编号占位符 4"/>
          <p:cNvSpPr>
            <a:spLocks noGrp="1"/>
          </p:cNvSpPr>
          <p:nvPr>
            <p:ph type="sldNum" sz="quarter" idx="12"/>
          </p:nvPr>
        </p:nvSpPr>
        <p:spPr/>
        <p:txBody>
          <a:bodyPr/>
          <a:lstStyle/>
          <a:p>
            <a:fld id="{C464E751-8DDD-48F4-87DB-3D6A7AC74B40}" type="slidenum">
              <a:rPr lang="zh-CN" altLang="en-US" smtClean="0"/>
              <a:t>32</a:t>
            </a:fld>
            <a:endParaRPr lang="zh-CN" altLang="en-US" dirty="0"/>
          </a:p>
        </p:txBody>
      </p:sp>
    </p:spTree>
    <p:extLst>
      <p:ext uri="{BB962C8B-B14F-4D97-AF65-F5344CB8AC3E}">
        <p14:creationId xmlns:p14="http://schemas.microsoft.com/office/powerpoint/2010/main" val="18217573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01802"/>
            <a:ext cx="10515600" cy="1067960"/>
          </a:xfrm>
        </p:spPr>
        <p:txBody>
          <a:bodyPr/>
          <a:lstStyle/>
          <a:p>
            <a:pPr lvl="0">
              <a:lnSpc>
                <a:spcPct val="120000"/>
              </a:lnSpc>
              <a:spcBef>
                <a:spcPts val="1000"/>
              </a:spcBef>
            </a:pPr>
            <a:r>
              <a:rPr lang="en-US" altLang="zh-CN" sz="2400" b="1" dirty="0">
                <a:solidFill>
                  <a:prstClr val="black"/>
                </a:solidFill>
                <a:cs typeface="+mn-cs"/>
              </a:rPr>
              <a:t>5.1.3 </a:t>
            </a:r>
            <a:r>
              <a:rPr lang="zh-CN" altLang="en-US" sz="2400" b="1" dirty="0">
                <a:solidFill>
                  <a:prstClr val="black"/>
                </a:solidFill>
                <a:cs typeface="+mn-cs"/>
              </a:rPr>
              <a:t>属性</a:t>
            </a:r>
            <a:r>
              <a:rPr lang="zh-CN" altLang="en-US" sz="2400" b="1" dirty="0" smtClean="0">
                <a:solidFill>
                  <a:prstClr val="black"/>
                </a:solidFill>
                <a:cs typeface="+mn-cs"/>
              </a:rPr>
              <a:t>图（续）</a:t>
            </a:r>
            <a:endParaRPr lang="en-US" altLang="zh-CN" sz="2400" b="1" dirty="0">
              <a:solidFill>
                <a:prstClr val="black"/>
              </a:solidFill>
              <a:cs typeface="+mn-cs"/>
            </a:endParaRPr>
          </a:p>
        </p:txBody>
      </p:sp>
      <p:sp>
        <p:nvSpPr>
          <p:cNvPr id="3" name="内容占位符 2"/>
          <p:cNvSpPr>
            <a:spLocks noGrp="1"/>
          </p:cNvSpPr>
          <p:nvPr>
            <p:ph idx="1"/>
          </p:nvPr>
        </p:nvSpPr>
        <p:spPr>
          <a:xfrm>
            <a:off x="838200" y="507518"/>
            <a:ext cx="10515600" cy="5734786"/>
          </a:xfrm>
        </p:spPr>
        <p:txBody>
          <a:bodyPr>
            <a:noAutofit/>
          </a:bodyPr>
          <a:lstStyle/>
          <a:p>
            <a:pPr>
              <a:lnSpc>
                <a:spcPct val="150000"/>
              </a:lnSpc>
              <a:spcAft>
                <a:spcPts val="0"/>
              </a:spcAft>
            </a:pPr>
            <a:r>
              <a:rPr lang="zh-CN" altLang="en-US" sz="2400" kern="100" dirty="0" smtClean="0"/>
              <a:t>例</a:t>
            </a:r>
            <a:r>
              <a:rPr lang="en-US" altLang="zh-CN" sz="2400" kern="100" dirty="0" smtClean="0"/>
              <a:t>2</a:t>
            </a:r>
            <a:r>
              <a:rPr lang="zh-CN" altLang="en-US" sz="2400" kern="100" dirty="0" smtClean="0"/>
              <a:t>：</a:t>
            </a:r>
            <a:r>
              <a:rPr lang="en-US" altLang="zh-CN" sz="2400" kern="100" dirty="0" smtClean="0"/>
              <a:t>(1)V={n1, n2, n3}        (2)L={</a:t>
            </a:r>
            <a:r>
              <a:rPr lang="zh-CN" altLang="en-US" sz="2400" kern="100" dirty="0"/>
              <a:t>大</a:t>
            </a:r>
            <a:r>
              <a:rPr lang="zh-CN" altLang="en-US" sz="2400" kern="100" dirty="0" smtClean="0"/>
              <a:t>数据，支持，文档数据库</a:t>
            </a:r>
            <a:r>
              <a:rPr lang="en-US" altLang="zh-CN" sz="2400" kern="100" dirty="0" smtClean="0"/>
              <a:t>}</a:t>
            </a:r>
          </a:p>
          <a:p>
            <a:pPr>
              <a:lnSpc>
                <a:spcPct val="150000"/>
              </a:lnSpc>
              <a:spcAft>
                <a:spcPts val="0"/>
              </a:spcAft>
            </a:pPr>
            <a:r>
              <a:rPr lang="en-US" altLang="zh-CN" sz="2400" kern="100" dirty="0" smtClean="0"/>
              <a:t>(3)E={e1, e2}        (4)A={</a:t>
            </a:r>
            <a:r>
              <a:rPr lang="zh-CN" altLang="en-US" sz="2400" kern="100" dirty="0" smtClean="0"/>
              <a:t>数据类型，名称，架构，应用许可</a:t>
            </a:r>
            <a:r>
              <a:rPr lang="en-US" altLang="zh-CN" sz="2400" kern="100" dirty="0" smtClean="0"/>
              <a:t>}</a:t>
            </a:r>
            <a:endParaRPr lang="zh-CN" altLang="zh-CN" sz="2400" kern="100" dirty="0"/>
          </a:p>
          <a:p>
            <a:pPr>
              <a:lnSpc>
                <a:spcPct val="150000"/>
              </a:lnSpc>
            </a:pPr>
            <a:r>
              <a:rPr lang="en-US" altLang="zh-CN" sz="2400" kern="100" dirty="0" smtClean="0"/>
              <a:t>(5)n1.L={</a:t>
            </a:r>
            <a:r>
              <a:rPr lang="zh-CN" altLang="en-US" sz="2400" kern="100" dirty="0" smtClean="0"/>
              <a:t>文档数据库</a:t>
            </a:r>
            <a:r>
              <a:rPr lang="en-US" altLang="zh-CN" sz="2400" kern="100" dirty="0" smtClean="0"/>
              <a:t>}, n2.L={</a:t>
            </a:r>
            <a:r>
              <a:rPr lang="zh-CN" altLang="en-US" sz="2400" kern="100" dirty="0"/>
              <a:t>文档</a:t>
            </a:r>
            <a:r>
              <a:rPr lang="zh-CN" altLang="en-US" sz="2400" kern="100" dirty="0" smtClean="0"/>
              <a:t>数据库</a:t>
            </a:r>
            <a:r>
              <a:rPr lang="en-US" altLang="zh-CN" sz="2400" kern="100" dirty="0" smtClean="0"/>
              <a:t>}, n3.L={</a:t>
            </a:r>
            <a:r>
              <a:rPr lang="zh-CN" altLang="en-US" sz="2400" kern="100" dirty="0" smtClean="0"/>
              <a:t>大数据</a:t>
            </a:r>
            <a:r>
              <a:rPr lang="en-US" altLang="zh-CN" sz="2400" kern="100" dirty="0" smtClean="0"/>
              <a:t>} </a:t>
            </a:r>
            <a:endParaRPr lang="zh-CN" altLang="zh-CN" sz="2400" kern="100" dirty="0"/>
          </a:p>
          <a:p>
            <a:pPr marL="450850" indent="-450850">
              <a:lnSpc>
                <a:spcPct val="150000"/>
              </a:lnSpc>
            </a:pPr>
            <a:r>
              <a:rPr lang="en-US" altLang="zh-CN" sz="2400" kern="100" dirty="0" smtClean="0"/>
              <a:t>(6)</a:t>
            </a:r>
            <a:r>
              <a:rPr lang="en-US" altLang="zh-CN" sz="2400" kern="100" dirty="0"/>
              <a:t> </a:t>
            </a:r>
            <a:r>
              <a:rPr lang="en-US" altLang="zh-CN" sz="2400" kern="100" dirty="0" smtClean="0"/>
              <a:t>n1.A={</a:t>
            </a:r>
            <a:r>
              <a:rPr lang="zh-CN" altLang="en-US" sz="2400" kern="100" dirty="0" smtClean="0"/>
              <a:t>名称，数据类型</a:t>
            </a:r>
            <a:r>
              <a:rPr lang="en-US" altLang="zh-CN" sz="2400" kern="100" dirty="0" smtClean="0"/>
              <a:t>}, n2.A={</a:t>
            </a:r>
            <a:r>
              <a:rPr lang="zh-CN" altLang="en-US" sz="2400" kern="100" dirty="0" smtClean="0"/>
              <a:t>名称</a:t>
            </a:r>
            <a:r>
              <a:rPr lang="zh-CN" altLang="en-US" sz="2400" kern="100" dirty="0"/>
              <a:t>，数据类型</a:t>
            </a:r>
            <a:r>
              <a:rPr lang="en-US" altLang="zh-CN" sz="2400" kern="100" dirty="0" smtClean="0"/>
              <a:t>}, n3.A={</a:t>
            </a:r>
            <a:r>
              <a:rPr lang="zh-CN" altLang="en-US" sz="2400" kern="100" dirty="0" smtClean="0"/>
              <a:t>数据类型</a:t>
            </a:r>
            <a:r>
              <a:rPr lang="en-US" altLang="zh-CN" sz="2400" kern="100" dirty="0" smtClean="0"/>
              <a:t>} </a:t>
            </a:r>
            <a:r>
              <a:rPr lang="zh-CN" altLang="en-US" sz="2400" kern="100" dirty="0" smtClean="0"/>
              <a:t>；</a:t>
            </a:r>
            <a:r>
              <a:rPr lang="en-US" altLang="zh-CN" sz="2400" kern="100" dirty="0" smtClean="0"/>
              <a:t>n1[</a:t>
            </a:r>
            <a:r>
              <a:rPr lang="zh-CN" altLang="en-US" sz="2400" kern="100" dirty="0" smtClean="0"/>
              <a:t>名称</a:t>
            </a:r>
            <a:r>
              <a:rPr lang="en-US" altLang="zh-CN" sz="2400" kern="100" dirty="0" smtClean="0"/>
              <a:t>]=</a:t>
            </a:r>
            <a:r>
              <a:rPr lang="en-US" altLang="zh-CN" sz="2400" kern="100" dirty="0" err="1" smtClean="0"/>
              <a:t>eXistDB</a:t>
            </a:r>
            <a:r>
              <a:rPr lang="en-US" altLang="zh-CN" sz="2400" kern="100" dirty="0" smtClean="0"/>
              <a:t>, </a:t>
            </a:r>
            <a:r>
              <a:rPr lang="en-US" altLang="zh-CN" sz="2400" kern="100" dirty="0"/>
              <a:t>n1</a:t>
            </a:r>
            <a:r>
              <a:rPr lang="en-US" altLang="zh-CN" sz="2400" kern="100" dirty="0" smtClean="0"/>
              <a:t>[</a:t>
            </a:r>
            <a:r>
              <a:rPr lang="zh-CN" altLang="en-US" sz="2400" kern="100" dirty="0" smtClean="0"/>
              <a:t>数据类型</a:t>
            </a:r>
            <a:r>
              <a:rPr lang="en-US" altLang="zh-CN" sz="2400" kern="100" dirty="0" smtClean="0"/>
              <a:t>]=XML, n2[</a:t>
            </a:r>
            <a:r>
              <a:rPr lang="zh-CN" altLang="en-US" sz="2400" kern="100" dirty="0" smtClean="0"/>
              <a:t>名称</a:t>
            </a:r>
            <a:r>
              <a:rPr lang="en-US" altLang="zh-CN" sz="2400" kern="100" dirty="0" smtClean="0"/>
              <a:t>]=MongoDB, n2[</a:t>
            </a:r>
            <a:r>
              <a:rPr lang="zh-CN" altLang="en-US" sz="2400" kern="100" dirty="0" smtClean="0"/>
              <a:t>数据类型</a:t>
            </a:r>
            <a:r>
              <a:rPr lang="en-US" altLang="zh-CN" sz="2400" kern="100" dirty="0" smtClean="0"/>
              <a:t>]=BSON, n3[</a:t>
            </a:r>
            <a:r>
              <a:rPr lang="zh-CN" altLang="en-US" sz="2400" kern="100" dirty="0" smtClean="0"/>
              <a:t>数据类型</a:t>
            </a:r>
            <a:r>
              <a:rPr lang="en-US" altLang="zh-CN" sz="2400" kern="100" dirty="0" smtClean="0"/>
              <a:t>]=</a:t>
            </a:r>
            <a:r>
              <a:rPr lang="zh-CN" altLang="en-US" sz="2400" kern="100" dirty="0" smtClean="0"/>
              <a:t>文档</a:t>
            </a:r>
            <a:endParaRPr lang="zh-CN" altLang="zh-CN" sz="2400" kern="100" dirty="0"/>
          </a:p>
          <a:p>
            <a:pPr>
              <a:lnSpc>
                <a:spcPct val="150000"/>
              </a:lnSpc>
            </a:pPr>
            <a:r>
              <a:rPr lang="en-US" altLang="zh-CN" sz="2400" kern="100" dirty="0" smtClean="0"/>
              <a:t>(7)e1.L=e2.L{</a:t>
            </a:r>
            <a:r>
              <a:rPr lang="zh-CN" altLang="en-US" sz="2400" kern="100" dirty="0" smtClean="0"/>
              <a:t>支持</a:t>
            </a:r>
            <a:r>
              <a:rPr lang="en-US" altLang="zh-CN" sz="2400" kern="100" dirty="0" smtClean="0"/>
              <a:t>}</a:t>
            </a:r>
            <a:endParaRPr lang="zh-CN" altLang="zh-CN" sz="2400" kern="100" dirty="0"/>
          </a:p>
          <a:p>
            <a:pPr marL="354013" indent="-354013">
              <a:lnSpc>
                <a:spcPct val="150000"/>
              </a:lnSpc>
            </a:pPr>
            <a:r>
              <a:rPr lang="en-US" altLang="zh-CN" sz="2400" kern="100" dirty="0" smtClean="0"/>
              <a:t>(8)e1.A=e2.A{</a:t>
            </a:r>
            <a:r>
              <a:rPr lang="zh-CN" altLang="en-US" sz="2400" kern="100" dirty="0" smtClean="0"/>
              <a:t>架构，应用许可</a:t>
            </a:r>
            <a:r>
              <a:rPr lang="en-US" altLang="zh-CN" sz="2400" kern="100" dirty="0" smtClean="0"/>
              <a:t>},e1[</a:t>
            </a:r>
            <a:r>
              <a:rPr lang="zh-CN" altLang="en-US" sz="2400" kern="100" dirty="0" smtClean="0"/>
              <a:t>架构</a:t>
            </a:r>
            <a:r>
              <a:rPr lang="en-US" altLang="zh-CN" sz="2400" kern="100" dirty="0" smtClean="0"/>
              <a:t>]=</a:t>
            </a:r>
            <a:r>
              <a:rPr lang="zh-CN" altLang="en-US" sz="2400" kern="100" dirty="0" smtClean="0"/>
              <a:t>分布式</a:t>
            </a:r>
            <a:r>
              <a:rPr lang="en-US" altLang="zh-CN" sz="2400" kern="100" dirty="0" smtClean="0"/>
              <a:t>, </a:t>
            </a:r>
            <a:r>
              <a:rPr lang="en-US" altLang="zh-CN" sz="2400" kern="100" dirty="0"/>
              <a:t>e1</a:t>
            </a:r>
            <a:r>
              <a:rPr lang="en-US" altLang="zh-CN" sz="2400" kern="100" dirty="0" smtClean="0"/>
              <a:t>[</a:t>
            </a:r>
            <a:r>
              <a:rPr lang="zh-CN" altLang="en-US" sz="2400" kern="100" dirty="0" smtClean="0"/>
              <a:t>应用许可</a:t>
            </a:r>
            <a:r>
              <a:rPr lang="en-US" altLang="zh-CN" sz="2400" kern="100" dirty="0" smtClean="0"/>
              <a:t>]=</a:t>
            </a:r>
            <a:r>
              <a:rPr lang="zh-CN" altLang="en-US" sz="2400" kern="100" dirty="0" smtClean="0"/>
              <a:t>开源，</a:t>
            </a:r>
            <a:r>
              <a:rPr lang="en-US" altLang="zh-CN" sz="2400" kern="100" dirty="0" smtClean="0"/>
              <a:t> e2[</a:t>
            </a:r>
            <a:r>
              <a:rPr lang="zh-CN" altLang="en-US" sz="2400" kern="100" dirty="0"/>
              <a:t>架构</a:t>
            </a:r>
            <a:r>
              <a:rPr lang="en-US" altLang="zh-CN" sz="2400" kern="100" dirty="0"/>
              <a:t>]=</a:t>
            </a:r>
            <a:r>
              <a:rPr lang="zh-CN" altLang="en-US" sz="2400" kern="100" dirty="0"/>
              <a:t>分布式</a:t>
            </a:r>
            <a:r>
              <a:rPr lang="en-US" altLang="zh-CN" sz="2400" kern="100" dirty="0"/>
              <a:t>, </a:t>
            </a:r>
            <a:r>
              <a:rPr lang="en-US" altLang="zh-CN" sz="2400" kern="100" dirty="0" smtClean="0"/>
              <a:t>e2[</a:t>
            </a:r>
            <a:r>
              <a:rPr lang="zh-CN" altLang="en-US" sz="2400" kern="100" dirty="0"/>
              <a:t>应用许可</a:t>
            </a:r>
            <a:r>
              <a:rPr lang="en-US" altLang="zh-CN" sz="2400" kern="100" dirty="0"/>
              <a:t>]=</a:t>
            </a:r>
            <a:r>
              <a:rPr lang="zh-CN" altLang="en-US" sz="2400" kern="100" dirty="0"/>
              <a:t>开</a:t>
            </a:r>
            <a:r>
              <a:rPr lang="zh-CN" altLang="en-US" sz="2400" kern="100" dirty="0" smtClean="0"/>
              <a:t>源</a:t>
            </a:r>
            <a:endParaRPr lang="zh-CN" altLang="zh-CN" sz="2400" kern="100" dirty="0"/>
          </a:p>
        </p:txBody>
      </p:sp>
      <p:sp>
        <p:nvSpPr>
          <p:cNvPr id="5" name="灯片编号占位符 4"/>
          <p:cNvSpPr>
            <a:spLocks noGrp="1"/>
          </p:cNvSpPr>
          <p:nvPr>
            <p:ph type="sldNum" sz="quarter" idx="12"/>
          </p:nvPr>
        </p:nvSpPr>
        <p:spPr/>
        <p:txBody>
          <a:bodyPr/>
          <a:lstStyle/>
          <a:p>
            <a:fld id="{C464E751-8DDD-48F4-87DB-3D6A7AC74B40}" type="slidenum">
              <a:rPr lang="zh-CN" altLang="en-US" smtClean="0"/>
              <a:t>33</a:t>
            </a:fld>
            <a:endParaRPr lang="zh-CN" altLang="en-US" dirty="0"/>
          </a:p>
        </p:txBody>
      </p:sp>
    </p:spTree>
    <p:extLst>
      <p:ext uri="{BB962C8B-B14F-4D97-AF65-F5344CB8AC3E}">
        <p14:creationId xmlns:p14="http://schemas.microsoft.com/office/powerpoint/2010/main" val="16799865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01802"/>
            <a:ext cx="10515600" cy="1067960"/>
          </a:xfrm>
        </p:spPr>
        <p:txBody>
          <a:bodyPr/>
          <a:lstStyle/>
          <a:p>
            <a:pPr lvl="0">
              <a:lnSpc>
                <a:spcPct val="120000"/>
              </a:lnSpc>
              <a:spcBef>
                <a:spcPts val="1000"/>
              </a:spcBef>
            </a:pPr>
            <a:r>
              <a:rPr lang="en-US" altLang="zh-CN" sz="2400" b="1" dirty="0">
                <a:solidFill>
                  <a:prstClr val="black"/>
                </a:solidFill>
                <a:cs typeface="+mn-cs"/>
              </a:rPr>
              <a:t>5.1.3 </a:t>
            </a:r>
            <a:r>
              <a:rPr lang="zh-CN" altLang="en-US" sz="2400" b="1" dirty="0">
                <a:solidFill>
                  <a:prstClr val="black"/>
                </a:solidFill>
                <a:cs typeface="+mn-cs"/>
              </a:rPr>
              <a:t>属性</a:t>
            </a:r>
            <a:r>
              <a:rPr lang="zh-CN" altLang="en-US" sz="2400" b="1" dirty="0" smtClean="0">
                <a:solidFill>
                  <a:prstClr val="black"/>
                </a:solidFill>
                <a:cs typeface="+mn-cs"/>
              </a:rPr>
              <a:t>图（续）</a:t>
            </a:r>
            <a:endParaRPr lang="en-US" altLang="zh-CN" sz="2400" b="1" dirty="0">
              <a:solidFill>
                <a:prstClr val="black"/>
              </a:solidFill>
              <a:cs typeface="+mn-cs"/>
            </a:endParaRPr>
          </a:p>
        </p:txBody>
      </p:sp>
      <p:sp>
        <p:nvSpPr>
          <p:cNvPr id="5" name="灯片编号占位符 4"/>
          <p:cNvSpPr>
            <a:spLocks noGrp="1"/>
          </p:cNvSpPr>
          <p:nvPr>
            <p:ph type="sldNum" sz="quarter" idx="12"/>
          </p:nvPr>
        </p:nvSpPr>
        <p:spPr/>
        <p:txBody>
          <a:bodyPr/>
          <a:lstStyle/>
          <a:p>
            <a:fld id="{C464E751-8DDD-48F4-87DB-3D6A7AC74B40}" type="slidenum">
              <a:rPr lang="zh-CN" altLang="en-US" smtClean="0"/>
              <a:t>34</a:t>
            </a:fld>
            <a:endParaRPr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0558" y="866158"/>
            <a:ext cx="8888513" cy="5644370"/>
          </a:xfrm>
          <a:prstGeom prst="rect">
            <a:avLst/>
          </a:prstGeom>
        </p:spPr>
      </p:pic>
    </p:spTree>
    <p:extLst>
      <p:ext uri="{BB962C8B-B14F-4D97-AF65-F5344CB8AC3E}">
        <p14:creationId xmlns:p14="http://schemas.microsoft.com/office/powerpoint/2010/main" val="8248763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942"/>
            <a:ext cx="10515600" cy="695578"/>
          </a:xfrm>
        </p:spPr>
        <p:txBody>
          <a:bodyPr/>
          <a:lstStyle/>
          <a:p>
            <a:r>
              <a:rPr lang="en-US" altLang="zh-CN" dirty="0" smtClean="0"/>
              <a:t>5.1.4 </a:t>
            </a:r>
            <a:r>
              <a:rPr lang="zh-CN" altLang="en-US" dirty="0" smtClean="0"/>
              <a:t>知识图谱</a:t>
            </a:r>
            <a:endParaRPr lang="zh-CN" altLang="en-US" dirty="0"/>
          </a:p>
        </p:txBody>
      </p:sp>
      <p:sp>
        <p:nvSpPr>
          <p:cNvPr id="3" name="内容占位符 2"/>
          <p:cNvSpPr>
            <a:spLocks noGrp="1"/>
          </p:cNvSpPr>
          <p:nvPr>
            <p:ph idx="1"/>
          </p:nvPr>
        </p:nvSpPr>
        <p:spPr>
          <a:xfrm>
            <a:off x="838200" y="736822"/>
            <a:ext cx="10515600" cy="2945162"/>
          </a:xfrm>
        </p:spPr>
        <p:txBody>
          <a:bodyPr>
            <a:normAutofit fontScale="92500" lnSpcReduction="10000"/>
          </a:bodyPr>
          <a:lstStyle/>
          <a:p>
            <a:r>
              <a:rPr lang="en-US" altLang="zh-CN" sz="2400" b="1" dirty="0" smtClean="0"/>
              <a:t>5.1.4.1 </a:t>
            </a:r>
            <a:r>
              <a:rPr lang="zh-CN" altLang="en-US" sz="2400" b="1" dirty="0" smtClean="0"/>
              <a:t>知识图谱概述</a:t>
            </a:r>
            <a:endParaRPr lang="en-US" altLang="zh-CN" sz="2400" b="1" dirty="0" smtClean="0"/>
          </a:p>
          <a:p>
            <a:r>
              <a:rPr lang="zh-CN" altLang="en-US" sz="2400" dirty="0" smtClean="0"/>
              <a:t>知识</a:t>
            </a:r>
            <a:r>
              <a:rPr lang="zh-CN" altLang="en-US" sz="2400" dirty="0"/>
              <a:t>图谱（ </a:t>
            </a:r>
            <a:r>
              <a:rPr lang="en-US" altLang="zh-CN" sz="2400" dirty="0"/>
              <a:t>Knowledge Graph</a:t>
            </a:r>
            <a:r>
              <a:rPr lang="zh-CN" altLang="en-US" sz="2400" dirty="0"/>
              <a:t>）的概念由谷歌</a:t>
            </a:r>
            <a:r>
              <a:rPr lang="en-US" altLang="zh-CN" sz="2400" dirty="0"/>
              <a:t>2012</a:t>
            </a:r>
            <a:r>
              <a:rPr lang="zh-CN" altLang="en-US" sz="2400" dirty="0"/>
              <a:t>年正式提出，旨在实现</a:t>
            </a:r>
            <a:r>
              <a:rPr lang="zh-CN" altLang="en-US" sz="2400" dirty="0">
                <a:solidFill>
                  <a:srgbClr val="FF0000"/>
                </a:solidFill>
              </a:rPr>
              <a:t>更智能的搜索引擎，</a:t>
            </a:r>
            <a:r>
              <a:rPr lang="zh-CN" altLang="en-US" sz="2400" dirty="0"/>
              <a:t>并且于</a:t>
            </a:r>
            <a:r>
              <a:rPr lang="en-US" altLang="zh-CN" sz="2400" dirty="0"/>
              <a:t>2013</a:t>
            </a:r>
            <a:r>
              <a:rPr lang="zh-CN" altLang="en-US" sz="2400" dirty="0"/>
              <a:t>年以后开始在</a:t>
            </a:r>
            <a:r>
              <a:rPr lang="zh-CN" altLang="en-US" sz="2400" dirty="0">
                <a:solidFill>
                  <a:srgbClr val="FF0000"/>
                </a:solidFill>
              </a:rPr>
              <a:t>学术界</a:t>
            </a:r>
            <a:r>
              <a:rPr lang="zh-CN" altLang="en-US" sz="2400" dirty="0" smtClean="0"/>
              <a:t>和</a:t>
            </a:r>
            <a:r>
              <a:rPr lang="zh-CN" altLang="en-US" sz="2400" dirty="0" smtClean="0">
                <a:solidFill>
                  <a:srgbClr val="FF0000"/>
                </a:solidFill>
              </a:rPr>
              <a:t>工业界</a:t>
            </a:r>
            <a:r>
              <a:rPr lang="zh-CN" altLang="en-US" sz="2400" dirty="0">
                <a:solidFill>
                  <a:srgbClr val="FF0000"/>
                </a:solidFill>
              </a:rPr>
              <a:t>普</a:t>
            </a:r>
            <a:r>
              <a:rPr lang="zh-CN" altLang="en-US" sz="2400" dirty="0"/>
              <a:t>及</a:t>
            </a:r>
            <a:r>
              <a:rPr lang="zh-CN" altLang="en-US" sz="2400" dirty="0" smtClean="0"/>
              <a:t>。</a:t>
            </a:r>
            <a:endParaRPr lang="en-US" altLang="zh-CN" sz="2400" dirty="0" smtClean="0"/>
          </a:p>
          <a:p>
            <a:r>
              <a:rPr lang="zh-CN" altLang="en-US" sz="2400" dirty="0" smtClean="0"/>
              <a:t>       通过</a:t>
            </a:r>
            <a:r>
              <a:rPr lang="zh-CN" altLang="en-US" sz="2400" dirty="0"/>
              <a:t>知识图谱能够将</a:t>
            </a:r>
            <a:r>
              <a:rPr lang="en-US" altLang="zh-CN" sz="2400" dirty="0"/>
              <a:t>Web</a:t>
            </a:r>
            <a:r>
              <a:rPr lang="zh-CN" altLang="en-US" sz="2400" dirty="0"/>
              <a:t>上的信息、数据以及链接关系</a:t>
            </a:r>
            <a:r>
              <a:rPr lang="zh-CN" altLang="en-US" sz="2400" dirty="0">
                <a:solidFill>
                  <a:srgbClr val="FF0000"/>
                </a:solidFill>
              </a:rPr>
              <a:t>聚集为知识</a:t>
            </a:r>
            <a:r>
              <a:rPr lang="zh-CN" altLang="en-US" sz="2400" dirty="0"/>
              <a:t>，使信息资源更易于计算、理解以及评价，并且形成一套</a:t>
            </a:r>
            <a:r>
              <a:rPr lang="en-US" altLang="zh-CN" sz="2400" dirty="0"/>
              <a:t>Web</a:t>
            </a:r>
            <a:r>
              <a:rPr lang="zh-CN" altLang="en-US" sz="2400" dirty="0"/>
              <a:t>语义知识库。知识图谱以其强大的语义处理能力与开放互联能力，可为万维网上的知识互联奠定扎实的基础，使</a:t>
            </a:r>
            <a:r>
              <a:rPr lang="en-US" altLang="zh-CN" sz="2400" dirty="0"/>
              <a:t>Web 3.0</a:t>
            </a:r>
            <a:r>
              <a:rPr lang="zh-CN" altLang="en-US" sz="2400" dirty="0"/>
              <a:t>提出的“知识之网”愿景成为了可能</a:t>
            </a:r>
            <a:r>
              <a:rPr lang="zh-CN" altLang="en-US" sz="2400" dirty="0" smtClean="0"/>
              <a:t>。</a:t>
            </a:r>
            <a:endParaRPr lang="en-US" altLang="zh-CN" sz="2400" dirty="0" smtClean="0"/>
          </a:p>
          <a:p>
            <a:endParaRPr lang="en-US" altLang="zh-CN" sz="2400"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35</a:t>
            </a:fld>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657600"/>
            <a:ext cx="4762500" cy="3063875"/>
          </a:xfrm>
          <a:prstGeom prst="rect">
            <a:avLst/>
          </a:prstGeom>
        </p:spPr>
      </p:pic>
      <p:sp>
        <p:nvSpPr>
          <p:cNvPr id="6" name="圆角矩形标注 5"/>
          <p:cNvSpPr/>
          <p:nvPr/>
        </p:nvSpPr>
        <p:spPr>
          <a:xfrm>
            <a:off x="6803136" y="3681984"/>
            <a:ext cx="3864864" cy="2674366"/>
          </a:xfrm>
          <a:prstGeom prst="wedgeRoundRectCallout">
            <a:avLst>
              <a:gd name="adj1" fmla="val -65313"/>
              <a:gd name="adj2" fmla="val -1382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latin typeface="微软雅黑" panose="020B0503020204020204" pitchFamily="34" charset="-122"/>
                <a:ea typeface="微软雅黑" panose="020B0503020204020204" pitchFamily="34" charset="-122"/>
              </a:rPr>
              <a:t>直观解读：随着网页数量规模的飞速增长，搜索的结果应该是知识而不是网页。</a:t>
            </a:r>
            <a:endParaRPr lang="en-US" altLang="zh-CN" sz="2400" dirty="0" smtClean="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现阶段如何描述知识</a:t>
            </a:r>
            <a:r>
              <a:rPr lang="zh-CN" altLang="en-US" sz="2400" dirty="0">
                <a:latin typeface="微软雅黑" panose="020B0503020204020204" pitchFamily="34" charset="-122"/>
                <a:ea typeface="微软雅黑" panose="020B0503020204020204" pitchFamily="34" charset="-122"/>
              </a:rPr>
              <a:t>？哲学</a:t>
            </a:r>
            <a:r>
              <a:rPr lang="zh-CN" altLang="en-US" sz="2400" dirty="0" smtClean="0">
                <a:latin typeface="微软雅黑" panose="020B0503020204020204" pitchFamily="34" charset="-122"/>
                <a:ea typeface="微软雅黑" panose="020B0503020204020204" pitchFamily="34" charset="-122"/>
              </a:rPr>
              <a:t>角度，本体。</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448479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09728"/>
            <a:ext cx="10515600" cy="822166"/>
          </a:xfrm>
        </p:spPr>
        <p:txBody>
          <a:bodyPr>
            <a:normAutofit/>
          </a:bodyPr>
          <a:lstStyle/>
          <a:p>
            <a:r>
              <a:rPr lang="en-US" altLang="zh-CN" sz="2400" b="1" dirty="0"/>
              <a:t>5.1.4.1 </a:t>
            </a:r>
            <a:r>
              <a:rPr lang="zh-CN" altLang="en-US" sz="2400" b="1" dirty="0"/>
              <a:t>知识图谱</a:t>
            </a:r>
            <a:r>
              <a:rPr lang="zh-CN" altLang="en-US" sz="2400" b="1" dirty="0" smtClean="0"/>
              <a:t>概述（续）</a:t>
            </a:r>
            <a:endParaRPr lang="en-US" altLang="zh-CN" sz="2400" b="1" dirty="0"/>
          </a:p>
        </p:txBody>
      </p:sp>
      <p:sp>
        <p:nvSpPr>
          <p:cNvPr id="3" name="内容占位符 2"/>
          <p:cNvSpPr>
            <a:spLocks noGrp="1"/>
          </p:cNvSpPr>
          <p:nvPr>
            <p:ph idx="1"/>
          </p:nvPr>
        </p:nvSpPr>
        <p:spPr>
          <a:xfrm>
            <a:off x="838200" y="931893"/>
            <a:ext cx="10515600" cy="5436013"/>
          </a:xfrm>
        </p:spPr>
        <p:txBody>
          <a:bodyPr>
            <a:noAutofit/>
          </a:bodyPr>
          <a:lstStyle/>
          <a:p>
            <a:r>
              <a:rPr lang="zh-CN" altLang="en-US" sz="2000" dirty="0" smtClean="0"/>
              <a:t>谷歌的解释</a:t>
            </a:r>
            <a:r>
              <a:rPr lang="en-US" altLang="zh-CN" sz="2000" dirty="0" smtClean="0"/>
              <a:t>——</a:t>
            </a:r>
            <a:r>
              <a:rPr lang="zh-CN" altLang="en-US" sz="2000" dirty="0"/>
              <a:t>知识图谱从以下三方面提升</a:t>
            </a:r>
            <a:r>
              <a:rPr lang="en-US" altLang="zh-CN" sz="2000" dirty="0"/>
              <a:t>Google</a:t>
            </a:r>
            <a:r>
              <a:rPr lang="zh-CN" altLang="en-US" sz="2000" dirty="0"/>
              <a:t>搜索</a:t>
            </a:r>
            <a:r>
              <a:rPr lang="zh-CN" altLang="en-US" sz="2000" dirty="0" smtClean="0"/>
              <a:t>效果</a:t>
            </a:r>
            <a:endParaRPr lang="zh-CN" altLang="en-US" sz="2000" dirty="0"/>
          </a:p>
          <a:p>
            <a:r>
              <a:rPr lang="en-US" altLang="zh-CN" sz="2000" b="1" dirty="0"/>
              <a:t>1</a:t>
            </a:r>
            <a:r>
              <a:rPr lang="zh-CN" altLang="en-US" sz="2000" b="1" dirty="0"/>
              <a:t>、找到最想要的信息。</a:t>
            </a:r>
            <a:endParaRPr lang="zh-CN" altLang="en-US" sz="2000" dirty="0"/>
          </a:p>
          <a:p>
            <a:r>
              <a:rPr lang="zh-CN" altLang="en-US" sz="2000" dirty="0"/>
              <a:t>语言可能是</a:t>
            </a:r>
            <a:r>
              <a:rPr lang="zh-CN" altLang="en-US" sz="2000" dirty="0">
                <a:solidFill>
                  <a:srgbClr val="FF0000"/>
                </a:solidFill>
              </a:rPr>
              <a:t>模棱两可</a:t>
            </a:r>
            <a:r>
              <a:rPr lang="zh-CN" altLang="en-US" sz="2000" dirty="0"/>
              <a:t>的 </a:t>
            </a:r>
            <a:r>
              <a:rPr lang="en-US" altLang="zh-CN" sz="2000" dirty="0"/>
              <a:t>—— </a:t>
            </a:r>
            <a:r>
              <a:rPr lang="zh-CN" altLang="en-US" sz="2000" dirty="0"/>
              <a:t>一个搜索请求可能代表多重含义</a:t>
            </a:r>
            <a:r>
              <a:rPr lang="zh-CN" altLang="en-US" sz="2000" dirty="0" smtClean="0"/>
              <a:t>，知识图谱会</a:t>
            </a:r>
            <a:r>
              <a:rPr lang="zh-CN" altLang="en-US" sz="2000" dirty="0"/>
              <a:t>将信息全面展现出来，让用户找到自己最想要的那种含义</a:t>
            </a:r>
            <a:r>
              <a:rPr lang="zh-CN" altLang="en-US" sz="2000" dirty="0" smtClean="0"/>
              <a:t>。</a:t>
            </a:r>
            <a:endParaRPr lang="zh-CN" altLang="en-US" sz="2000" dirty="0"/>
          </a:p>
          <a:p>
            <a:r>
              <a:rPr lang="en-US" altLang="zh-CN" sz="2000" b="1" dirty="0"/>
              <a:t>2</a:t>
            </a:r>
            <a:r>
              <a:rPr lang="zh-CN" altLang="en-US" sz="2000" b="1" dirty="0"/>
              <a:t>、提供最全面的摘要。</a:t>
            </a:r>
            <a:endParaRPr lang="zh-CN" altLang="en-US" sz="2000" dirty="0"/>
          </a:p>
          <a:p>
            <a:r>
              <a:rPr lang="zh-CN" altLang="en-US" sz="2000" dirty="0"/>
              <a:t>有了知识图谱，</a:t>
            </a:r>
            <a:r>
              <a:rPr lang="zh-CN" altLang="en-US" sz="2000" dirty="0" smtClean="0"/>
              <a:t>可以</a:t>
            </a:r>
            <a:r>
              <a:rPr lang="zh-CN" altLang="en-US" sz="2000" dirty="0"/>
              <a:t>更好的理解用户搜索的信息，并</a:t>
            </a:r>
            <a:r>
              <a:rPr lang="zh-CN" altLang="en-US" sz="2000" dirty="0">
                <a:solidFill>
                  <a:srgbClr val="FF0000"/>
                </a:solidFill>
              </a:rPr>
              <a:t>总结出与搜索话题相关的内容</a:t>
            </a:r>
            <a:r>
              <a:rPr lang="zh-CN" altLang="en-US" sz="2000" dirty="0"/>
              <a:t>。例如，当用户搜索“玛丽</a:t>
            </a:r>
            <a:r>
              <a:rPr lang="en-US" altLang="zh-CN" sz="2000" dirty="0"/>
              <a:t>·</a:t>
            </a:r>
            <a:r>
              <a:rPr lang="zh-CN" altLang="en-US" sz="2000" dirty="0"/>
              <a:t>居里”时，不仅可看到居里夫人的生平信息，还能获得关于其教育背景和科学发现方面的详细介绍。此外，知识图谱也会</a:t>
            </a:r>
            <a:r>
              <a:rPr lang="zh-CN" altLang="en-US" sz="2000" dirty="0">
                <a:solidFill>
                  <a:srgbClr val="FF0000"/>
                </a:solidFill>
              </a:rPr>
              <a:t>帮助用户了解事物之间的关系</a:t>
            </a:r>
            <a:r>
              <a:rPr lang="zh-CN" altLang="en-US" sz="2000" dirty="0" smtClean="0"/>
              <a:t>。 </a:t>
            </a:r>
            <a:endParaRPr lang="zh-CN" altLang="en-US" sz="2000" dirty="0"/>
          </a:p>
          <a:p>
            <a:r>
              <a:rPr lang="en-US" altLang="zh-CN" sz="2000" b="1" dirty="0"/>
              <a:t>3</a:t>
            </a:r>
            <a:r>
              <a:rPr lang="zh-CN" altLang="en-US" sz="2000" b="1" dirty="0"/>
              <a:t>、让搜索更有深度和广度。</a:t>
            </a:r>
            <a:endParaRPr lang="zh-CN" altLang="en-US" sz="2000" dirty="0"/>
          </a:p>
          <a:p>
            <a:r>
              <a:rPr lang="zh-CN" altLang="en-US" sz="2000" dirty="0"/>
              <a:t>由于知识图谱构建了一个与搜索结果相关的完整的知识体系，所以用户往往会获得意想不到的发现。在搜索中，用户可能会了解到某个新的事实或新的联系，促使其进行</a:t>
            </a:r>
            <a:r>
              <a:rPr lang="zh-CN" altLang="en-US" sz="2000" dirty="0">
                <a:solidFill>
                  <a:srgbClr val="FF0000"/>
                </a:solidFill>
              </a:rPr>
              <a:t>一系列的全新搜索查询</a:t>
            </a:r>
            <a:r>
              <a:rPr lang="zh-CN" altLang="en-US" sz="2000" dirty="0" smtClean="0"/>
              <a:t>。</a:t>
            </a:r>
            <a:endParaRPr lang="zh-CN" altLang="en-US" sz="20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36</a:t>
            </a:fld>
            <a:endParaRPr lang="zh-CN" altLang="en-US" dirty="0"/>
          </a:p>
        </p:txBody>
      </p:sp>
    </p:spTree>
    <p:extLst>
      <p:ext uri="{BB962C8B-B14F-4D97-AF65-F5344CB8AC3E}">
        <p14:creationId xmlns:p14="http://schemas.microsoft.com/office/powerpoint/2010/main" val="10408866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b="1" dirty="0">
                <a:solidFill>
                  <a:prstClr val="black"/>
                </a:solidFill>
              </a:rPr>
              <a:t>5.1.4.1 </a:t>
            </a:r>
            <a:r>
              <a:rPr lang="zh-CN" altLang="en-US" sz="2400" b="1" dirty="0">
                <a:solidFill>
                  <a:prstClr val="black"/>
                </a:solidFill>
              </a:rPr>
              <a:t>知识图谱概述（续）</a:t>
            </a:r>
            <a:endParaRPr lang="zh-CN" altLang="en-US" dirty="0"/>
          </a:p>
        </p:txBody>
      </p:sp>
      <p:sp>
        <p:nvSpPr>
          <p:cNvPr id="3" name="内容占位符 2"/>
          <p:cNvSpPr>
            <a:spLocks noGrp="1"/>
          </p:cNvSpPr>
          <p:nvPr>
            <p:ph idx="1"/>
          </p:nvPr>
        </p:nvSpPr>
        <p:spPr>
          <a:xfrm>
            <a:off x="838200" y="1285462"/>
            <a:ext cx="10515600" cy="543338"/>
          </a:xfrm>
        </p:spPr>
        <p:txBody>
          <a:bodyPr>
            <a:normAutofit fontScale="92500" lnSpcReduction="10000"/>
          </a:bodyPr>
          <a:lstStyle/>
          <a:p>
            <a:r>
              <a:rPr lang="zh-CN" altLang="en-US" dirty="0" smtClean="0"/>
              <a:t>知识图谱示例</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37</a:t>
            </a:fld>
            <a:endParaRPr lang="zh-CN" altLang="en-US" dirty="0"/>
          </a:p>
        </p:txBody>
      </p:sp>
      <p:pic>
        <p:nvPicPr>
          <p:cNvPr id="1026" name="Picture 2" descr="https://gimg2.baidu.com/image_search/src=http%3A%2F%2F5b0988e595225.cdn.sohucs.com%2Fimages%2F20171024%2F33d6efbe21264bf88a7fbc69b97e2f5f.jpeg&amp;refer=http%3A%2F%2F5b0988e595225.cdn.sohucs.com&amp;app=2002&amp;size=f9999,10000&amp;q=a80&amp;n=0&amp;g=0n&amp;fmt=jpeg?sec=1617117767&amp;t=526c017b0bd6041b28d857b18776fe7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6207" y="1321301"/>
            <a:ext cx="5684393" cy="5400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18824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34112"/>
            <a:ext cx="10515600" cy="627094"/>
          </a:xfrm>
        </p:spPr>
        <p:txBody>
          <a:bodyPr/>
          <a:lstStyle/>
          <a:p>
            <a:r>
              <a:rPr lang="en-US" altLang="zh-CN" sz="2400" b="1" dirty="0">
                <a:solidFill>
                  <a:prstClr val="black"/>
                </a:solidFill>
              </a:rPr>
              <a:t>5.1.4.1 </a:t>
            </a:r>
            <a:r>
              <a:rPr lang="zh-CN" altLang="en-US" sz="2400" b="1" dirty="0">
                <a:solidFill>
                  <a:prstClr val="black"/>
                </a:solidFill>
              </a:rPr>
              <a:t>知识图谱概述（续）</a:t>
            </a:r>
            <a:endParaRPr lang="zh-CN" altLang="en-US" dirty="0"/>
          </a:p>
        </p:txBody>
      </p:sp>
      <p:sp>
        <p:nvSpPr>
          <p:cNvPr id="3" name="内容占位符 2"/>
          <p:cNvSpPr>
            <a:spLocks noGrp="1"/>
          </p:cNvSpPr>
          <p:nvPr>
            <p:ph idx="1"/>
          </p:nvPr>
        </p:nvSpPr>
        <p:spPr>
          <a:xfrm>
            <a:off x="838200" y="761206"/>
            <a:ext cx="10756900" cy="5700554"/>
          </a:xfrm>
        </p:spPr>
        <p:txBody>
          <a:bodyPr>
            <a:noAutofit/>
          </a:bodyPr>
          <a:lstStyle/>
          <a:p>
            <a:r>
              <a:rPr lang="zh-CN" altLang="en-US" sz="2200" b="1" dirty="0" smtClean="0"/>
              <a:t>知识图谱的原始数据类型：</a:t>
            </a:r>
            <a:r>
              <a:rPr lang="zh-CN" altLang="en-US" sz="2200" dirty="0" smtClean="0"/>
              <a:t>一般来说</a:t>
            </a:r>
            <a:r>
              <a:rPr lang="zh-CN" altLang="en-US" sz="2200" dirty="0"/>
              <a:t>有三类（也是互联网上的三类原始数据）：</a:t>
            </a:r>
          </a:p>
          <a:p>
            <a:r>
              <a:rPr lang="zh-CN" altLang="en-US" sz="2200" dirty="0"/>
              <a:t>结构化数据（</a:t>
            </a:r>
            <a:r>
              <a:rPr lang="en-US" altLang="zh-CN" sz="2200" dirty="0" err="1"/>
              <a:t>Structed</a:t>
            </a:r>
            <a:r>
              <a:rPr lang="en-US" altLang="zh-CN" sz="2200" dirty="0"/>
              <a:t> Data</a:t>
            </a:r>
            <a:r>
              <a:rPr lang="zh-CN" altLang="en-US" sz="2200" dirty="0"/>
              <a:t>）：如关系数据库</a:t>
            </a:r>
          </a:p>
          <a:p>
            <a:r>
              <a:rPr lang="zh-CN" altLang="en-US" sz="2200" dirty="0"/>
              <a:t>半结构化数据（</a:t>
            </a:r>
            <a:r>
              <a:rPr lang="en-US" altLang="zh-CN" sz="2200" dirty="0"/>
              <a:t>Semi-</a:t>
            </a:r>
            <a:r>
              <a:rPr lang="en-US" altLang="zh-CN" sz="2200" dirty="0" err="1"/>
              <a:t>Structed</a:t>
            </a:r>
            <a:r>
              <a:rPr lang="en-US" altLang="zh-CN" sz="2200" dirty="0"/>
              <a:t> Data</a:t>
            </a:r>
            <a:r>
              <a:rPr lang="zh-CN" altLang="en-US" sz="2200" dirty="0"/>
              <a:t>）：如</a:t>
            </a:r>
            <a:r>
              <a:rPr lang="en-US" altLang="zh-CN" sz="2200" dirty="0"/>
              <a:t>XML</a:t>
            </a:r>
            <a:r>
              <a:rPr lang="zh-CN" altLang="en-US" sz="2200" dirty="0"/>
              <a:t>、</a:t>
            </a:r>
            <a:r>
              <a:rPr lang="en-US" altLang="zh-CN" sz="2200" dirty="0"/>
              <a:t>JSON</a:t>
            </a:r>
            <a:r>
              <a:rPr lang="zh-CN" altLang="en-US" sz="2200" dirty="0"/>
              <a:t>、百科</a:t>
            </a:r>
          </a:p>
          <a:p>
            <a:r>
              <a:rPr lang="zh-CN" altLang="en-US" sz="2200" dirty="0"/>
              <a:t>非结构化数据（</a:t>
            </a:r>
            <a:r>
              <a:rPr lang="en-US" altLang="zh-CN" sz="2200" dirty="0" err="1"/>
              <a:t>UnStructed</a:t>
            </a:r>
            <a:r>
              <a:rPr lang="en-US" altLang="zh-CN" sz="2200" dirty="0"/>
              <a:t> Data</a:t>
            </a:r>
            <a:r>
              <a:rPr lang="zh-CN" altLang="en-US" sz="2200" dirty="0"/>
              <a:t>）：如图片、音频、视频、</a:t>
            </a:r>
            <a:r>
              <a:rPr lang="zh-CN" altLang="en-US" sz="2200" dirty="0" smtClean="0"/>
              <a:t>文本</a:t>
            </a:r>
            <a:endParaRPr lang="en-US" altLang="zh-CN" sz="2200" dirty="0" smtClean="0"/>
          </a:p>
          <a:p>
            <a:r>
              <a:rPr lang="zh-CN" altLang="en-US" sz="2200" b="1" dirty="0" smtClean="0"/>
              <a:t>知识图谱数据的逻辑架构：</a:t>
            </a:r>
            <a:r>
              <a:rPr lang="zh-CN" altLang="en-US" sz="2200" dirty="0" smtClean="0"/>
              <a:t>可</a:t>
            </a:r>
            <a:r>
              <a:rPr lang="zh-CN" altLang="en-US" sz="2200" dirty="0"/>
              <a:t>分为模式层与数据层两个</a:t>
            </a:r>
            <a:r>
              <a:rPr lang="zh-CN" altLang="en-US" sz="2200" dirty="0" smtClean="0"/>
              <a:t>层次</a:t>
            </a:r>
            <a:endParaRPr lang="zh-CN" altLang="en-US" sz="2200" dirty="0"/>
          </a:p>
          <a:p>
            <a:r>
              <a:rPr lang="zh-CN" altLang="en-US" sz="2200" b="1" dirty="0">
                <a:solidFill>
                  <a:srgbClr val="FF0000"/>
                </a:solidFill>
              </a:rPr>
              <a:t>模式</a:t>
            </a:r>
            <a:r>
              <a:rPr lang="zh-CN" altLang="en-US" sz="2200" b="1" dirty="0" smtClean="0">
                <a:solidFill>
                  <a:srgbClr val="FF0000"/>
                </a:solidFill>
              </a:rPr>
              <a:t>层，</a:t>
            </a:r>
            <a:r>
              <a:rPr lang="zh-CN" altLang="en-US" sz="2200" dirty="0" smtClean="0"/>
              <a:t>构建</a:t>
            </a:r>
            <a:r>
              <a:rPr lang="zh-CN" altLang="en-US" sz="2200" dirty="0"/>
              <a:t>在数据层之上</a:t>
            </a:r>
            <a:r>
              <a:rPr lang="zh-CN" altLang="en-US" sz="2200" dirty="0" smtClean="0"/>
              <a:t>，通常</a:t>
            </a:r>
            <a:r>
              <a:rPr lang="zh-CN" altLang="en-US" sz="2200" dirty="0"/>
              <a:t>采用</a:t>
            </a:r>
            <a:r>
              <a:rPr lang="zh-CN" altLang="en-US" sz="2200" dirty="0">
                <a:solidFill>
                  <a:srgbClr val="FF0000"/>
                </a:solidFill>
              </a:rPr>
              <a:t>本体库</a:t>
            </a:r>
            <a:r>
              <a:rPr lang="zh-CN" altLang="en-US" sz="2200" dirty="0"/>
              <a:t>来管理知识图谱的模式层。本体是结构化知识库的</a:t>
            </a:r>
            <a:r>
              <a:rPr lang="zh-CN" altLang="en-US" sz="2200" dirty="0">
                <a:solidFill>
                  <a:srgbClr val="FF0000"/>
                </a:solidFill>
              </a:rPr>
              <a:t>概念模板</a:t>
            </a:r>
            <a:r>
              <a:rPr lang="zh-CN" altLang="en-US" sz="2200" dirty="0"/>
              <a:t>，通过本体库而形成的</a:t>
            </a:r>
            <a:r>
              <a:rPr lang="zh-CN" altLang="en-US" sz="2200" dirty="0" smtClean="0"/>
              <a:t>知识库层次结构</a:t>
            </a:r>
            <a:r>
              <a:rPr lang="zh-CN" altLang="en-US" sz="2200" dirty="0"/>
              <a:t>较强</a:t>
            </a:r>
            <a:r>
              <a:rPr lang="zh-CN" altLang="en-US" sz="2200" dirty="0" smtClean="0"/>
              <a:t>，且</a:t>
            </a:r>
            <a:r>
              <a:rPr lang="zh-CN" altLang="en-US" sz="2200" dirty="0"/>
              <a:t>冗余程度较小。</a:t>
            </a:r>
          </a:p>
          <a:p>
            <a:r>
              <a:rPr lang="zh-CN" altLang="en-US" sz="2200" dirty="0">
                <a:solidFill>
                  <a:srgbClr val="FF0000"/>
                </a:solidFill>
              </a:rPr>
              <a:t>模式</a:t>
            </a:r>
            <a:r>
              <a:rPr lang="zh-CN" altLang="en-US" sz="2200" dirty="0" smtClean="0">
                <a:solidFill>
                  <a:srgbClr val="FF0000"/>
                </a:solidFill>
              </a:rPr>
              <a:t>层一般抽象为：</a:t>
            </a:r>
            <a:r>
              <a:rPr lang="zh-CN" altLang="en-US" sz="2200" dirty="0">
                <a:solidFill>
                  <a:srgbClr val="FF0000"/>
                </a:solidFill>
              </a:rPr>
              <a:t>实体</a:t>
            </a:r>
            <a:r>
              <a:rPr lang="en-US" altLang="zh-CN" sz="2200" dirty="0">
                <a:solidFill>
                  <a:srgbClr val="FF0000"/>
                </a:solidFill>
              </a:rPr>
              <a:t>-</a:t>
            </a:r>
            <a:r>
              <a:rPr lang="zh-CN" altLang="en-US" sz="2200" dirty="0">
                <a:solidFill>
                  <a:srgbClr val="FF0000"/>
                </a:solidFill>
              </a:rPr>
              <a:t>关系</a:t>
            </a:r>
            <a:r>
              <a:rPr lang="en-US" altLang="zh-CN" sz="2200" dirty="0">
                <a:solidFill>
                  <a:srgbClr val="FF0000"/>
                </a:solidFill>
              </a:rPr>
              <a:t>-</a:t>
            </a:r>
            <a:r>
              <a:rPr lang="zh-CN" altLang="en-US" sz="2200" dirty="0">
                <a:solidFill>
                  <a:srgbClr val="FF0000"/>
                </a:solidFill>
              </a:rPr>
              <a:t>实体，实体</a:t>
            </a:r>
            <a:r>
              <a:rPr lang="en-US" altLang="zh-CN" sz="2200" dirty="0">
                <a:solidFill>
                  <a:srgbClr val="FF0000"/>
                </a:solidFill>
              </a:rPr>
              <a:t>-</a:t>
            </a:r>
            <a:r>
              <a:rPr lang="zh-CN" altLang="en-US" sz="2200" dirty="0">
                <a:solidFill>
                  <a:srgbClr val="FF0000"/>
                </a:solidFill>
              </a:rPr>
              <a:t>属性</a:t>
            </a:r>
            <a:r>
              <a:rPr lang="en-US" altLang="zh-CN" sz="2200" dirty="0" smtClean="0">
                <a:solidFill>
                  <a:srgbClr val="FF0000"/>
                </a:solidFill>
              </a:rPr>
              <a:t>-</a:t>
            </a:r>
            <a:r>
              <a:rPr lang="zh-CN" altLang="en-US" sz="2200" dirty="0" smtClean="0">
                <a:solidFill>
                  <a:srgbClr val="FF0000"/>
                </a:solidFill>
              </a:rPr>
              <a:t>属性值</a:t>
            </a:r>
            <a:r>
              <a:rPr lang="zh-CN" altLang="en-US" sz="2200" dirty="0" smtClean="0"/>
              <a:t>。</a:t>
            </a:r>
            <a:endParaRPr lang="zh-CN" altLang="en-US" sz="2200" dirty="0"/>
          </a:p>
          <a:p>
            <a:r>
              <a:rPr lang="zh-CN" altLang="en-US" sz="2200" b="1" dirty="0">
                <a:solidFill>
                  <a:srgbClr val="FF0000"/>
                </a:solidFill>
              </a:rPr>
              <a:t>数据</a:t>
            </a:r>
            <a:r>
              <a:rPr lang="zh-CN" altLang="en-US" sz="2200" b="1" dirty="0" smtClean="0">
                <a:solidFill>
                  <a:srgbClr val="FF0000"/>
                </a:solidFill>
              </a:rPr>
              <a:t>层，</a:t>
            </a:r>
            <a:r>
              <a:rPr lang="zh-CN" altLang="en-US" sz="2200" dirty="0" smtClean="0"/>
              <a:t>主要</a:t>
            </a:r>
            <a:r>
              <a:rPr lang="zh-CN" altLang="en-US" sz="2200" dirty="0"/>
              <a:t>是由一系列的事实组成</a:t>
            </a:r>
            <a:r>
              <a:rPr lang="zh-CN" altLang="en-US" sz="2200" dirty="0" smtClean="0"/>
              <a:t>，将知识</a:t>
            </a:r>
            <a:r>
              <a:rPr lang="zh-CN" altLang="en-US" sz="2200" dirty="0" smtClean="0">
                <a:solidFill>
                  <a:srgbClr val="FF0000"/>
                </a:solidFill>
              </a:rPr>
              <a:t>以</a:t>
            </a:r>
            <a:r>
              <a:rPr lang="zh-CN" altLang="en-US" sz="2200" dirty="0">
                <a:solidFill>
                  <a:srgbClr val="FF0000"/>
                </a:solidFill>
              </a:rPr>
              <a:t>事实为单位</a:t>
            </a:r>
            <a:r>
              <a:rPr lang="zh-CN" altLang="en-US" sz="2200" dirty="0"/>
              <a:t>进行存储</a:t>
            </a:r>
            <a:r>
              <a:rPr lang="zh-CN" altLang="en-US" sz="2200" dirty="0" smtClean="0"/>
              <a:t>。例如用</a:t>
            </a:r>
            <a:r>
              <a:rPr lang="en-US" altLang="zh-CN" sz="2200" dirty="0"/>
              <a:t>(</a:t>
            </a:r>
            <a:r>
              <a:rPr lang="zh-CN" altLang="en-US" sz="2200" dirty="0"/>
              <a:t>实体</a:t>
            </a:r>
            <a:r>
              <a:rPr lang="en-US" altLang="zh-CN" sz="2200" dirty="0"/>
              <a:t>1</a:t>
            </a:r>
            <a:r>
              <a:rPr lang="zh-CN" altLang="en-US" sz="2200" dirty="0"/>
              <a:t>，关系，实体</a:t>
            </a:r>
            <a:r>
              <a:rPr lang="en-US" altLang="zh-CN" sz="2200" dirty="0"/>
              <a:t>2)</a:t>
            </a:r>
            <a:r>
              <a:rPr lang="zh-CN" altLang="en-US" sz="2200" dirty="0"/>
              <a:t>、</a:t>
            </a:r>
            <a:r>
              <a:rPr lang="en-US" altLang="zh-CN" sz="2200" dirty="0"/>
              <a:t>(</a:t>
            </a:r>
            <a:r>
              <a:rPr lang="zh-CN" altLang="en-US" sz="2200" dirty="0"/>
              <a:t>实体、属性，属性值</a:t>
            </a:r>
            <a:r>
              <a:rPr lang="en-US" altLang="zh-CN" sz="2200" dirty="0"/>
              <a:t>)</a:t>
            </a:r>
            <a:r>
              <a:rPr lang="zh-CN" altLang="en-US" sz="2200" dirty="0"/>
              <a:t>这样的三元组来表达事实</a:t>
            </a:r>
            <a:r>
              <a:rPr lang="zh-CN" altLang="en-US" sz="2200" dirty="0" smtClean="0"/>
              <a:t>，从而可</a:t>
            </a:r>
            <a:r>
              <a:rPr lang="zh-CN" altLang="en-US" sz="2200" dirty="0"/>
              <a:t>选择</a:t>
            </a:r>
            <a:r>
              <a:rPr lang="zh-CN" altLang="en-US" sz="2200" dirty="0">
                <a:solidFill>
                  <a:srgbClr val="FF0000"/>
                </a:solidFill>
              </a:rPr>
              <a:t>图数据库</a:t>
            </a:r>
            <a:r>
              <a:rPr lang="zh-CN" altLang="en-US" sz="2200" dirty="0"/>
              <a:t>作为存储介质</a:t>
            </a:r>
            <a:r>
              <a:rPr lang="zh-CN" altLang="en-US" sz="2200" dirty="0" smtClean="0"/>
              <a:t>，如</a:t>
            </a:r>
            <a:r>
              <a:rPr lang="zh-CN" altLang="en-US" sz="2200" dirty="0"/>
              <a:t>开源的</a:t>
            </a:r>
            <a:r>
              <a:rPr lang="en-US" altLang="zh-CN" sz="2200" dirty="0"/>
              <a:t>Neo4j</a:t>
            </a:r>
            <a:r>
              <a:rPr lang="zh-CN" altLang="en-US" sz="2200" dirty="0"/>
              <a:t>、</a:t>
            </a:r>
            <a:r>
              <a:rPr lang="en-US" altLang="zh-CN" sz="2200" dirty="0"/>
              <a:t>Twitter</a:t>
            </a:r>
            <a:r>
              <a:rPr lang="zh-CN" altLang="en-US" sz="2200" dirty="0"/>
              <a:t>的</a:t>
            </a:r>
            <a:r>
              <a:rPr lang="en-US" altLang="zh-CN" sz="2200" dirty="0" err="1"/>
              <a:t>FlockDB</a:t>
            </a:r>
            <a:r>
              <a:rPr lang="zh-CN" altLang="en-US" sz="2200" dirty="0"/>
              <a:t>、</a:t>
            </a:r>
            <a:r>
              <a:rPr lang="en-US" altLang="zh-CN" sz="2200" dirty="0" err="1"/>
              <a:t>sones</a:t>
            </a:r>
            <a:r>
              <a:rPr lang="zh-CN" altLang="en-US" sz="2200" dirty="0"/>
              <a:t>的</a:t>
            </a:r>
            <a:r>
              <a:rPr lang="en-US" altLang="zh-CN" sz="2200" dirty="0" err="1"/>
              <a:t>GraphDB</a:t>
            </a:r>
            <a:r>
              <a:rPr lang="zh-CN" altLang="en-US" sz="2200" dirty="0"/>
              <a:t>等。</a:t>
            </a:r>
          </a:p>
          <a:p>
            <a:endParaRPr lang="zh-CN" altLang="en-US" sz="22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38</a:t>
            </a:fld>
            <a:endParaRPr lang="zh-CN" altLang="en-US" dirty="0"/>
          </a:p>
        </p:txBody>
      </p:sp>
    </p:spTree>
    <p:extLst>
      <p:ext uri="{BB962C8B-B14F-4D97-AF65-F5344CB8AC3E}">
        <p14:creationId xmlns:p14="http://schemas.microsoft.com/office/powerpoint/2010/main" val="36680185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1071" y="541584"/>
            <a:ext cx="8668017" cy="6316416"/>
          </a:xfrm>
          <a:prstGeom prst="rect">
            <a:avLst/>
          </a:prstGeom>
        </p:spPr>
      </p:pic>
      <p:sp>
        <p:nvSpPr>
          <p:cNvPr id="2" name="标题 1"/>
          <p:cNvSpPr>
            <a:spLocks noGrp="1"/>
          </p:cNvSpPr>
          <p:nvPr>
            <p:ph type="title"/>
          </p:nvPr>
        </p:nvSpPr>
        <p:spPr>
          <a:xfrm>
            <a:off x="838200" y="134112"/>
            <a:ext cx="10515600" cy="627094"/>
          </a:xfrm>
        </p:spPr>
        <p:txBody>
          <a:bodyPr/>
          <a:lstStyle/>
          <a:p>
            <a:r>
              <a:rPr lang="en-US" altLang="zh-CN" sz="2400" b="1" dirty="0" smtClean="0">
                <a:solidFill>
                  <a:prstClr val="black"/>
                </a:solidFill>
              </a:rPr>
              <a:t>5.1.4.2 </a:t>
            </a:r>
            <a:r>
              <a:rPr lang="zh-CN" altLang="en-US" sz="2400" b="1" dirty="0">
                <a:solidFill>
                  <a:prstClr val="black"/>
                </a:solidFill>
              </a:rPr>
              <a:t>知识</a:t>
            </a:r>
            <a:r>
              <a:rPr lang="zh-CN" altLang="en-US" sz="2400" b="1" dirty="0" smtClean="0">
                <a:solidFill>
                  <a:prstClr val="black"/>
                </a:solidFill>
              </a:rPr>
              <a:t>图谱技术架构</a:t>
            </a:r>
            <a:endParaRPr lang="zh-CN" altLang="en-US" dirty="0"/>
          </a:p>
        </p:txBody>
      </p:sp>
      <p:sp>
        <p:nvSpPr>
          <p:cNvPr id="3" name="内容占位符 2"/>
          <p:cNvSpPr>
            <a:spLocks noGrp="1"/>
          </p:cNvSpPr>
          <p:nvPr>
            <p:ph idx="1"/>
          </p:nvPr>
        </p:nvSpPr>
        <p:spPr>
          <a:xfrm>
            <a:off x="838200" y="761206"/>
            <a:ext cx="10515600" cy="555530"/>
          </a:xfrm>
        </p:spPr>
        <p:txBody>
          <a:bodyPr>
            <a:noAutofit/>
          </a:bodyPr>
          <a:lstStyle/>
          <a:p>
            <a:r>
              <a:rPr lang="en-US" altLang="zh-CN" sz="2200" dirty="0" smtClean="0"/>
              <a:t>.</a:t>
            </a:r>
            <a:endParaRPr lang="zh-CN" altLang="en-US" sz="22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39</a:t>
            </a:fld>
            <a:endParaRPr lang="zh-CN" altLang="en-US" dirty="0"/>
          </a:p>
        </p:txBody>
      </p:sp>
    </p:spTree>
    <p:extLst>
      <p:ext uri="{BB962C8B-B14F-4D97-AF65-F5344CB8AC3E}">
        <p14:creationId xmlns:p14="http://schemas.microsoft.com/office/powerpoint/2010/main" val="2614060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14404"/>
            <a:ext cx="10515600" cy="920336"/>
          </a:xfrm>
        </p:spPr>
        <p:txBody>
          <a:bodyPr/>
          <a:lstStyle/>
          <a:p>
            <a:r>
              <a:rPr lang="zh-CN" altLang="en-US" dirty="0"/>
              <a:t>图的应用无处不在</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a:t>
            </a:fld>
            <a:endParaRPr lang="zh-CN" altLang="en-US" dirty="0"/>
          </a:p>
        </p:txBody>
      </p:sp>
      <p:pic>
        <p:nvPicPr>
          <p:cNvPr id="5" name="图片 4"/>
          <p:cNvPicPr>
            <a:picLocks noChangeAspect="1"/>
          </p:cNvPicPr>
          <p:nvPr/>
        </p:nvPicPr>
        <p:blipFill>
          <a:blip r:embed="rId3"/>
          <a:stretch>
            <a:fillRect/>
          </a:stretch>
        </p:blipFill>
        <p:spPr>
          <a:xfrm>
            <a:off x="4696678" y="3999898"/>
            <a:ext cx="2660521" cy="2148199"/>
          </a:xfrm>
          <a:prstGeom prst="rect">
            <a:avLst/>
          </a:prstGeom>
        </p:spPr>
      </p:pic>
      <p:sp>
        <p:nvSpPr>
          <p:cNvPr id="6" name="文本框 5"/>
          <p:cNvSpPr txBox="1"/>
          <p:nvPr/>
        </p:nvSpPr>
        <p:spPr>
          <a:xfrm>
            <a:off x="5365690" y="6124337"/>
            <a:ext cx="1415772" cy="461665"/>
          </a:xfrm>
          <a:prstGeom prst="rect">
            <a:avLst/>
          </a:prstGeom>
          <a:noFill/>
        </p:spPr>
        <p:txBody>
          <a:bodyPr wrap="none" rtlCol="0">
            <a:spAutoFit/>
          </a:bodyPr>
          <a:lstStyle/>
          <a:p>
            <a:r>
              <a:rPr kumimoji="1" lang="zh-CN" altLang="en-US" sz="2400" b="1" dirty="0" smtClean="0">
                <a:solidFill>
                  <a:srgbClr val="FF0000"/>
                </a:solidFill>
              </a:rPr>
              <a:t>社交网络</a:t>
            </a:r>
            <a:endParaRPr kumimoji="1" lang="zh-CN" altLang="en-US" sz="2400" b="1" dirty="0">
              <a:solidFill>
                <a:srgbClr val="FF0000"/>
              </a:solidFill>
            </a:endParaRPr>
          </a:p>
        </p:txBody>
      </p:sp>
      <p:pic>
        <p:nvPicPr>
          <p:cNvPr id="7" name="图片 6"/>
          <p:cNvPicPr>
            <a:picLocks noChangeAspect="1"/>
          </p:cNvPicPr>
          <p:nvPr/>
        </p:nvPicPr>
        <p:blipFill>
          <a:blip r:embed="rId4"/>
          <a:stretch>
            <a:fillRect/>
          </a:stretch>
        </p:blipFill>
        <p:spPr>
          <a:xfrm>
            <a:off x="4404368" y="1137033"/>
            <a:ext cx="3204485" cy="1945774"/>
          </a:xfrm>
          <a:prstGeom prst="rect">
            <a:avLst/>
          </a:prstGeom>
        </p:spPr>
      </p:pic>
      <p:sp>
        <p:nvSpPr>
          <p:cNvPr id="8" name="文本框 7"/>
          <p:cNvSpPr txBox="1"/>
          <p:nvPr/>
        </p:nvSpPr>
        <p:spPr>
          <a:xfrm>
            <a:off x="5606500" y="3380185"/>
            <a:ext cx="800219" cy="461665"/>
          </a:xfrm>
          <a:prstGeom prst="rect">
            <a:avLst/>
          </a:prstGeom>
          <a:noFill/>
        </p:spPr>
        <p:txBody>
          <a:bodyPr wrap="none" rtlCol="0">
            <a:spAutoFit/>
          </a:bodyPr>
          <a:lstStyle/>
          <a:p>
            <a:r>
              <a:rPr kumimoji="1" lang="zh-CN" altLang="en-US" sz="2400" b="1" dirty="0" smtClean="0">
                <a:solidFill>
                  <a:srgbClr val="FF0000"/>
                </a:solidFill>
              </a:rPr>
              <a:t>交通</a:t>
            </a:r>
            <a:endParaRPr kumimoji="1" lang="zh-CN" altLang="en-US" sz="2400" b="1" dirty="0">
              <a:solidFill>
                <a:srgbClr val="FF0000"/>
              </a:solidFill>
            </a:endParaRPr>
          </a:p>
        </p:txBody>
      </p:sp>
      <p:pic>
        <p:nvPicPr>
          <p:cNvPr id="9" name="图片 8"/>
          <p:cNvPicPr>
            <a:picLocks noChangeAspect="1"/>
          </p:cNvPicPr>
          <p:nvPr/>
        </p:nvPicPr>
        <p:blipFill>
          <a:blip r:embed="rId5"/>
          <a:stretch>
            <a:fillRect/>
          </a:stretch>
        </p:blipFill>
        <p:spPr>
          <a:xfrm>
            <a:off x="8188128" y="3984073"/>
            <a:ext cx="3096940" cy="2236383"/>
          </a:xfrm>
          <a:prstGeom prst="rect">
            <a:avLst/>
          </a:prstGeom>
        </p:spPr>
      </p:pic>
      <p:sp>
        <p:nvSpPr>
          <p:cNvPr id="10" name="文本框 9"/>
          <p:cNvSpPr txBox="1"/>
          <p:nvPr/>
        </p:nvSpPr>
        <p:spPr>
          <a:xfrm>
            <a:off x="8874204" y="6128814"/>
            <a:ext cx="1415772" cy="461665"/>
          </a:xfrm>
          <a:prstGeom prst="rect">
            <a:avLst/>
          </a:prstGeom>
          <a:noFill/>
        </p:spPr>
        <p:txBody>
          <a:bodyPr wrap="none" rtlCol="0">
            <a:spAutoFit/>
          </a:bodyPr>
          <a:lstStyle/>
          <a:p>
            <a:r>
              <a:rPr kumimoji="1" lang="zh-CN" altLang="en-US" sz="2400" b="1" dirty="0" smtClean="0">
                <a:solidFill>
                  <a:srgbClr val="FF0000"/>
                </a:solidFill>
              </a:rPr>
              <a:t>知识图谱</a:t>
            </a:r>
            <a:endParaRPr kumimoji="1" lang="zh-CN" altLang="en-US" sz="2400" b="1" dirty="0">
              <a:solidFill>
                <a:srgbClr val="FF0000"/>
              </a:solidFill>
            </a:endParaRPr>
          </a:p>
        </p:txBody>
      </p:sp>
      <p:pic>
        <p:nvPicPr>
          <p:cNvPr id="11" name="图片 10"/>
          <p:cNvPicPr>
            <a:picLocks noChangeAspect="1"/>
          </p:cNvPicPr>
          <p:nvPr/>
        </p:nvPicPr>
        <p:blipFill>
          <a:blip r:embed="rId6"/>
          <a:stretch>
            <a:fillRect/>
          </a:stretch>
        </p:blipFill>
        <p:spPr>
          <a:xfrm>
            <a:off x="284019" y="4104933"/>
            <a:ext cx="3151747" cy="1981088"/>
          </a:xfrm>
          <a:prstGeom prst="rect">
            <a:avLst/>
          </a:prstGeom>
        </p:spPr>
      </p:pic>
      <p:sp>
        <p:nvSpPr>
          <p:cNvPr id="12" name="文本框 11"/>
          <p:cNvSpPr txBox="1"/>
          <p:nvPr/>
        </p:nvSpPr>
        <p:spPr>
          <a:xfrm>
            <a:off x="1006615" y="6141124"/>
            <a:ext cx="1731564" cy="461665"/>
          </a:xfrm>
          <a:prstGeom prst="rect">
            <a:avLst/>
          </a:prstGeom>
          <a:noFill/>
        </p:spPr>
        <p:txBody>
          <a:bodyPr wrap="none" rtlCol="0">
            <a:spAutoFit/>
          </a:bodyPr>
          <a:lstStyle/>
          <a:p>
            <a:r>
              <a:rPr kumimoji="1" lang="en-US" altLang="zh-CN" sz="2400" b="1" dirty="0" smtClean="0">
                <a:solidFill>
                  <a:srgbClr val="FF0000"/>
                </a:solidFill>
              </a:rPr>
              <a:t>Web</a:t>
            </a:r>
            <a:r>
              <a:rPr kumimoji="1" lang="zh-CN" altLang="en-US" sz="2400" b="1" dirty="0" smtClean="0">
                <a:solidFill>
                  <a:srgbClr val="FF0000"/>
                </a:solidFill>
              </a:rPr>
              <a:t> </a:t>
            </a:r>
            <a:r>
              <a:rPr kumimoji="1" lang="en-US" altLang="zh-CN" sz="2400" b="1" dirty="0" smtClean="0">
                <a:solidFill>
                  <a:srgbClr val="FF0000"/>
                </a:solidFill>
              </a:rPr>
              <a:t>graph</a:t>
            </a:r>
            <a:endParaRPr kumimoji="1" lang="zh-CN" altLang="en-US" sz="2400" b="1" dirty="0">
              <a:solidFill>
                <a:srgbClr val="FF0000"/>
              </a:solidFill>
            </a:endParaRPr>
          </a:p>
        </p:txBody>
      </p:sp>
      <p:pic>
        <p:nvPicPr>
          <p:cNvPr id="13" name="图片 12"/>
          <p:cNvPicPr>
            <a:picLocks noChangeAspect="1"/>
          </p:cNvPicPr>
          <p:nvPr/>
        </p:nvPicPr>
        <p:blipFill>
          <a:blip r:embed="rId7"/>
          <a:stretch>
            <a:fillRect/>
          </a:stretch>
        </p:blipFill>
        <p:spPr>
          <a:xfrm>
            <a:off x="692231" y="1166194"/>
            <a:ext cx="3215736" cy="1952832"/>
          </a:xfrm>
          <a:prstGeom prst="rect">
            <a:avLst/>
          </a:prstGeom>
        </p:spPr>
      </p:pic>
      <p:sp>
        <p:nvSpPr>
          <p:cNvPr id="14" name="文本框 13"/>
          <p:cNvSpPr txBox="1"/>
          <p:nvPr/>
        </p:nvSpPr>
        <p:spPr>
          <a:xfrm>
            <a:off x="1604658" y="3380185"/>
            <a:ext cx="800219" cy="461665"/>
          </a:xfrm>
          <a:prstGeom prst="rect">
            <a:avLst/>
          </a:prstGeom>
          <a:noFill/>
        </p:spPr>
        <p:txBody>
          <a:bodyPr wrap="none" rtlCol="0">
            <a:spAutoFit/>
          </a:bodyPr>
          <a:lstStyle/>
          <a:p>
            <a:r>
              <a:rPr kumimoji="1" lang="zh-CN" altLang="en-US" sz="2400" b="1" dirty="0" smtClean="0">
                <a:solidFill>
                  <a:srgbClr val="FF0000"/>
                </a:solidFill>
              </a:rPr>
              <a:t>通讯</a:t>
            </a:r>
            <a:endParaRPr kumimoji="1" lang="zh-CN" altLang="en-US" sz="2400" b="1" dirty="0">
              <a:solidFill>
                <a:srgbClr val="FF0000"/>
              </a:solidFill>
            </a:endParaRPr>
          </a:p>
        </p:txBody>
      </p:sp>
      <p:pic>
        <p:nvPicPr>
          <p:cNvPr id="15" name="图片 14"/>
          <p:cNvPicPr>
            <a:picLocks noChangeAspect="1"/>
          </p:cNvPicPr>
          <p:nvPr/>
        </p:nvPicPr>
        <p:blipFill>
          <a:blip r:embed="rId8"/>
          <a:stretch>
            <a:fillRect/>
          </a:stretch>
        </p:blipFill>
        <p:spPr>
          <a:xfrm>
            <a:off x="8443374" y="1077069"/>
            <a:ext cx="2239148" cy="1981088"/>
          </a:xfrm>
          <a:prstGeom prst="rect">
            <a:avLst/>
          </a:prstGeom>
        </p:spPr>
      </p:pic>
      <p:sp>
        <p:nvSpPr>
          <p:cNvPr id="16" name="文本框 15"/>
          <p:cNvSpPr txBox="1"/>
          <p:nvPr/>
        </p:nvSpPr>
        <p:spPr>
          <a:xfrm>
            <a:off x="9181981" y="3391260"/>
            <a:ext cx="800219" cy="461665"/>
          </a:xfrm>
          <a:prstGeom prst="rect">
            <a:avLst/>
          </a:prstGeom>
          <a:noFill/>
        </p:spPr>
        <p:txBody>
          <a:bodyPr wrap="none" rtlCol="0">
            <a:spAutoFit/>
          </a:bodyPr>
          <a:lstStyle/>
          <a:p>
            <a:r>
              <a:rPr kumimoji="1" lang="zh-CN" altLang="en-US" sz="2400" b="1" dirty="0" smtClean="0">
                <a:solidFill>
                  <a:srgbClr val="FF0000"/>
                </a:solidFill>
              </a:rPr>
              <a:t>金融</a:t>
            </a:r>
            <a:endParaRPr kumimoji="1" lang="zh-CN" altLang="en-US" sz="2400" b="1" dirty="0">
              <a:solidFill>
                <a:srgbClr val="FF0000"/>
              </a:solidFill>
            </a:endParaRPr>
          </a:p>
        </p:txBody>
      </p:sp>
    </p:spTree>
    <p:extLst>
      <p:ext uri="{BB962C8B-B14F-4D97-AF65-F5344CB8AC3E}">
        <p14:creationId xmlns:p14="http://schemas.microsoft.com/office/powerpoint/2010/main" val="9020576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5.2 </a:t>
            </a:r>
            <a:r>
              <a:rPr lang="zh-CN" altLang="en-US" dirty="0" smtClean="0"/>
              <a:t>图数据操作</a:t>
            </a:r>
            <a:endParaRPr lang="zh-CN" altLang="en-US" dirty="0"/>
          </a:p>
        </p:txBody>
      </p:sp>
      <p:sp>
        <p:nvSpPr>
          <p:cNvPr id="3" name="内容占位符 2"/>
          <p:cNvSpPr>
            <a:spLocks noGrp="1"/>
          </p:cNvSpPr>
          <p:nvPr>
            <p:ph idx="1"/>
          </p:nvPr>
        </p:nvSpPr>
        <p:spPr>
          <a:xfrm>
            <a:off x="838200" y="1285461"/>
            <a:ext cx="10515600" cy="5436013"/>
          </a:xfrm>
        </p:spPr>
        <p:txBody>
          <a:bodyPr>
            <a:normAutofit lnSpcReduction="10000"/>
          </a:bodyPr>
          <a:lstStyle/>
          <a:p>
            <a:r>
              <a:rPr lang="zh-CN" altLang="en-US" sz="2400" dirty="0" smtClean="0"/>
              <a:t>       目前，图数据库仍然缺乏能够表达完整图数据操作的统一标准。通过对现有主流图数据库、图的应用及文献调研，抽取归纳出代表性图操作有三类：</a:t>
            </a:r>
            <a:endParaRPr lang="en-US" altLang="zh-CN" sz="2400" dirty="0" smtClean="0"/>
          </a:p>
          <a:p>
            <a:r>
              <a:rPr lang="zh-CN" altLang="en-US" sz="2400" dirty="0" smtClean="0"/>
              <a:t>（</a:t>
            </a:r>
            <a:r>
              <a:rPr lang="en-US" altLang="zh-CN" sz="2400" dirty="0" smtClean="0"/>
              <a:t>1</a:t>
            </a:r>
            <a:r>
              <a:rPr lang="zh-CN" altLang="en-US" sz="2400" dirty="0" smtClean="0"/>
              <a:t>）图匹配</a:t>
            </a:r>
            <a:endParaRPr lang="en-US" altLang="zh-CN" sz="2400" dirty="0" smtClean="0"/>
          </a:p>
          <a:p>
            <a:r>
              <a:rPr lang="zh-CN" altLang="en-US" sz="2400" dirty="0" smtClean="0"/>
              <a:t>       在图中找到满足查询条件的</a:t>
            </a:r>
            <a:r>
              <a:rPr lang="zh-CN" altLang="en-US" sz="2400" dirty="0" smtClean="0">
                <a:solidFill>
                  <a:srgbClr val="FF0000"/>
                </a:solidFill>
              </a:rPr>
              <a:t>匹配子图</a:t>
            </a:r>
            <a:r>
              <a:rPr lang="zh-CN" altLang="en-US" sz="2400" dirty="0" smtClean="0"/>
              <a:t>，例如针对</a:t>
            </a:r>
            <a:r>
              <a:rPr lang="en-US" altLang="zh-CN" sz="2400" dirty="0" smtClean="0"/>
              <a:t>RDF</a:t>
            </a:r>
            <a:r>
              <a:rPr lang="zh-CN" altLang="en-US" sz="2400" dirty="0" smtClean="0"/>
              <a:t>标签图的</a:t>
            </a:r>
            <a:r>
              <a:rPr lang="en-US" altLang="zh-CN" sz="2400" dirty="0" smtClean="0"/>
              <a:t>SPARQL</a:t>
            </a:r>
            <a:r>
              <a:rPr lang="zh-CN" altLang="en-US" sz="2400" dirty="0" smtClean="0"/>
              <a:t>查询、针对标签图、属性图的图同构查询。</a:t>
            </a:r>
            <a:endParaRPr lang="en-US" altLang="zh-CN" sz="2400" dirty="0" smtClean="0"/>
          </a:p>
          <a:p>
            <a:r>
              <a:rPr lang="zh-CN" altLang="en-US" sz="2400" dirty="0" smtClean="0"/>
              <a:t>（</a:t>
            </a:r>
            <a:r>
              <a:rPr lang="en-US" altLang="zh-CN" sz="2400" dirty="0" smtClean="0"/>
              <a:t>2</a:t>
            </a:r>
            <a:r>
              <a:rPr lang="zh-CN" altLang="en-US" sz="2400" dirty="0" smtClean="0"/>
              <a:t>）图导航</a:t>
            </a:r>
            <a:endParaRPr lang="en-US" altLang="zh-CN" sz="2400" dirty="0" smtClean="0"/>
          </a:p>
          <a:p>
            <a:r>
              <a:rPr lang="en-US" altLang="zh-CN" sz="2400" dirty="0"/>
              <a:t> </a:t>
            </a:r>
            <a:r>
              <a:rPr lang="en-US" altLang="zh-CN" sz="2400" dirty="0" smtClean="0"/>
              <a:t>      </a:t>
            </a:r>
            <a:r>
              <a:rPr lang="zh-CN" altLang="en-US" sz="2400" dirty="0" smtClean="0"/>
              <a:t>图的路径查询，例如图中任意两个或多个顶点之间的</a:t>
            </a:r>
            <a:r>
              <a:rPr lang="zh-CN" altLang="en-US" sz="2400" dirty="0" smtClean="0">
                <a:solidFill>
                  <a:srgbClr val="FF0000"/>
                </a:solidFill>
              </a:rPr>
              <a:t>路径可达</a:t>
            </a:r>
            <a:r>
              <a:rPr lang="zh-CN" altLang="en-US" sz="2400" dirty="0" smtClean="0"/>
              <a:t>查询、</a:t>
            </a:r>
            <a:r>
              <a:rPr lang="zh-CN" altLang="en-US" sz="2400" dirty="0" smtClean="0">
                <a:solidFill>
                  <a:srgbClr val="FF0000"/>
                </a:solidFill>
              </a:rPr>
              <a:t>最短路径</a:t>
            </a:r>
            <a:r>
              <a:rPr lang="zh-CN" altLang="en-US" sz="2400" dirty="0" smtClean="0"/>
              <a:t>查询、含限制条件的路径可达查询和最短路径查询。</a:t>
            </a:r>
            <a:endParaRPr lang="en-US" altLang="zh-CN" sz="2400" dirty="0" smtClean="0"/>
          </a:p>
          <a:p>
            <a:r>
              <a:rPr lang="zh-CN" altLang="en-US" sz="2400" dirty="0" smtClean="0"/>
              <a:t>（</a:t>
            </a:r>
            <a:r>
              <a:rPr lang="en-US" altLang="zh-CN" sz="2400" dirty="0" smtClean="0"/>
              <a:t>3</a:t>
            </a:r>
            <a:r>
              <a:rPr lang="zh-CN" altLang="en-US" sz="2400" dirty="0" smtClean="0"/>
              <a:t>）图与关系的复合操作</a:t>
            </a:r>
            <a:endParaRPr lang="en-US" altLang="zh-CN" sz="2400" dirty="0" smtClean="0"/>
          </a:p>
          <a:p>
            <a:r>
              <a:rPr lang="zh-CN" altLang="en-US" sz="2400" dirty="0" smtClean="0"/>
              <a:t>       将关系模型的特有操作（投影、选择、连接等）和集合操作融合到图匹配和图导航中。</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40</a:t>
            </a:fld>
            <a:endParaRPr lang="zh-CN" altLang="en-US" dirty="0"/>
          </a:p>
        </p:txBody>
      </p:sp>
    </p:spTree>
    <p:extLst>
      <p:ext uri="{BB962C8B-B14F-4D97-AF65-F5344CB8AC3E}">
        <p14:creationId xmlns:p14="http://schemas.microsoft.com/office/powerpoint/2010/main" val="40276578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5.2.1 </a:t>
            </a:r>
            <a:r>
              <a:rPr lang="zh-CN" altLang="en-US" dirty="0" smtClean="0"/>
              <a:t>图匹配</a:t>
            </a:r>
            <a:endParaRPr lang="zh-CN" altLang="en-US" dirty="0"/>
          </a:p>
        </p:txBody>
      </p:sp>
      <p:sp>
        <p:nvSpPr>
          <p:cNvPr id="3" name="内容占位符 2"/>
          <p:cNvSpPr>
            <a:spLocks noGrp="1"/>
          </p:cNvSpPr>
          <p:nvPr>
            <p:ph idx="1"/>
          </p:nvPr>
        </p:nvSpPr>
        <p:spPr/>
        <p:txBody>
          <a:bodyPr>
            <a:normAutofit/>
          </a:bodyPr>
          <a:lstStyle/>
          <a:p>
            <a:pPr>
              <a:lnSpc>
                <a:spcPct val="150000"/>
              </a:lnSpc>
            </a:pPr>
            <a:r>
              <a:rPr lang="zh-CN" altLang="en-US" sz="2400" dirty="0" smtClean="0"/>
              <a:t>       图匹配是图查询的基础，给定一个图的查询模式（查询图），通过将其与图</a:t>
            </a:r>
            <a:r>
              <a:rPr lang="en-US" altLang="zh-CN" sz="2400" dirty="0" smtClean="0"/>
              <a:t>G</a:t>
            </a:r>
            <a:r>
              <a:rPr lang="zh-CN" altLang="en-US" sz="2400" dirty="0" smtClean="0"/>
              <a:t>中的数据进行模式匹配，返回图中符合查询图的所有匹配结果。</a:t>
            </a:r>
            <a:endParaRPr lang="en-US" altLang="zh-CN" sz="2400" dirty="0" smtClean="0"/>
          </a:p>
          <a:p>
            <a:pPr>
              <a:lnSpc>
                <a:spcPct val="150000"/>
              </a:lnSpc>
            </a:pPr>
            <a:r>
              <a:rPr lang="en-US" altLang="zh-CN" sz="2400" b="1" dirty="0" smtClean="0"/>
              <a:t>5.2.1.1 </a:t>
            </a:r>
            <a:r>
              <a:rPr lang="zh-CN" altLang="en-US" sz="2400" b="1" dirty="0" smtClean="0"/>
              <a:t>面向标签图的图匹配</a:t>
            </a:r>
            <a:endParaRPr lang="en-US" altLang="zh-CN" sz="2400" b="1" dirty="0" smtClean="0"/>
          </a:p>
          <a:p>
            <a:pPr>
              <a:lnSpc>
                <a:spcPct val="150000"/>
              </a:lnSpc>
            </a:pPr>
            <a:r>
              <a:rPr lang="zh-CN" altLang="en-US" sz="2400" b="1" dirty="0" smtClean="0"/>
              <a:t>定义：基于标签的查询图（标签查询图）</a:t>
            </a:r>
            <a:r>
              <a:rPr lang="zh-CN" altLang="en-US" sz="2400" dirty="0" smtClean="0"/>
              <a:t>是一个标签图，记为</a:t>
            </a:r>
            <a:r>
              <a:rPr lang="en-US" altLang="zh-CN" sz="2400" dirty="0" smtClean="0"/>
              <a:t>Q(V’,L’,E’)</a:t>
            </a:r>
            <a:r>
              <a:rPr lang="zh-CN" altLang="en-US" sz="2400" dirty="0" smtClean="0"/>
              <a:t>，其中顶点集合</a:t>
            </a:r>
            <a:r>
              <a:rPr lang="en-US" altLang="zh-CN" sz="2400" dirty="0" smtClean="0"/>
              <a:t>V’</a:t>
            </a:r>
            <a:r>
              <a:rPr lang="zh-CN" altLang="en-US" sz="2400" dirty="0" smtClean="0"/>
              <a:t>、标签集合</a:t>
            </a:r>
            <a:r>
              <a:rPr lang="en-US" altLang="zh-CN" sz="2400" dirty="0" smtClean="0"/>
              <a:t>L’</a:t>
            </a:r>
            <a:r>
              <a:rPr lang="zh-CN" altLang="en-US" sz="2400" dirty="0" smtClean="0"/>
              <a:t>、边集合</a:t>
            </a:r>
            <a:r>
              <a:rPr lang="en-US" altLang="zh-CN" sz="2400" dirty="0" smtClean="0"/>
              <a:t>E’</a:t>
            </a:r>
            <a:r>
              <a:rPr lang="zh-CN" altLang="en-US" sz="2400" dirty="0" smtClean="0"/>
              <a:t>中的元素均可由常量或变量表达。</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41</a:t>
            </a:fld>
            <a:endParaRPr lang="zh-CN" altLang="en-US" dirty="0"/>
          </a:p>
        </p:txBody>
      </p:sp>
    </p:spTree>
    <p:extLst>
      <p:ext uri="{BB962C8B-B14F-4D97-AF65-F5344CB8AC3E}">
        <p14:creationId xmlns:p14="http://schemas.microsoft.com/office/powerpoint/2010/main" val="36190800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72518"/>
            <a:ext cx="10515600" cy="920336"/>
          </a:xfrm>
        </p:spPr>
        <p:txBody>
          <a:bodyPr/>
          <a:lstStyle/>
          <a:p>
            <a:r>
              <a:rPr lang="en-US" altLang="zh-CN" sz="2800" b="1" dirty="0">
                <a:solidFill>
                  <a:prstClr val="black"/>
                </a:solidFill>
              </a:rPr>
              <a:t>5.2.1.1 </a:t>
            </a:r>
            <a:r>
              <a:rPr lang="zh-CN" altLang="en-US" sz="2800" b="1" dirty="0">
                <a:solidFill>
                  <a:prstClr val="black"/>
                </a:solidFill>
              </a:rPr>
              <a:t>面向标签图的图匹配（续）</a:t>
            </a:r>
            <a:endParaRPr lang="zh-CN" altLang="en-US" dirty="0"/>
          </a:p>
        </p:txBody>
      </p:sp>
      <p:sp>
        <p:nvSpPr>
          <p:cNvPr id="3" name="内容占位符 2"/>
          <p:cNvSpPr>
            <a:spLocks noGrp="1"/>
          </p:cNvSpPr>
          <p:nvPr>
            <p:ph idx="1"/>
          </p:nvPr>
        </p:nvSpPr>
        <p:spPr>
          <a:xfrm>
            <a:off x="838200" y="992854"/>
            <a:ext cx="10515600" cy="5865146"/>
          </a:xfrm>
        </p:spPr>
        <p:txBody>
          <a:bodyPr>
            <a:normAutofit/>
          </a:bodyPr>
          <a:lstStyle/>
          <a:p>
            <a:r>
              <a:rPr lang="zh-CN" altLang="en-US" sz="2400" b="1" dirty="0" smtClean="0"/>
              <a:t>定义：基于标签图的同构子图：</a:t>
            </a:r>
            <a:r>
              <a:rPr lang="zh-CN" altLang="en-US" sz="2400" dirty="0" smtClean="0"/>
              <a:t>给定标签图</a:t>
            </a:r>
            <a:r>
              <a:rPr lang="en-US" altLang="zh-CN" sz="2400" dirty="0" smtClean="0"/>
              <a:t>G(V,L,E)</a:t>
            </a:r>
            <a:r>
              <a:rPr lang="zh-CN" altLang="en-US" sz="2400" dirty="0" smtClean="0"/>
              <a:t>和标签查询图</a:t>
            </a:r>
            <a:r>
              <a:rPr lang="en-US" altLang="zh-CN" sz="2400" dirty="0" smtClean="0"/>
              <a:t>Q(V’,L’,E’)</a:t>
            </a:r>
            <a:r>
              <a:rPr lang="zh-CN" altLang="en-US" sz="2400" dirty="0" smtClean="0"/>
              <a:t>，若存在一个从</a:t>
            </a:r>
            <a:r>
              <a:rPr lang="en-US" altLang="zh-CN" sz="2400" dirty="0" smtClean="0"/>
              <a:t>V’</a:t>
            </a:r>
            <a:r>
              <a:rPr lang="zh-CN" altLang="en-US" sz="2400" dirty="0" smtClean="0"/>
              <a:t>到</a:t>
            </a:r>
            <a:r>
              <a:rPr lang="en-US" altLang="zh-CN" sz="2400" dirty="0" smtClean="0"/>
              <a:t>V</a:t>
            </a:r>
            <a:r>
              <a:rPr lang="zh-CN" altLang="en-US" sz="2400" dirty="0" smtClean="0"/>
              <a:t>的</a:t>
            </a:r>
            <a:r>
              <a:rPr lang="zh-CN" altLang="en-US" sz="2400" dirty="0" smtClean="0">
                <a:solidFill>
                  <a:srgbClr val="FF0000"/>
                </a:solidFill>
              </a:rPr>
              <a:t>一对一映射函数</a:t>
            </a:r>
            <a:r>
              <a:rPr lang="en-US" altLang="zh-CN" sz="2400" dirty="0" smtClean="0">
                <a:solidFill>
                  <a:srgbClr val="FF0000"/>
                </a:solidFill>
              </a:rPr>
              <a:t>f</a:t>
            </a:r>
            <a:r>
              <a:rPr lang="zh-CN" altLang="en-US" sz="2400" dirty="0" smtClean="0"/>
              <a:t>，其具有如下性质：</a:t>
            </a:r>
            <a:endParaRPr lang="en-US" altLang="zh-CN" sz="2400" dirty="0" smtClean="0"/>
          </a:p>
          <a:p>
            <a:r>
              <a:rPr lang="zh-CN" altLang="en-US" sz="2400" dirty="0" smtClean="0"/>
              <a:t>（</a:t>
            </a:r>
            <a:r>
              <a:rPr lang="en-US" altLang="zh-CN" sz="2400" dirty="0" smtClean="0"/>
              <a:t>1</a:t>
            </a:r>
            <a:r>
              <a:rPr lang="zh-CN" altLang="en-US" sz="2400" dirty="0" smtClean="0"/>
              <a:t>）</a:t>
            </a:r>
            <a:r>
              <a:rPr lang="zh-CN" altLang="en-US" sz="2400" dirty="0" smtClean="0">
                <a:sym typeface="Symbol" panose="05050102010706020507" pitchFamily="18" charset="2"/>
              </a:rPr>
              <a:t></a:t>
            </a:r>
            <a:r>
              <a:rPr lang="en-US" altLang="zh-CN" sz="2400" dirty="0" smtClean="0">
                <a:sym typeface="Symbol" panose="05050102010706020507" pitchFamily="18" charset="2"/>
              </a:rPr>
              <a:t>v</a:t>
            </a:r>
            <a:r>
              <a:rPr lang="zh-CN" altLang="en-US" sz="2400" dirty="0" smtClean="0">
                <a:sym typeface="Symbol" panose="05050102010706020507" pitchFamily="18" charset="2"/>
              </a:rPr>
              <a:t></a:t>
            </a:r>
            <a:r>
              <a:rPr lang="en-US" altLang="zh-CN" sz="2400" dirty="0" smtClean="0">
                <a:sym typeface="Symbol" panose="05050102010706020507" pitchFamily="18" charset="2"/>
              </a:rPr>
              <a:t>V’,</a:t>
            </a:r>
            <a:r>
              <a:rPr lang="zh-CN" altLang="en-US" sz="2400" dirty="0" smtClean="0">
                <a:sym typeface="Symbol" panose="05050102010706020507" pitchFamily="18" charset="2"/>
              </a:rPr>
              <a:t>如果</a:t>
            </a:r>
            <a:r>
              <a:rPr lang="en-US" altLang="zh-CN" sz="2400" dirty="0" smtClean="0">
                <a:sym typeface="Symbol" panose="05050102010706020507" pitchFamily="18" charset="2"/>
              </a:rPr>
              <a:t>v</a:t>
            </a:r>
            <a:r>
              <a:rPr lang="zh-CN" altLang="en-US" sz="2400" dirty="0" smtClean="0">
                <a:sym typeface="Symbol" panose="05050102010706020507" pitchFamily="18" charset="2"/>
              </a:rPr>
              <a:t>是常量，则</a:t>
            </a:r>
            <a:r>
              <a:rPr lang="en-US" altLang="zh-CN" sz="2400" dirty="0" smtClean="0">
                <a:sym typeface="Symbol" panose="05050102010706020507" pitchFamily="18" charset="2"/>
              </a:rPr>
              <a:t>f(v)</a:t>
            </a:r>
            <a:r>
              <a:rPr lang="zh-CN" altLang="en-US" sz="2400" dirty="0">
                <a:sym typeface="Symbol" panose="05050102010706020507" pitchFamily="18" charset="2"/>
              </a:rPr>
              <a:t> </a:t>
            </a:r>
            <a:r>
              <a:rPr lang="en-US" altLang="zh-CN" sz="2400" dirty="0">
                <a:sym typeface="Symbol" panose="05050102010706020507" pitchFamily="18" charset="2"/>
              </a:rPr>
              <a:t>V </a:t>
            </a:r>
            <a:r>
              <a:rPr lang="zh-CN" altLang="en-US" sz="2400" dirty="0" smtClean="0">
                <a:sym typeface="Symbol" panose="05050102010706020507" pitchFamily="18" charset="2"/>
              </a:rPr>
              <a:t>，顶点</a:t>
            </a:r>
            <a:r>
              <a:rPr lang="en-US" altLang="zh-CN" sz="2400" dirty="0" smtClean="0">
                <a:sym typeface="Symbol" panose="05050102010706020507" pitchFamily="18" charset="2"/>
              </a:rPr>
              <a:t>v</a:t>
            </a:r>
            <a:r>
              <a:rPr lang="zh-CN" altLang="en-US" sz="2400" dirty="0" smtClean="0">
                <a:sym typeface="Symbol" panose="05050102010706020507" pitchFamily="18" charset="2"/>
              </a:rPr>
              <a:t>和</a:t>
            </a:r>
            <a:r>
              <a:rPr lang="en-US" altLang="zh-CN" sz="2400" dirty="0">
                <a:sym typeface="Symbol" panose="05050102010706020507" pitchFamily="18" charset="2"/>
              </a:rPr>
              <a:t>f(v</a:t>
            </a:r>
            <a:r>
              <a:rPr lang="en-US" altLang="zh-CN" sz="2400" dirty="0" smtClean="0">
                <a:sym typeface="Symbol" panose="05050102010706020507" pitchFamily="18" charset="2"/>
              </a:rPr>
              <a:t>)</a:t>
            </a:r>
            <a:r>
              <a:rPr lang="zh-CN" altLang="en-US" sz="2400" dirty="0" smtClean="0">
                <a:sym typeface="Symbol" panose="05050102010706020507" pitchFamily="18" charset="2"/>
              </a:rPr>
              <a:t>值相同，</a:t>
            </a:r>
            <a:endParaRPr lang="en-US" altLang="zh-CN" sz="2400" dirty="0" smtClean="0">
              <a:sym typeface="Symbol" panose="05050102010706020507" pitchFamily="18" charset="2"/>
            </a:endParaRPr>
          </a:p>
          <a:p>
            <a:r>
              <a:rPr lang="zh-CN" altLang="en-US" sz="2400" dirty="0" smtClean="0">
                <a:sym typeface="Symbol" panose="05050102010706020507" pitchFamily="18" charset="2"/>
              </a:rPr>
              <a:t>（</a:t>
            </a:r>
            <a:r>
              <a:rPr lang="en-US" altLang="zh-CN" sz="2400" dirty="0" smtClean="0">
                <a:sym typeface="Symbol" panose="05050102010706020507" pitchFamily="18" charset="2"/>
              </a:rPr>
              <a:t>2</a:t>
            </a:r>
            <a:r>
              <a:rPr lang="zh-CN" altLang="en-US" sz="2400" dirty="0" smtClean="0">
                <a:sym typeface="Symbol" panose="05050102010706020507" pitchFamily="18" charset="2"/>
              </a:rPr>
              <a:t>）</a:t>
            </a:r>
            <a:r>
              <a:rPr lang="en-US" altLang="zh-CN" sz="2400" dirty="0" smtClean="0">
                <a:sym typeface="Symbol" panose="05050102010706020507" pitchFamily="18" charset="2"/>
              </a:rPr>
              <a:t>&lt;v1,l,v2&gt;</a:t>
            </a:r>
            <a:r>
              <a:rPr lang="zh-CN" altLang="en-US" sz="2400" dirty="0" smtClean="0">
                <a:sym typeface="Symbol" panose="05050102010706020507" pitchFamily="18" charset="2"/>
              </a:rPr>
              <a:t></a:t>
            </a:r>
            <a:r>
              <a:rPr lang="en-US" altLang="zh-CN" sz="2400" dirty="0" smtClean="0">
                <a:sym typeface="Symbol" panose="05050102010706020507" pitchFamily="18" charset="2"/>
              </a:rPr>
              <a:t>E’</a:t>
            </a:r>
            <a:r>
              <a:rPr lang="zh-CN" altLang="en-US" sz="2400" dirty="0" smtClean="0">
                <a:sym typeface="Symbol" panose="05050102010706020507" pitchFamily="18" charset="2"/>
              </a:rPr>
              <a:t>，则</a:t>
            </a:r>
            <a:r>
              <a:rPr lang="en-US" altLang="zh-CN" sz="2400" dirty="0" smtClean="0">
                <a:sym typeface="Symbol" panose="05050102010706020507" pitchFamily="18" charset="2"/>
              </a:rPr>
              <a:t>&lt;f(v1),</a:t>
            </a:r>
            <a:r>
              <a:rPr lang="en-US" altLang="zh-CN" sz="2400" dirty="0" err="1" smtClean="0">
                <a:sym typeface="Symbol" panose="05050102010706020507" pitchFamily="18" charset="2"/>
              </a:rPr>
              <a:t>l’,f</a:t>
            </a:r>
            <a:r>
              <a:rPr lang="en-US" altLang="zh-CN" sz="2400" dirty="0" smtClean="0">
                <a:sym typeface="Symbol" panose="05050102010706020507" pitchFamily="18" charset="2"/>
              </a:rPr>
              <a:t>(v2)&gt;</a:t>
            </a:r>
            <a:r>
              <a:rPr lang="zh-CN" altLang="en-US" sz="2400" dirty="0" smtClean="0">
                <a:sym typeface="Symbol" panose="05050102010706020507" pitchFamily="18" charset="2"/>
              </a:rPr>
              <a:t> </a:t>
            </a:r>
            <a:r>
              <a:rPr lang="en-US" altLang="zh-CN" sz="2400" dirty="0" smtClean="0">
                <a:sym typeface="Symbol" panose="05050102010706020507" pitchFamily="18" charset="2"/>
              </a:rPr>
              <a:t>E</a:t>
            </a:r>
            <a:r>
              <a:rPr lang="zh-CN" altLang="en-US" sz="2400" dirty="0" smtClean="0">
                <a:sym typeface="Symbol" panose="05050102010706020507" pitchFamily="18" charset="2"/>
              </a:rPr>
              <a:t>，满足如下条件：</a:t>
            </a:r>
            <a:endParaRPr lang="en-US" altLang="zh-CN" sz="2400" dirty="0" smtClean="0">
              <a:sym typeface="Symbol" panose="05050102010706020507" pitchFamily="18" charset="2"/>
            </a:endParaRPr>
          </a:p>
          <a:p>
            <a:pPr marL="804863"/>
            <a:r>
              <a:rPr lang="zh-CN" altLang="en-US" sz="2400" dirty="0" smtClean="0">
                <a:sym typeface="Symbol" panose="05050102010706020507" pitchFamily="18" charset="2"/>
              </a:rPr>
              <a:t>（</a:t>
            </a:r>
            <a:r>
              <a:rPr lang="en-US" altLang="zh-CN" sz="2400" dirty="0" smtClean="0">
                <a:sym typeface="Symbol" panose="05050102010706020507" pitchFamily="18" charset="2"/>
              </a:rPr>
              <a:t>2.1</a:t>
            </a:r>
            <a:r>
              <a:rPr lang="zh-CN" altLang="en-US" sz="2400" dirty="0" smtClean="0">
                <a:sym typeface="Symbol" panose="05050102010706020507" pitchFamily="18" charset="2"/>
              </a:rPr>
              <a:t>）如果</a:t>
            </a:r>
            <a:r>
              <a:rPr lang="en-US" altLang="zh-CN" sz="2400" dirty="0" smtClean="0">
                <a:sym typeface="Symbol" panose="05050102010706020507" pitchFamily="18" charset="2"/>
              </a:rPr>
              <a:t>l</a:t>
            </a:r>
            <a:r>
              <a:rPr lang="zh-CN" altLang="en-US" sz="2400" dirty="0" smtClean="0">
                <a:sym typeface="Symbol" panose="05050102010706020507" pitchFamily="18" charset="2"/>
              </a:rPr>
              <a:t>是常量，则</a:t>
            </a:r>
            <a:r>
              <a:rPr lang="en-US" altLang="zh-CN" sz="2400" dirty="0" smtClean="0">
                <a:sym typeface="Symbol" panose="05050102010706020507" pitchFamily="18" charset="2"/>
              </a:rPr>
              <a:t> l=l</a:t>
            </a:r>
            <a:r>
              <a:rPr lang="zh-CN" altLang="en-US" sz="2400" dirty="0" smtClean="0">
                <a:sym typeface="Symbol" panose="05050102010706020507" pitchFamily="18" charset="2"/>
              </a:rPr>
              <a:t>’；</a:t>
            </a:r>
            <a:endParaRPr lang="en-US" altLang="zh-CN" sz="2400" dirty="0" smtClean="0">
              <a:sym typeface="Symbol" panose="05050102010706020507" pitchFamily="18" charset="2"/>
            </a:endParaRPr>
          </a:p>
          <a:p>
            <a:pPr marL="804863"/>
            <a:r>
              <a:rPr lang="zh-CN" altLang="en-US" sz="2400" dirty="0" smtClean="0">
                <a:sym typeface="Symbol" panose="05050102010706020507" pitchFamily="18" charset="2"/>
              </a:rPr>
              <a:t>（</a:t>
            </a:r>
            <a:r>
              <a:rPr lang="en-US" altLang="zh-CN" sz="2400" dirty="0" smtClean="0">
                <a:sym typeface="Symbol" panose="05050102010706020507" pitchFamily="18" charset="2"/>
              </a:rPr>
              <a:t>2.2</a:t>
            </a:r>
            <a:r>
              <a:rPr lang="zh-CN" altLang="en-US" sz="2400" dirty="0" smtClean="0">
                <a:sym typeface="Symbol" panose="05050102010706020507" pitchFamily="18" charset="2"/>
              </a:rPr>
              <a:t>）如果</a:t>
            </a:r>
            <a:r>
              <a:rPr lang="en-US" altLang="zh-CN" sz="2400" dirty="0" smtClean="0">
                <a:sym typeface="Symbol" panose="05050102010706020507" pitchFamily="18" charset="2"/>
              </a:rPr>
              <a:t>v1</a:t>
            </a:r>
            <a:r>
              <a:rPr lang="zh-CN" altLang="en-US" sz="2400" dirty="0" smtClean="0">
                <a:sym typeface="Symbol" panose="05050102010706020507" pitchFamily="18" charset="2"/>
              </a:rPr>
              <a:t>是常量，则</a:t>
            </a:r>
            <a:r>
              <a:rPr lang="en-US" altLang="zh-CN" sz="2400" dirty="0" smtClean="0">
                <a:sym typeface="Symbol" panose="05050102010706020507" pitchFamily="18" charset="2"/>
              </a:rPr>
              <a:t>v1</a:t>
            </a:r>
            <a:r>
              <a:rPr lang="zh-CN" altLang="en-US" sz="2400" dirty="0" smtClean="0">
                <a:sym typeface="Symbol" panose="05050102010706020507" pitchFamily="18" charset="2"/>
              </a:rPr>
              <a:t>和</a:t>
            </a:r>
            <a:r>
              <a:rPr lang="en-US" altLang="zh-CN" sz="2400" dirty="0" smtClean="0">
                <a:sym typeface="Symbol" panose="05050102010706020507" pitchFamily="18" charset="2"/>
              </a:rPr>
              <a:t>f(v1)</a:t>
            </a:r>
            <a:r>
              <a:rPr lang="zh-CN" altLang="en-US" sz="2400" dirty="0" smtClean="0">
                <a:sym typeface="Symbol" panose="05050102010706020507" pitchFamily="18" charset="2"/>
              </a:rPr>
              <a:t>值相同；</a:t>
            </a:r>
            <a:endParaRPr lang="en-US" altLang="zh-CN" sz="2400" dirty="0" smtClean="0">
              <a:sym typeface="Symbol" panose="05050102010706020507" pitchFamily="18" charset="2"/>
            </a:endParaRPr>
          </a:p>
          <a:p>
            <a:pPr marL="804863"/>
            <a:r>
              <a:rPr lang="zh-CN" altLang="en-US" sz="2400" dirty="0" smtClean="0">
                <a:sym typeface="Symbol" panose="05050102010706020507" pitchFamily="18" charset="2"/>
              </a:rPr>
              <a:t>（</a:t>
            </a:r>
            <a:r>
              <a:rPr lang="en-US" altLang="zh-CN" sz="2400" dirty="0" smtClean="0">
                <a:sym typeface="Symbol" panose="05050102010706020507" pitchFamily="18" charset="2"/>
              </a:rPr>
              <a:t>2.3</a:t>
            </a:r>
            <a:r>
              <a:rPr lang="zh-CN" altLang="en-US" sz="2400" dirty="0" smtClean="0">
                <a:sym typeface="Symbol" panose="05050102010706020507" pitchFamily="18" charset="2"/>
              </a:rPr>
              <a:t>）如果</a:t>
            </a:r>
            <a:r>
              <a:rPr lang="en-US" altLang="zh-CN" sz="2400" dirty="0" smtClean="0">
                <a:sym typeface="Symbol" panose="05050102010706020507" pitchFamily="18" charset="2"/>
              </a:rPr>
              <a:t>v2</a:t>
            </a:r>
            <a:r>
              <a:rPr lang="zh-CN" altLang="en-US" sz="2400" dirty="0" smtClean="0">
                <a:sym typeface="Symbol" panose="05050102010706020507" pitchFamily="18" charset="2"/>
              </a:rPr>
              <a:t>是常量，则</a:t>
            </a:r>
            <a:r>
              <a:rPr lang="en-US" altLang="zh-CN" sz="2400" dirty="0" smtClean="0">
                <a:sym typeface="Symbol" panose="05050102010706020507" pitchFamily="18" charset="2"/>
              </a:rPr>
              <a:t>v2</a:t>
            </a:r>
            <a:r>
              <a:rPr lang="zh-CN" altLang="en-US" sz="2400" dirty="0" smtClean="0">
                <a:sym typeface="Symbol" panose="05050102010706020507" pitchFamily="18" charset="2"/>
              </a:rPr>
              <a:t>和</a:t>
            </a:r>
            <a:r>
              <a:rPr lang="en-US" altLang="zh-CN" sz="2400" dirty="0">
                <a:sym typeface="Symbol" panose="05050102010706020507" pitchFamily="18" charset="2"/>
              </a:rPr>
              <a:t>f(v2</a:t>
            </a:r>
            <a:r>
              <a:rPr lang="en-US" altLang="zh-CN" sz="2400" dirty="0" smtClean="0">
                <a:sym typeface="Symbol" panose="05050102010706020507" pitchFamily="18" charset="2"/>
              </a:rPr>
              <a:t>)</a:t>
            </a:r>
            <a:r>
              <a:rPr lang="zh-CN" altLang="en-US" sz="2400" dirty="0" smtClean="0">
                <a:sym typeface="Symbol" panose="05050102010706020507" pitchFamily="18" charset="2"/>
              </a:rPr>
              <a:t>值相同。</a:t>
            </a:r>
            <a:endParaRPr lang="en-US" altLang="zh-CN" sz="2400" dirty="0" smtClean="0"/>
          </a:p>
          <a:p>
            <a:r>
              <a:rPr lang="zh-CN" altLang="en-US" sz="2400" dirty="0"/>
              <a:t>则</a:t>
            </a:r>
            <a:r>
              <a:rPr lang="zh-CN" altLang="en-US" sz="2400" dirty="0" smtClean="0"/>
              <a:t>称</a:t>
            </a:r>
            <a:r>
              <a:rPr lang="en-US" altLang="zh-CN" sz="2400" dirty="0" smtClean="0"/>
              <a:t>Q</a:t>
            </a:r>
            <a:r>
              <a:rPr lang="zh-CN" altLang="en-US" sz="2400" dirty="0" smtClean="0"/>
              <a:t>是</a:t>
            </a:r>
            <a:r>
              <a:rPr lang="en-US" altLang="zh-CN" sz="2400" dirty="0" smtClean="0"/>
              <a:t>G</a:t>
            </a:r>
            <a:r>
              <a:rPr lang="zh-CN" altLang="en-US" sz="2400" dirty="0" smtClean="0"/>
              <a:t>的</a:t>
            </a:r>
            <a:r>
              <a:rPr lang="zh-CN" altLang="en-US" sz="2400" dirty="0" smtClean="0">
                <a:solidFill>
                  <a:srgbClr val="FF0000"/>
                </a:solidFill>
              </a:rPr>
              <a:t>同构子图</a:t>
            </a:r>
            <a:r>
              <a:rPr lang="zh-CN" altLang="en-US" sz="2400" dirty="0" smtClean="0"/>
              <a:t>，</a:t>
            </a:r>
            <a:r>
              <a:rPr lang="en-US" altLang="zh-CN" sz="2400" dirty="0" smtClean="0"/>
              <a:t>f</a:t>
            </a:r>
            <a:r>
              <a:rPr lang="zh-CN" altLang="en-US" sz="2400" dirty="0" smtClean="0"/>
              <a:t>为</a:t>
            </a:r>
            <a:r>
              <a:rPr lang="zh-CN" altLang="en-US" sz="2400" dirty="0" smtClean="0">
                <a:solidFill>
                  <a:srgbClr val="FF0000"/>
                </a:solidFill>
              </a:rPr>
              <a:t>同构函数</a:t>
            </a:r>
            <a:r>
              <a:rPr lang="zh-CN" altLang="en-US" sz="2400" dirty="0" smtClean="0"/>
              <a:t>。</a:t>
            </a:r>
            <a:endParaRPr lang="en-US" altLang="zh-CN" sz="2400" dirty="0" smtClean="0"/>
          </a:p>
          <a:p>
            <a:r>
              <a:rPr lang="zh-CN" altLang="en-US" sz="2400" dirty="0" smtClean="0"/>
              <a:t>面向标签图的图匹配：在</a:t>
            </a:r>
            <a:r>
              <a:rPr lang="zh-CN" altLang="en-US" sz="2400" dirty="0" smtClean="0">
                <a:solidFill>
                  <a:srgbClr val="FF0000"/>
                </a:solidFill>
              </a:rPr>
              <a:t>标签图</a:t>
            </a:r>
            <a:r>
              <a:rPr lang="en-US" altLang="zh-CN" sz="2400" dirty="0" smtClean="0">
                <a:solidFill>
                  <a:srgbClr val="FF0000"/>
                </a:solidFill>
              </a:rPr>
              <a:t>G</a:t>
            </a:r>
            <a:r>
              <a:rPr lang="zh-CN" altLang="en-US" sz="2400" dirty="0" smtClean="0">
                <a:solidFill>
                  <a:srgbClr val="FF0000"/>
                </a:solidFill>
              </a:rPr>
              <a:t>中查找所有与</a:t>
            </a:r>
            <a:r>
              <a:rPr lang="en-US" altLang="zh-CN" sz="2400" dirty="0" smtClean="0">
                <a:solidFill>
                  <a:srgbClr val="FF0000"/>
                </a:solidFill>
              </a:rPr>
              <a:t>Q</a:t>
            </a:r>
            <a:r>
              <a:rPr lang="zh-CN" altLang="en-US" sz="2400" dirty="0" smtClean="0">
                <a:solidFill>
                  <a:srgbClr val="FF0000"/>
                </a:solidFill>
              </a:rPr>
              <a:t>同构的子图</a:t>
            </a:r>
            <a:r>
              <a:rPr lang="zh-CN" altLang="en-US" sz="2400" dirty="0" smtClean="0"/>
              <a:t>。</a:t>
            </a:r>
            <a:endParaRPr lang="en-US" altLang="zh-CN" sz="2400" dirty="0" smtClean="0"/>
          </a:p>
          <a:p>
            <a:r>
              <a:rPr lang="zh-CN" altLang="en-US" sz="2400" dirty="0" smtClean="0">
                <a:solidFill>
                  <a:srgbClr val="00B0F0"/>
                </a:solidFill>
              </a:rPr>
              <a:t>注：这是个子图同构（</a:t>
            </a:r>
            <a:r>
              <a:rPr lang="en-US" altLang="zh-CN" sz="2400" dirty="0" smtClean="0">
                <a:solidFill>
                  <a:srgbClr val="00B0F0"/>
                </a:solidFill>
              </a:rPr>
              <a:t>subgraph isomorphism</a:t>
            </a:r>
            <a:r>
              <a:rPr lang="zh-CN" altLang="en-US" sz="2400" dirty="0" smtClean="0">
                <a:solidFill>
                  <a:srgbClr val="00B0F0"/>
                </a:solidFill>
              </a:rPr>
              <a:t>）问题，是一个</a:t>
            </a:r>
            <a:r>
              <a:rPr lang="en-US" altLang="zh-CN" sz="2400" dirty="0" smtClean="0">
                <a:solidFill>
                  <a:srgbClr val="00B0F0"/>
                </a:solidFill>
              </a:rPr>
              <a:t>NP</a:t>
            </a:r>
            <a:r>
              <a:rPr lang="zh-CN" altLang="en-US" sz="2400" dirty="0" smtClean="0">
                <a:solidFill>
                  <a:srgbClr val="00B0F0"/>
                </a:solidFill>
              </a:rPr>
              <a:t>完全问题。</a:t>
            </a:r>
            <a:endParaRPr lang="zh-CN" altLang="en-US" sz="2400" dirty="0">
              <a:solidFill>
                <a:srgbClr val="00B0F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42</a:t>
            </a:fld>
            <a:endParaRPr lang="zh-CN" altLang="en-US" dirty="0"/>
          </a:p>
        </p:txBody>
      </p:sp>
    </p:spTree>
    <p:extLst>
      <p:ext uri="{BB962C8B-B14F-4D97-AF65-F5344CB8AC3E}">
        <p14:creationId xmlns:p14="http://schemas.microsoft.com/office/powerpoint/2010/main" val="32853005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19352"/>
          </a:xfrm>
        </p:spPr>
        <p:txBody>
          <a:bodyPr>
            <a:normAutofit/>
          </a:bodyPr>
          <a:lstStyle/>
          <a:p>
            <a:pPr lvl="0">
              <a:lnSpc>
                <a:spcPct val="120000"/>
              </a:lnSpc>
              <a:spcBef>
                <a:spcPts val="1000"/>
              </a:spcBef>
            </a:pPr>
            <a:r>
              <a:rPr lang="en-US" altLang="zh-CN" sz="2800" b="1" dirty="0">
                <a:solidFill>
                  <a:prstClr val="black"/>
                </a:solidFill>
                <a:cs typeface="+mn-cs"/>
              </a:rPr>
              <a:t>5.2.1.1 </a:t>
            </a:r>
            <a:r>
              <a:rPr lang="zh-CN" altLang="en-US" sz="2800" b="1" dirty="0">
                <a:solidFill>
                  <a:prstClr val="black"/>
                </a:solidFill>
                <a:cs typeface="+mn-cs"/>
              </a:rPr>
              <a:t>面向标签图的图</a:t>
            </a:r>
            <a:r>
              <a:rPr lang="zh-CN" altLang="en-US" sz="2800" b="1" dirty="0" smtClean="0">
                <a:solidFill>
                  <a:prstClr val="black"/>
                </a:solidFill>
                <a:cs typeface="+mn-cs"/>
              </a:rPr>
              <a:t>匹配（续）</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43</a:t>
            </a:fld>
            <a:endParaRPr lang="zh-CN" altLang="en-US" dirty="0"/>
          </a:p>
        </p:txBody>
      </p:sp>
      <p:sp>
        <p:nvSpPr>
          <p:cNvPr id="5" name="矩形 4"/>
          <p:cNvSpPr/>
          <p:nvPr/>
        </p:nvSpPr>
        <p:spPr>
          <a:xfrm>
            <a:off x="861329" y="1969925"/>
            <a:ext cx="1261884" cy="523220"/>
          </a:xfrm>
          <a:prstGeom prst="rect">
            <a:avLst/>
          </a:prstGeom>
        </p:spPr>
        <p:txBody>
          <a:bodyPr wrap="none">
            <a:spAutoFit/>
          </a:bodyPr>
          <a:lstStyle/>
          <a:p>
            <a:r>
              <a:rPr kumimoji="1" lang="zh-CN" altLang="en-US" sz="2800" dirty="0" smtClean="0"/>
              <a:t>标签图</a:t>
            </a:r>
            <a:endParaRPr kumimoji="1" lang="en-US" altLang="zh-CN" sz="2800" dirty="0"/>
          </a:p>
        </p:txBody>
      </p:sp>
      <p:grpSp>
        <p:nvGrpSpPr>
          <p:cNvPr id="3" name="组合 2"/>
          <p:cNvGrpSpPr/>
          <p:nvPr/>
        </p:nvGrpSpPr>
        <p:grpSpPr>
          <a:xfrm>
            <a:off x="2143214" y="1517253"/>
            <a:ext cx="8296186" cy="3274615"/>
            <a:chOff x="2143214" y="1517253"/>
            <a:chExt cx="6699738" cy="2421331"/>
          </a:xfrm>
        </p:grpSpPr>
        <p:grpSp>
          <p:nvGrpSpPr>
            <p:cNvPr id="6" name="组 2"/>
            <p:cNvGrpSpPr/>
            <p:nvPr/>
          </p:nvGrpSpPr>
          <p:grpSpPr>
            <a:xfrm>
              <a:off x="2315453" y="3175784"/>
              <a:ext cx="6205115" cy="710622"/>
              <a:chOff x="1913117" y="3175784"/>
              <a:chExt cx="6205115" cy="710622"/>
            </a:xfrm>
          </p:grpSpPr>
          <p:pic>
            <p:nvPicPr>
              <p:cNvPr id="7" name="图片 15" descr="C:\Users\ADMINI~1\AppData\Local\Temp\WeChat Files\80314820740189325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5220" y="3175784"/>
                <a:ext cx="5003012" cy="710622"/>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1913117" y="3346429"/>
                <a:ext cx="877163" cy="369332"/>
              </a:xfrm>
              <a:prstGeom prst="rect">
                <a:avLst/>
              </a:prstGeom>
              <a:noFill/>
            </p:spPr>
            <p:txBody>
              <a:bodyPr wrap="none" rtlCol="0">
                <a:spAutoFit/>
              </a:bodyPr>
              <a:lstStyle/>
              <a:p>
                <a:r>
                  <a:rPr kumimoji="1" lang="zh-CN" altLang="en-US" smtClean="0"/>
                  <a:t>查询图</a:t>
                </a:r>
                <a:endParaRPr kumimoji="1" lang="zh-CN" altLang="en-US"/>
              </a:p>
            </p:txBody>
          </p:sp>
        </p:grpSp>
        <p:sp>
          <p:nvSpPr>
            <p:cNvPr id="9" name="文本框 8"/>
            <p:cNvSpPr txBox="1"/>
            <p:nvPr/>
          </p:nvSpPr>
          <p:spPr>
            <a:xfrm>
              <a:off x="2315454" y="2123813"/>
              <a:ext cx="877163" cy="369332"/>
            </a:xfrm>
            <a:prstGeom prst="rect">
              <a:avLst/>
            </a:prstGeom>
            <a:noFill/>
          </p:spPr>
          <p:txBody>
            <a:bodyPr wrap="none" rtlCol="0">
              <a:spAutoFit/>
            </a:bodyPr>
            <a:lstStyle/>
            <a:p>
              <a:r>
                <a:rPr kumimoji="1" lang="zh-CN" altLang="en-US" dirty="0" smtClean="0"/>
                <a:t>数据图</a:t>
              </a:r>
              <a:endParaRPr kumimoji="1" lang="zh-CN" altLang="en-US" dirty="0"/>
            </a:p>
          </p:txBody>
        </p:sp>
        <p:pic>
          <p:nvPicPr>
            <p:cNvPr id="10" name="图片 9"/>
            <p:cNvPicPr>
              <a:picLocks noChangeAspect="1"/>
            </p:cNvPicPr>
            <p:nvPr/>
          </p:nvPicPr>
          <p:blipFill>
            <a:blip r:embed="rId3"/>
            <a:stretch>
              <a:fillRect/>
            </a:stretch>
          </p:blipFill>
          <p:spPr>
            <a:xfrm>
              <a:off x="3384858" y="1517253"/>
              <a:ext cx="5135710" cy="1616968"/>
            </a:xfrm>
            <a:prstGeom prst="rect">
              <a:avLst/>
            </a:prstGeom>
          </p:spPr>
        </p:pic>
        <p:cxnSp>
          <p:nvCxnSpPr>
            <p:cNvPr id="11" name="直线箭头连接符 13"/>
            <p:cNvCxnSpPr/>
            <p:nvPr/>
          </p:nvCxnSpPr>
          <p:spPr>
            <a:xfrm flipV="1">
              <a:off x="3858073" y="2655370"/>
              <a:ext cx="0" cy="6910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5"/>
            <p:cNvCxnSpPr/>
            <p:nvPr/>
          </p:nvCxnSpPr>
          <p:spPr>
            <a:xfrm flipV="1">
              <a:off x="4606218" y="1875573"/>
              <a:ext cx="457200" cy="14708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线箭头连接符 17"/>
            <p:cNvCxnSpPr/>
            <p:nvPr/>
          </p:nvCxnSpPr>
          <p:spPr>
            <a:xfrm flipV="1">
              <a:off x="5952713" y="2662572"/>
              <a:ext cx="0" cy="6910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21"/>
            <p:cNvCxnSpPr/>
            <p:nvPr/>
          </p:nvCxnSpPr>
          <p:spPr>
            <a:xfrm flipV="1">
              <a:off x="7138385" y="2463073"/>
              <a:ext cx="0" cy="89055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22"/>
            <p:cNvCxnSpPr/>
            <p:nvPr/>
          </p:nvCxnSpPr>
          <p:spPr>
            <a:xfrm flipV="1">
              <a:off x="8107649" y="2655370"/>
              <a:ext cx="0" cy="6910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2143214" y="1517253"/>
              <a:ext cx="6699738" cy="24213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8" name="内容占位符 2"/>
          <p:cNvSpPr>
            <a:spLocks noGrp="1"/>
          </p:cNvSpPr>
          <p:nvPr>
            <p:ph idx="1"/>
          </p:nvPr>
        </p:nvSpPr>
        <p:spPr>
          <a:xfrm>
            <a:off x="838200" y="4791868"/>
            <a:ext cx="10515600" cy="1564482"/>
          </a:xfrm>
        </p:spPr>
        <p:txBody>
          <a:bodyPr>
            <a:normAutofit lnSpcReduction="10000"/>
          </a:bodyPr>
          <a:lstStyle/>
          <a:p>
            <a:r>
              <a:rPr lang="zh-CN" altLang="en-US" sz="2400" dirty="0"/>
              <a:t>顶点集合</a:t>
            </a:r>
            <a:r>
              <a:rPr lang="en-US" altLang="zh-CN" sz="2400" dirty="0"/>
              <a:t>V</a:t>
            </a:r>
            <a:r>
              <a:rPr lang="en-US" altLang="zh-CN" sz="2400" dirty="0" smtClean="0"/>
              <a:t>’={x1,x2,x3}</a:t>
            </a:r>
            <a:r>
              <a:rPr lang="zh-CN" altLang="en-US" sz="2400" dirty="0" smtClean="0"/>
              <a:t>，包含三个变量，</a:t>
            </a:r>
            <a:r>
              <a:rPr lang="zh-CN" altLang="en-US" sz="2400" dirty="0"/>
              <a:t>标签集合</a:t>
            </a:r>
            <a:r>
              <a:rPr lang="en-US" altLang="zh-CN" sz="2400" dirty="0" smtClean="0"/>
              <a:t>L’={</a:t>
            </a:r>
            <a:r>
              <a:rPr lang="zh-CN" altLang="en-US" sz="2400" dirty="0" smtClean="0"/>
              <a:t>出演</a:t>
            </a:r>
            <a:r>
              <a:rPr lang="en-US" altLang="zh-CN" sz="2400" dirty="0" smtClean="0"/>
              <a:t>}</a:t>
            </a:r>
            <a:r>
              <a:rPr lang="zh-CN" altLang="en-US" sz="2400" dirty="0" smtClean="0"/>
              <a:t>，</a:t>
            </a:r>
            <a:endParaRPr lang="en-US" altLang="zh-CN" sz="2400" dirty="0" smtClean="0"/>
          </a:p>
          <a:p>
            <a:r>
              <a:rPr lang="zh-CN" altLang="en-US" sz="2400" dirty="0" smtClean="0"/>
              <a:t>边集合</a:t>
            </a:r>
            <a:r>
              <a:rPr lang="en-US" altLang="zh-CN" sz="2400" dirty="0"/>
              <a:t>E</a:t>
            </a:r>
            <a:r>
              <a:rPr lang="en-US" altLang="zh-CN" sz="2400" dirty="0" smtClean="0"/>
              <a:t>’={&lt;x1,</a:t>
            </a:r>
            <a:r>
              <a:rPr lang="zh-CN" altLang="en-US" sz="2400" dirty="0" smtClean="0"/>
              <a:t>出演</a:t>
            </a:r>
            <a:r>
              <a:rPr lang="en-US" altLang="zh-CN" sz="2400" dirty="0" smtClean="0"/>
              <a:t>,x3&gt;,&lt;</a:t>
            </a:r>
            <a:r>
              <a:rPr lang="en-US" altLang="zh-CN" sz="2400" dirty="0"/>
              <a:t> </a:t>
            </a:r>
            <a:r>
              <a:rPr lang="en-US" altLang="zh-CN" sz="2400" dirty="0" smtClean="0"/>
              <a:t>x2,</a:t>
            </a:r>
            <a:r>
              <a:rPr lang="zh-CN" altLang="en-US" sz="2400" dirty="0"/>
              <a:t>出演</a:t>
            </a:r>
            <a:r>
              <a:rPr lang="en-US" altLang="zh-CN" sz="2400" dirty="0"/>
              <a:t>,x3 </a:t>
            </a:r>
            <a:r>
              <a:rPr lang="en-US" altLang="zh-CN" sz="2400" dirty="0" smtClean="0"/>
              <a:t>&gt;}</a:t>
            </a:r>
          </a:p>
          <a:p>
            <a:r>
              <a:rPr lang="zh-CN" altLang="en-US" sz="2400" dirty="0" smtClean="0">
                <a:solidFill>
                  <a:srgbClr val="00B0F0"/>
                </a:solidFill>
              </a:rPr>
              <a:t>含义：查询出演过同一部电影的两个演员及该部电影</a:t>
            </a:r>
            <a:endParaRPr lang="en-US" altLang="zh-CN" sz="2400" dirty="0" smtClean="0">
              <a:solidFill>
                <a:srgbClr val="00B0F0"/>
              </a:solidFill>
            </a:endParaRPr>
          </a:p>
        </p:txBody>
      </p:sp>
    </p:spTree>
    <p:extLst>
      <p:ext uri="{BB962C8B-B14F-4D97-AF65-F5344CB8AC3E}">
        <p14:creationId xmlns:p14="http://schemas.microsoft.com/office/powerpoint/2010/main" val="36859166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4710"/>
            <a:ext cx="10515600" cy="598042"/>
          </a:xfrm>
        </p:spPr>
        <p:txBody>
          <a:bodyPr>
            <a:normAutofit/>
          </a:bodyPr>
          <a:lstStyle/>
          <a:p>
            <a:r>
              <a:rPr lang="en-US" altLang="zh-CN" sz="2400" dirty="0" smtClean="0"/>
              <a:t>5.2.1.2 </a:t>
            </a:r>
            <a:r>
              <a:rPr lang="zh-CN" altLang="en-US" sz="2400" dirty="0" smtClean="0"/>
              <a:t>面向属性图的图匹配</a:t>
            </a:r>
            <a:endParaRPr lang="zh-CN" altLang="en-US" sz="2400" dirty="0"/>
          </a:p>
        </p:txBody>
      </p:sp>
      <p:sp>
        <p:nvSpPr>
          <p:cNvPr id="3" name="内容占位符 2"/>
          <p:cNvSpPr>
            <a:spLocks noGrp="1"/>
          </p:cNvSpPr>
          <p:nvPr>
            <p:ph idx="1"/>
          </p:nvPr>
        </p:nvSpPr>
        <p:spPr>
          <a:xfrm>
            <a:off x="838200" y="682752"/>
            <a:ext cx="10515600" cy="6175248"/>
          </a:xfrm>
        </p:spPr>
        <p:txBody>
          <a:bodyPr>
            <a:noAutofit/>
          </a:bodyPr>
          <a:lstStyle/>
          <a:p>
            <a:pPr>
              <a:lnSpc>
                <a:spcPct val="100000"/>
              </a:lnSpc>
            </a:pPr>
            <a:r>
              <a:rPr lang="zh-CN" altLang="en-US" sz="2400" b="1" dirty="0" smtClean="0"/>
              <a:t>定义：基于属性的查询图（属性查询图）</a:t>
            </a:r>
            <a:r>
              <a:rPr lang="zh-CN" altLang="en-US" sz="2400" dirty="0" smtClean="0"/>
              <a:t>：是一个属性图，记为</a:t>
            </a:r>
            <a:r>
              <a:rPr lang="en-US" altLang="zh-CN" sz="2400" dirty="0"/>
              <a:t>Q(V’,L’,E</a:t>
            </a:r>
            <a:r>
              <a:rPr lang="en-US" altLang="zh-CN" sz="2400" dirty="0" smtClean="0"/>
              <a:t>’,A’)</a:t>
            </a:r>
            <a:r>
              <a:rPr lang="zh-CN" altLang="en-US" sz="2400" dirty="0"/>
              <a:t>， </a:t>
            </a:r>
            <a:r>
              <a:rPr lang="zh-CN" altLang="en-US" sz="2400" dirty="0" smtClean="0"/>
              <a:t>其中，</a:t>
            </a:r>
            <a:r>
              <a:rPr lang="zh-CN" altLang="en-US" sz="2400" dirty="0">
                <a:sym typeface="Symbol" panose="05050102010706020507" pitchFamily="18" charset="2"/>
              </a:rPr>
              <a:t></a:t>
            </a:r>
            <a:r>
              <a:rPr lang="en-US" altLang="zh-CN" sz="2400" dirty="0">
                <a:sym typeface="Symbol" panose="05050102010706020507" pitchFamily="18" charset="2"/>
              </a:rPr>
              <a:t>v</a:t>
            </a:r>
            <a:r>
              <a:rPr lang="zh-CN" altLang="en-US" sz="2400" dirty="0">
                <a:sym typeface="Symbol" panose="05050102010706020507" pitchFamily="18" charset="2"/>
              </a:rPr>
              <a:t></a:t>
            </a:r>
            <a:r>
              <a:rPr lang="en-US" altLang="zh-CN" sz="2400" dirty="0">
                <a:sym typeface="Symbol" panose="05050102010706020507" pitchFamily="18" charset="2"/>
              </a:rPr>
              <a:t>V</a:t>
            </a:r>
            <a:r>
              <a:rPr lang="en-US" altLang="zh-CN" sz="2400" dirty="0" smtClean="0">
                <a:sym typeface="Symbol" panose="05050102010706020507" pitchFamily="18" charset="2"/>
              </a:rPr>
              <a:t>’</a:t>
            </a:r>
            <a:r>
              <a:rPr lang="zh-CN" altLang="en-US" sz="2400" dirty="0" smtClean="0">
                <a:sym typeface="Symbol" panose="05050102010706020507" pitchFamily="18" charset="2"/>
              </a:rPr>
              <a:t>，</a:t>
            </a:r>
            <a:r>
              <a:rPr lang="en-US" altLang="zh-CN" sz="2400" dirty="0" smtClean="0">
                <a:sym typeface="Symbol" panose="05050102010706020507" pitchFamily="18" charset="2"/>
              </a:rPr>
              <a:t>v</a:t>
            </a:r>
            <a:r>
              <a:rPr lang="zh-CN" altLang="en-US" sz="2400" dirty="0" smtClean="0">
                <a:sym typeface="Symbol" panose="05050102010706020507" pitchFamily="18" charset="2"/>
              </a:rPr>
              <a:t>的标签、属性和属性值均可由常量或变量来表达；</a:t>
            </a:r>
            <a:r>
              <a:rPr lang="zh-CN" altLang="en-US" sz="2400" dirty="0">
                <a:sym typeface="Symbol" panose="05050102010706020507" pitchFamily="18" charset="2"/>
              </a:rPr>
              <a:t> </a:t>
            </a:r>
            <a:r>
              <a:rPr lang="zh-CN" altLang="en-US" sz="2400" dirty="0" smtClean="0">
                <a:sym typeface="Symbol" panose="05050102010706020507" pitchFamily="18" charset="2"/>
              </a:rPr>
              <a:t></a:t>
            </a:r>
            <a:r>
              <a:rPr lang="en-US" altLang="zh-CN" sz="2400" dirty="0" smtClean="0">
                <a:sym typeface="Symbol" panose="05050102010706020507" pitchFamily="18" charset="2"/>
              </a:rPr>
              <a:t>e</a:t>
            </a:r>
            <a:r>
              <a:rPr lang="zh-CN" altLang="en-US" sz="2400" dirty="0" smtClean="0">
                <a:sym typeface="Symbol" panose="05050102010706020507" pitchFamily="18" charset="2"/>
              </a:rPr>
              <a:t></a:t>
            </a:r>
            <a:r>
              <a:rPr lang="en-US" altLang="zh-CN" sz="2400" dirty="0" smtClean="0">
                <a:sym typeface="Symbol" panose="05050102010706020507" pitchFamily="18" charset="2"/>
              </a:rPr>
              <a:t>E’</a:t>
            </a:r>
            <a:r>
              <a:rPr lang="zh-CN" altLang="en-US" sz="2400" dirty="0" smtClean="0">
                <a:sym typeface="Symbol" panose="05050102010706020507" pitchFamily="18" charset="2"/>
              </a:rPr>
              <a:t>，</a:t>
            </a:r>
            <a:r>
              <a:rPr lang="en-US" altLang="zh-CN" sz="2400" dirty="0" smtClean="0">
                <a:sym typeface="Symbol" panose="05050102010706020507" pitchFamily="18" charset="2"/>
              </a:rPr>
              <a:t>e</a:t>
            </a:r>
            <a:r>
              <a:rPr lang="zh-CN" altLang="en-US" sz="2400" dirty="0" smtClean="0">
                <a:sym typeface="Symbol" panose="05050102010706020507" pitchFamily="18" charset="2"/>
              </a:rPr>
              <a:t>的标签、属性和属性值均可由常量或变量来表达。</a:t>
            </a:r>
            <a:endParaRPr lang="en-US" altLang="zh-CN" sz="2400" dirty="0" smtClean="0">
              <a:sym typeface="Symbol" panose="05050102010706020507" pitchFamily="18" charset="2"/>
            </a:endParaRPr>
          </a:p>
          <a:p>
            <a:pPr>
              <a:lnSpc>
                <a:spcPct val="100000"/>
              </a:lnSpc>
            </a:pPr>
            <a:r>
              <a:rPr lang="zh-CN" altLang="en-US" sz="2400" b="1" dirty="0" smtClean="0"/>
              <a:t>定义：基于属性图的同构子图：</a:t>
            </a:r>
            <a:endParaRPr lang="en-US" altLang="zh-CN" sz="2400" b="1" dirty="0"/>
          </a:p>
          <a:p>
            <a:pPr>
              <a:lnSpc>
                <a:spcPct val="100000"/>
              </a:lnSpc>
            </a:pPr>
            <a:r>
              <a:rPr lang="zh-CN" altLang="en-US" sz="2400" dirty="0" smtClean="0"/>
              <a:t>       给定属性图</a:t>
            </a:r>
            <a:r>
              <a:rPr lang="en-US" altLang="zh-CN" sz="2400" dirty="0" smtClean="0"/>
              <a:t>G(V,L,E,A)</a:t>
            </a:r>
            <a:r>
              <a:rPr lang="zh-CN" altLang="en-US" sz="2400" dirty="0" smtClean="0"/>
              <a:t>和属性查询</a:t>
            </a:r>
            <a:r>
              <a:rPr lang="zh-CN" altLang="en-US" sz="2400" dirty="0"/>
              <a:t>图</a:t>
            </a:r>
            <a:r>
              <a:rPr lang="en-US" altLang="zh-CN" sz="2400" dirty="0"/>
              <a:t>Q(V’,L’,E</a:t>
            </a:r>
            <a:r>
              <a:rPr lang="en-US" altLang="zh-CN" sz="2400" dirty="0" smtClean="0"/>
              <a:t>’,A’)</a:t>
            </a:r>
            <a:r>
              <a:rPr lang="zh-CN" altLang="en-US" sz="2400" dirty="0"/>
              <a:t>，若存在一个从</a:t>
            </a:r>
            <a:r>
              <a:rPr lang="en-US" altLang="zh-CN" sz="2400" dirty="0"/>
              <a:t>V’</a:t>
            </a:r>
            <a:r>
              <a:rPr lang="zh-CN" altLang="en-US" sz="2400" dirty="0"/>
              <a:t>到</a:t>
            </a:r>
            <a:r>
              <a:rPr lang="en-US" altLang="zh-CN" sz="2400" dirty="0"/>
              <a:t>V</a:t>
            </a:r>
            <a:r>
              <a:rPr lang="zh-CN" altLang="en-US" sz="2400" dirty="0"/>
              <a:t>的一对一映射函数</a:t>
            </a:r>
            <a:r>
              <a:rPr lang="en-US" altLang="zh-CN" sz="2400" dirty="0"/>
              <a:t>f</a:t>
            </a:r>
            <a:r>
              <a:rPr lang="zh-CN" altLang="en-US" sz="2400" dirty="0"/>
              <a:t>，其具有如下性质：</a:t>
            </a:r>
            <a:endParaRPr lang="en-US" altLang="zh-CN" sz="2400" dirty="0"/>
          </a:p>
          <a:p>
            <a:pPr>
              <a:lnSpc>
                <a:spcPct val="100000"/>
              </a:lnSpc>
            </a:pPr>
            <a:r>
              <a:rPr lang="zh-CN" altLang="en-US" sz="2400" dirty="0"/>
              <a:t>（</a:t>
            </a:r>
            <a:r>
              <a:rPr lang="en-US" altLang="zh-CN" sz="2400" dirty="0"/>
              <a:t>1</a:t>
            </a:r>
            <a:r>
              <a:rPr lang="zh-CN" altLang="en-US" sz="2400" dirty="0"/>
              <a:t>）</a:t>
            </a:r>
            <a:r>
              <a:rPr lang="zh-CN" altLang="en-US" sz="2400" dirty="0">
                <a:sym typeface="Symbol" panose="05050102010706020507" pitchFamily="18" charset="2"/>
              </a:rPr>
              <a:t></a:t>
            </a:r>
            <a:r>
              <a:rPr lang="en-US" altLang="zh-CN" sz="2400" dirty="0">
                <a:sym typeface="Symbol" panose="05050102010706020507" pitchFamily="18" charset="2"/>
              </a:rPr>
              <a:t>v</a:t>
            </a:r>
            <a:r>
              <a:rPr lang="zh-CN" altLang="en-US" sz="2400" dirty="0">
                <a:sym typeface="Symbol" panose="05050102010706020507" pitchFamily="18" charset="2"/>
              </a:rPr>
              <a:t></a:t>
            </a:r>
            <a:r>
              <a:rPr lang="en-US" altLang="zh-CN" sz="2400" dirty="0">
                <a:sym typeface="Symbol" panose="05050102010706020507" pitchFamily="18" charset="2"/>
              </a:rPr>
              <a:t>V</a:t>
            </a:r>
            <a:r>
              <a:rPr lang="en-US" altLang="zh-CN" sz="2400" dirty="0" smtClean="0">
                <a:sym typeface="Symbol" panose="05050102010706020507" pitchFamily="18" charset="2"/>
              </a:rPr>
              <a:t>’,</a:t>
            </a:r>
            <a:r>
              <a:rPr lang="zh-CN" altLang="en-US" sz="2400" dirty="0" smtClean="0">
                <a:sym typeface="Symbol" panose="05050102010706020507" pitchFamily="18" charset="2"/>
              </a:rPr>
              <a:t> </a:t>
            </a:r>
            <a:r>
              <a:rPr lang="en-US" altLang="zh-CN" sz="2400" dirty="0">
                <a:sym typeface="Symbol" panose="05050102010706020507" pitchFamily="18" charset="2"/>
              </a:rPr>
              <a:t>f(v)</a:t>
            </a:r>
            <a:r>
              <a:rPr lang="zh-CN" altLang="en-US" sz="2400" dirty="0">
                <a:sym typeface="Symbol" panose="05050102010706020507" pitchFamily="18" charset="2"/>
              </a:rPr>
              <a:t> </a:t>
            </a:r>
            <a:r>
              <a:rPr lang="en-US" altLang="zh-CN" sz="2400" dirty="0">
                <a:sym typeface="Symbol" panose="05050102010706020507" pitchFamily="18" charset="2"/>
              </a:rPr>
              <a:t>V </a:t>
            </a:r>
            <a:r>
              <a:rPr lang="zh-CN" altLang="en-US" sz="2400" dirty="0" smtClean="0">
                <a:sym typeface="Symbol" panose="05050102010706020507" pitchFamily="18" charset="2"/>
              </a:rPr>
              <a:t>，具有如下属性：</a:t>
            </a:r>
            <a:endParaRPr lang="en-US" altLang="zh-CN" sz="2400" dirty="0" smtClean="0">
              <a:sym typeface="Symbol" panose="05050102010706020507" pitchFamily="18" charset="2"/>
            </a:endParaRPr>
          </a:p>
          <a:p>
            <a:pPr>
              <a:lnSpc>
                <a:spcPct val="100000"/>
              </a:lnSpc>
            </a:pPr>
            <a:r>
              <a:rPr lang="zh-CN" altLang="en-US" sz="2400" dirty="0" smtClean="0">
                <a:sym typeface="Symbol" panose="05050102010706020507" pitchFamily="18" charset="2"/>
              </a:rPr>
              <a:t>（</a:t>
            </a:r>
            <a:r>
              <a:rPr lang="en-US" altLang="zh-CN" sz="2400" dirty="0" smtClean="0">
                <a:sym typeface="Symbol" panose="05050102010706020507" pitchFamily="18" charset="2"/>
              </a:rPr>
              <a:t>1.1</a:t>
            </a:r>
            <a:r>
              <a:rPr lang="zh-CN" altLang="en-US" sz="2400" dirty="0" smtClean="0">
                <a:sym typeface="Symbol" panose="05050102010706020507" pitchFamily="18" charset="2"/>
              </a:rPr>
              <a:t>）顶点</a:t>
            </a:r>
            <a:r>
              <a:rPr lang="en-US" altLang="zh-CN" sz="2400" dirty="0" smtClean="0">
                <a:sym typeface="Symbol" panose="05050102010706020507" pitchFamily="18" charset="2"/>
              </a:rPr>
              <a:t>f(v)</a:t>
            </a:r>
            <a:r>
              <a:rPr lang="zh-CN" altLang="en-US" sz="2400" dirty="0" smtClean="0">
                <a:sym typeface="Symbol" panose="05050102010706020507" pitchFamily="18" charset="2"/>
              </a:rPr>
              <a:t>所包含的标签集合是顶点</a:t>
            </a:r>
            <a:r>
              <a:rPr lang="en-US" altLang="zh-CN" sz="2400" dirty="0" smtClean="0">
                <a:sym typeface="Symbol" panose="05050102010706020507" pitchFamily="18" charset="2"/>
              </a:rPr>
              <a:t>v</a:t>
            </a:r>
            <a:r>
              <a:rPr lang="zh-CN" altLang="en-US" sz="2400" dirty="0" smtClean="0">
                <a:sym typeface="Symbol" panose="05050102010706020507" pitchFamily="18" charset="2"/>
              </a:rPr>
              <a:t>标签集合的</a:t>
            </a:r>
            <a:r>
              <a:rPr lang="zh-CN" altLang="en-US" sz="2400" dirty="0" smtClean="0">
                <a:solidFill>
                  <a:srgbClr val="FF0000"/>
                </a:solidFill>
                <a:sym typeface="Symbol" panose="05050102010706020507" pitchFamily="18" charset="2"/>
              </a:rPr>
              <a:t>超集</a:t>
            </a:r>
            <a:r>
              <a:rPr lang="zh-CN" altLang="en-US" sz="2400" dirty="0" smtClean="0">
                <a:sym typeface="Symbol" panose="05050102010706020507" pitchFamily="18" charset="2"/>
              </a:rPr>
              <a:t>；</a:t>
            </a:r>
            <a:endParaRPr lang="en-US" altLang="zh-CN" sz="2400" dirty="0" smtClean="0">
              <a:sym typeface="Symbol" panose="05050102010706020507" pitchFamily="18" charset="2"/>
            </a:endParaRPr>
          </a:p>
          <a:p>
            <a:pPr>
              <a:lnSpc>
                <a:spcPct val="100000"/>
              </a:lnSpc>
            </a:pPr>
            <a:r>
              <a:rPr lang="zh-CN" altLang="en-US" sz="2400" dirty="0" smtClean="0">
                <a:sym typeface="Symbol" panose="05050102010706020507" pitchFamily="18" charset="2"/>
              </a:rPr>
              <a:t>（</a:t>
            </a:r>
            <a:r>
              <a:rPr lang="en-US" altLang="zh-CN" sz="2400" dirty="0" smtClean="0">
                <a:sym typeface="Symbol" panose="05050102010706020507" pitchFamily="18" charset="2"/>
              </a:rPr>
              <a:t>1.2</a:t>
            </a:r>
            <a:r>
              <a:rPr lang="zh-CN" altLang="en-US" sz="2400" dirty="0" smtClean="0">
                <a:sym typeface="Symbol" panose="05050102010706020507" pitchFamily="18" charset="2"/>
              </a:rPr>
              <a:t>）对于</a:t>
            </a:r>
            <a:r>
              <a:rPr lang="en-US" altLang="zh-CN" sz="2400" dirty="0" smtClean="0">
                <a:sym typeface="Symbol" panose="05050102010706020507" pitchFamily="18" charset="2"/>
              </a:rPr>
              <a:t>v</a:t>
            </a:r>
            <a:r>
              <a:rPr lang="zh-CN" altLang="en-US" sz="2400" dirty="0" smtClean="0">
                <a:sym typeface="Symbol" panose="05050102010706020507" pitchFamily="18" charset="2"/>
              </a:rPr>
              <a:t>中的任意属性</a:t>
            </a:r>
            <a:r>
              <a:rPr lang="en-US" altLang="zh-CN" sz="2400" dirty="0" smtClean="0">
                <a:sym typeface="Symbol" panose="05050102010706020507" pitchFamily="18" charset="2"/>
              </a:rPr>
              <a:t>a</a:t>
            </a:r>
            <a:r>
              <a:rPr lang="zh-CN" altLang="en-US" sz="2400" dirty="0" smtClean="0">
                <a:sym typeface="Symbol" panose="05050102010706020507" pitchFamily="18" charset="2"/>
              </a:rPr>
              <a:t>，如果</a:t>
            </a:r>
            <a:r>
              <a:rPr lang="en-US" altLang="zh-CN" sz="2400" dirty="0" smtClean="0">
                <a:sym typeface="Symbol" panose="05050102010706020507" pitchFamily="18" charset="2"/>
              </a:rPr>
              <a:t>a</a:t>
            </a:r>
            <a:r>
              <a:rPr lang="zh-CN" altLang="en-US" sz="2400" dirty="0" smtClean="0">
                <a:sym typeface="Symbol" panose="05050102010706020507" pitchFamily="18" charset="2"/>
              </a:rPr>
              <a:t>的属性名是常量，则</a:t>
            </a:r>
            <a:r>
              <a:rPr lang="en-US" altLang="zh-CN" sz="2400" dirty="0" smtClean="0">
                <a:sym typeface="Symbol" panose="05050102010706020507" pitchFamily="18" charset="2"/>
              </a:rPr>
              <a:t>f(v)</a:t>
            </a:r>
            <a:r>
              <a:rPr lang="zh-CN" altLang="en-US" sz="2400" dirty="0" smtClean="0">
                <a:sym typeface="Symbol" panose="05050102010706020507" pitchFamily="18" charset="2"/>
              </a:rPr>
              <a:t>必包含相同的属性名；</a:t>
            </a:r>
            <a:endParaRPr lang="en-US" altLang="zh-CN" sz="2400" dirty="0" smtClean="0">
              <a:sym typeface="Symbol" panose="05050102010706020507" pitchFamily="18" charset="2"/>
            </a:endParaRPr>
          </a:p>
          <a:p>
            <a:pPr>
              <a:lnSpc>
                <a:spcPct val="100000"/>
              </a:lnSpc>
            </a:pPr>
            <a:r>
              <a:rPr lang="zh-CN" altLang="en-US" sz="2400" dirty="0" smtClean="0">
                <a:sym typeface="Symbol" panose="05050102010706020507" pitchFamily="18" charset="2"/>
              </a:rPr>
              <a:t>（</a:t>
            </a:r>
            <a:r>
              <a:rPr lang="en-US" altLang="zh-CN" sz="2400" dirty="0" smtClean="0">
                <a:sym typeface="Symbol" panose="05050102010706020507" pitchFamily="18" charset="2"/>
              </a:rPr>
              <a:t>1.3</a:t>
            </a:r>
            <a:r>
              <a:rPr lang="zh-CN" altLang="en-US" sz="2400" dirty="0" smtClean="0">
                <a:sym typeface="Symbol" panose="05050102010706020507" pitchFamily="18" charset="2"/>
              </a:rPr>
              <a:t>）若</a:t>
            </a:r>
            <a:r>
              <a:rPr lang="en-US" altLang="zh-CN" sz="2400" dirty="0" smtClean="0">
                <a:sym typeface="Symbol" panose="05050102010706020507" pitchFamily="18" charset="2"/>
              </a:rPr>
              <a:t>v[a]</a:t>
            </a:r>
            <a:r>
              <a:rPr lang="zh-CN" altLang="en-US" sz="2400" dirty="0" smtClean="0">
                <a:sym typeface="Symbol" panose="05050102010706020507" pitchFamily="18" charset="2"/>
              </a:rPr>
              <a:t>是常量，则</a:t>
            </a:r>
            <a:r>
              <a:rPr lang="en-US" altLang="zh-CN" sz="2400" dirty="0" smtClean="0">
                <a:sym typeface="Symbol" panose="05050102010706020507" pitchFamily="18" charset="2"/>
              </a:rPr>
              <a:t>f(v)[a]=v[a]</a:t>
            </a:r>
            <a:r>
              <a:rPr lang="zh-CN" altLang="en-US" sz="2400" dirty="0" smtClean="0">
                <a:sym typeface="Symbol" panose="05050102010706020507" pitchFamily="18" charset="2"/>
              </a:rPr>
              <a:t>。</a:t>
            </a:r>
            <a:endParaRPr lang="en-US" altLang="zh-CN" sz="2400" dirty="0">
              <a:sym typeface="Symbol" panose="05050102010706020507" pitchFamily="18" charset="2"/>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44</a:t>
            </a:fld>
            <a:endParaRPr lang="zh-CN" altLang="en-US" dirty="0"/>
          </a:p>
        </p:txBody>
      </p:sp>
    </p:spTree>
    <p:extLst>
      <p:ext uri="{BB962C8B-B14F-4D97-AF65-F5344CB8AC3E}">
        <p14:creationId xmlns:p14="http://schemas.microsoft.com/office/powerpoint/2010/main" val="30420621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9810"/>
            <a:ext cx="10515600" cy="598042"/>
          </a:xfrm>
        </p:spPr>
        <p:txBody>
          <a:bodyPr>
            <a:normAutofit/>
          </a:bodyPr>
          <a:lstStyle/>
          <a:p>
            <a:r>
              <a:rPr lang="en-US" altLang="zh-CN" sz="2400" b="1" dirty="0" smtClean="0"/>
              <a:t>5.2.1.2 </a:t>
            </a:r>
            <a:r>
              <a:rPr lang="zh-CN" altLang="en-US" sz="2400" b="1" dirty="0" smtClean="0"/>
              <a:t>面向属性图的图匹配（续）</a:t>
            </a:r>
            <a:endParaRPr lang="zh-CN" altLang="en-US" sz="2400" b="1" dirty="0"/>
          </a:p>
        </p:txBody>
      </p:sp>
      <p:sp>
        <p:nvSpPr>
          <p:cNvPr id="3" name="内容占位符 2"/>
          <p:cNvSpPr>
            <a:spLocks noGrp="1"/>
          </p:cNvSpPr>
          <p:nvPr>
            <p:ph idx="1"/>
          </p:nvPr>
        </p:nvSpPr>
        <p:spPr>
          <a:xfrm>
            <a:off x="838200" y="847852"/>
            <a:ext cx="10515600" cy="5508498"/>
          </a:xfrm>
        </p:spPr>
        <p:txBody>
          <a:bodyPr>
            <a:noAutofit/>
          </a:bodyPr>
          <a:lstStyle/>
          <a:p>
            <a:pPr>
              <a:lnSpc>
                <a:spcPct val="100000"/>
              </a:lnSpc>
            </a:pPr>
            <a:r>
              <a:rPr lang="zh-CN" altLang="en-US" sz="2400" dirty="0" smtClean="0">
                <a:sym typeface="Symbol" panose="05050102010706020507" pitchFamily="18" charset="2"/>
              </a:rPr>
              <a:t>（</a:t>
            </a:r>
            <a:r>
              <a:rPr lang="en-US" altLang="zh-CN" sz="2400" dirty="0">
                <a:sym typeface="Symbol" panose="05050102010706020507" pitchFamily="18" charset="2"/>
              </a:rPr>
              <a:t>2</a:t>
            </a:r>
            <a:r>
              <a:rPr lang="zh-CN" altLang="en-US" sz="2400" dirty="0">
                <a:sym typeface="Symbol" panose="05050102010706020507" pitchFamily="18" charset="2"/>
              </a:rPr>
              <a:t>）</a:t>
            </a:r>
            <a:r>
              <a:rPr lang="zh-CN" altLang="en-US" sz="2400" dirty="0" smtClean="0">
                <a:sym typeface="Symbol" panose="05050102010706020507" pitchFamily="18" charset="2"/>
              </a:rPr>
              <a:t></a:t>
            </a:r>
            <a:r>
              <a:rPr lang="en-US" altLang="zh-CN" sz="2400" dirty="0" smtClean="0">
                <a:sym typeface="Symbol" panose="05050102010706020507" pitchFamily="18" charset="2"/>
              </a:rPr>
              <a:t>e’</a:t>
            </a:r>
            <a:r>
              <a:rPr lang="zh-CN" altLang="en-US" sz="2400" dirty="0">
                <a:sym typeface="Symbol" panose="05050102010706020507" pitchFamily="18" charset="2"/>
              </a:rPr>
              <a:t> </a:t>
            </a:r>
            <a:r>
              <a:rPr lang="en-US" altLang="zh-CN" sz="2400" dirty="0">
                <a:sym typeface="Symbol" panose="05050102010706020507" pitchFamily="18" charset="2"/>
              </a:rPr>
              <a:t>E’</a:t>
            </a:r>
            <a:r>
              <a:rPr lang="zh-CN" altLang="en-US" sz="2400" dirty="0" smtClean="0">
                <a:sym typeface="Symbol" panose="05050102010706020507" pitchFamily="18" charset="2"/>
              </a:rPr>
              <a:t>，</a:t>
            </a:r>
            <a:r>
              <a:rPr lang="en-US" altLang="zh-CN" sz="2400" dirty="0" smtClean="0">
                <a:sym typeface="Symbol" panose="05050102010706020507" pitchFamily="18" charset="2"/>
              </a:rPr>
              <a:t>e’=&lt;v1, v2&gt;</a:t>
            </a:r>
            <a:r>
              <a:rPr lang="zh-CN" altLang="en-US" sz="2400" dirty="0" smtClean="0">
                <a:sym typeface="Symbol" panose="05050102010706020507" pitchFamily="18" charset="2"/>
              </a:rPr>
              <a:t>，</a:t>
            </a:r>
            <a:r>
              <a:rPr lang="zh-CN" altLang="en-US" sz="2400" dirty="0">
                <a:sym typeface="Symbol" panose="05050102010706020507" pitchFamily="18" charset="2"/>
              </a:rPr>
              <a:t>则</a:t>
            </a:r>
            <a:r>
              <a:rPr lang="zh-CN" altLang="en-US" sz="2400" dirty="0" smtClean="0">
                <a:sym typeface="Symbol" panose="05050102010706020507" pitchFamily="18" charset="2"/>
              </a:rPr>
              <a:t></a:t>
            </a:r>
            <a:r>
              <a:rPr lang="en-US" altLang="zh-CN" sz="2400" dirty="0" smtClean="0">
                <a:sym typeface="Symbol" panose="05050102010706020507" pitchFamily="18" charset="2"/>
              </a:rPr>
              <a:t>e=&lt;f(v1),  f(v2</a:t>
            </a:r>
            <a:r>
              <a:rPr lang="en-US" altLang="zh-CN" sz="2400" dirty="0">
                <a:sym typeface="Symbol" panose="05050102010706020507" pitchFamily="18" charset="2"/>
              </a:rPr>
              <a:t>)&gt;</a:t>
            </a:r>
            <a:r>
              <a:rPr lang="zh-CN" altLang="en-US" sz="2400" dirty="0">
                <a:sym typeface="Symbol" panose="05050102010706020507" pitchFamily="18" charset="2"/>
              </a:rPr>
              <a:t> </a:t>
            </a:r>
            <a:r>
              <a:rPr lang="en-US" altLang="zh-CN" sz="2400" dirty="0">
                <a:sym typeface="Symbol" panose="05050102010706020507" pitchFamily="18" charset="2"/>
              </a:rPr>
              <a:t>E</a:t>
            </a:r>
            <a:r>
              <a:rPr lang="zh-CN" altLang="en-US" sz="2400" dirty="0">
                <a:sym typeface="Symbol" panose="05050102010706020507" pitchFamily="18" charset="2"/>
              </a:rPr>
              <a:t>，满足如下条件</a:t>
            </a:r>
            <a:r>
              <a:rPr lang="zh-CN" altLang="en-US" sz="2400" dirty="0" smtClean="0">
                <a:sym typeface="Symbol" panose="05050102010706020507" pitchFamily="18" charset="2"/>
              </a:rPr>
              <a:t>：</a:t>
            </a:r>
            <a:endParaRPr lang="en-US" altLang="zh-CN" sz="2400" dirty="0" smtClean="0">
              <a:sym typeface="Symbol" panose="05050102010706020507" pitchFamily="18" charset="2"/>
            </a:endParaRPr>
          </a:p>
          <a:p>
            <a:pPr>
              <a:lnSpc>
                <a:spcPct val="100000"/>
              </a:lnSpc>
            </a:pPr>
            <a:r>
              <a:rPr lang="zh-CN" altLang="en-US" sz="2400" dirty="0" smtClean="0">
                <a:sym typeface="Symbol" panose="05050102010706020507" pitchFamily="18" charset="2"/>
              </a:rPr>
              <a:t>（</a:t>
            </a:r>
            <a:r>
              <a:rPr lang="en-US" altLang="zh-CN" sz="2400" dirty="0" smtClean="0">
                <a:sym typeface="Symbol" panose="05050102010706020507" pitchFamily="18" charset="2"/>
              </a:rPr>
              <a:t>2.1</a:t>
            </a:r>
            <a:r>
              <a:rPr lang="zh-CN" altLang="en-US" sz="2400" dirty="0" smtClean="0">
                <a:sym typeface="Symbol" panose="05050102010706020507" pitchFamily="18" charset="2"/>
              </a:rPr>
              <a:t>）</a:t>
            </a:r>
            <a:r>
              <a:rPr lang="en-US" altLang="zh-CN" sz="2400" dirty="0" smtClean="0">
                <a:sym typeface="Symbol" panose="05050102010706020507" pitchFamily="18" charset="2"/>
              </a:rPr>
              <a:t>e</a:t>
            </a:r>
            <a:r>
              <a:rPr lang="zh-CN" altLang="en-US" sz="2400" dirty="0" smtClean="0">
                <a:sym typeface="Symbol" panose="05050102010706020507" pitchFamily="18" charset="2"/>
              </a:rPr>
              <a:t>的标签集合是</a:t>
            </a:r>
            <a:r>
              <a:rPr lang="en-US" altLang="zh-CN" sz="2400" dirty="0" smtClean="0">
                <a:sym typeface="Symbol" panose="05050102010706020507" pitchFamily="18" charset="2"/>
              </a:rPr>
              <a:t>e’</a:t>
            </a:r>
            <a:r>
              <a:rPr lang="zh-CN" altLang="en-US" sz="2400" dirty="0" smtClean="0">
                <a:sym typeface="Symbol" panose="05050102010706020507" pitchFamily="18" charset="2"/>
              </a:rPr>
              <a:t>标签集合的</a:t>
            </a:r>
            <a:r>
              <a:rPr lang="zh-CN" altLang="en-US" sz="2400" dirty="0" smtClean="0">
                <a:solidFill>
                  <a:srgbClr val="FF0000"/>
                </a:solidFill>
                <a:sym typeface="Symbol" panose="05050102010706020507" pitchFamily="18" charset="2"/>
              </a:rPr>
              <a:t>超集</a:t>
            </a:r>
            <a:r>
              <a:rPr lang="zh-CN" altLang="en-US" sz="2400" dirty="0" smtClean="0">
                <a:sym typeface="Symbol" panose="05050102010706020507" pitchFamily="18" charset="2"/>
              </a:rPr>
              <a:t>；</a:t>
            </a:r>
            <a:endParaRPr lang="en-US" altLang="zh-CN" sz="2400" dirty="0" smtClean="0">
              <a:sym typeface="Symbol" panose="05050102010706020507" pitchFamily="18" charset="2"/>
            </a:endParaRPr>
          </a:p>
          <a:p>
            <a:pPr>
              <a:lnSpc>
                <a:spcPct val="100000"/>
              </a:lnSpc>
            </a:pPr>
            <a:r>
              <a:rPr lang="zh-CN" altLang="en-US" sz="2400" dirty="0" smtClean="0">
                <a:sym typeface="Symbol" panose="05050102010706020507" pitchFamily="18" charset="2"/>
              </a:rPr>
              <a:t>（</a:t>
            </a:r>
            <a:r>
              <a:rPr lang="en-US" altLang="zh-CN" sz="2400" dirty="0" smtClean="0">
                <a:sym typeface="Symbol" panose="05050102010706020507" pitchFamily="18" charset="2"/>
              </a:rPr>
              <a:t>2.2</a:t>
            </a:r>
            <a:r>
              <a:rPr lang="zh-CN" altLang="en-US" sz="2400" dirty="0" smtClean="0">
                <a:sym typeface="Symbol" panose="05050102010706020507" pitchFamily="18" charset="2"/>
              </a:rPr>
              <a:t>）对于</a:t>
            </a:r>
            <a:r>
              <a:rPr lang="en-US" altLang="zh-CN" sz="2400" dirty="0" smtClean="0">
                <a:sym typeface="Symbol" panose="05050102010706020507" pitchFamily="18" charset="2"/>
              </a:rPr>
              <a:t>e’</a:t>
            </a:r>
            <a:r>
              <a:rPr lang="zh-CN" altLang="en-US" sz="2400" dirty="0" smtClean="0">
                <a:sym typeface="Symbol" panose="05050102010706020507" pitchFamily="18" charset="2"/>
              </a:rPr>
              <a:t>中的任意属性</a:t>
            </a:r>
            <a:r>
              <a:rPr lang="en-US" altLang="zh-CN" sz="2400" dirty="0" smtClean="0">
                <a:sym typeface="Symbol" panose="05050102010706020507" pitchFamily="18" charset="2"/>
              </a:rPr>
              <a:t>a</a:t>
            </a:r>
            <a:r>
              <a:rPr lang="zh-CN" altLang="en-US" sz="2400" dirty="0" smtClean="0">
                <a:sym typeface="Symbol" panose="05050102010706020507" pitchFamily="18" charset="2"/>
              </a:rPr>
              <a:t>，若</a:t>
            </a:r>
            <a:r>
              <a:rPr lang="en-US" altLang="zh-CN" sz="2400" dirty="0" smtClean="0">
                <a:sym typeface="Symbol" panose="05050102010706020507" pitchFamily="18" charset="2"/>
              </a:rPr>
              <a:t>a</a:t>
            </a:r>
            <a:r>
              <a:rPr lang="zh-CN" altLang="en-US" sz="2400" dirty="0" smtClean="0">
                <a:sym typeface="Symbol" panose="05050102010706020507" pitchFamily="18" charset="2"/>
              </a:rPr>
              <a:t>的属性名是常量，则</a:t>
            </a:r>
            <a:r>
              <a:rPr lang="en-US" altLang="zh-CN" sz="2400" dirty="0" smtClean="0">
                <a:sym typeface="Symbol" panose="05050102010706020507" pitchFamily="18" charset="2"/>
              </a:rPr>
              <a:t>e</a:t>
            </a:r>
            <a:r>
              <a:rPr lang="zh-CN" altLang="en-US" sz="2400" dirty="0" smtClean="0">
                <a:sym typeface="Symbol" panose="05050102010706020507" pitchFamily="18" charset="2"/>
              </a:rPr>
              <a:t>必</a:t>
            </a:r>
            <a:r>
              <a:rPr lang="zh-CN" altLang="en-US" sz="2400" dirty="0">
                <a:sym typeface="Symbol" panose="05050102010706020507" pitchFamily="18" charset="2"/>
              </a:rPr>
              <a:t>包含相同的属性名</a:t>
            </a:r>
            <a:r>
              <a:rPr lang="zh-CN" altLang="en-US" sz="2400" dirty="0" smtClean="0">
                <a:sym typeface="Symbol" panose="05050102010706020507" pitchFamily="18" charset="2"/>
              </a:rPr>
              <a:t>；</a:t>
            </a:r>
            <a:endParaRPr lang="en-US" altLang="zh-CN" sz="2400" dirty="0" smtClean="0">
              <a:sym typeface="Symbol" panose="05050102010706020507" pitchFamily="18" charset="2"/>
            </a:endParaRPr>
          </a:p>
          <a:p>
            <a:pPr>
              <a:lnSpc>
                <a:spcPct val="100000"/>
              </a:lnSpc>
            </a:pPr>
            <a:r>
              <a:rPr lang="zh-CN" altLang="en-US" sz="2400" dirty="0" smtClean="0">
                <a:sym typeface="Symbol" panose="05050102010706020507" pitchFamily="18" charset="2"/>
              </a:rPr>
              <a:t>（</a:t>
            </a:r>
            <a:r>
              <a:rPr lang="en-US" altLang="zh-CN" sz="2400" dirty="0" smtClean="0">
                <a:sym typeface="Symbol" panose="05050102010706020507" pitchFamily="18" charset="2"/>
              </a:rPr>
              <a:t>2.3</a:t>
            </a:r>
            <a:r>
              <a:rPr lang="zh-CN" altLang="en-US" sz="2400" dirty="0" smtClean="0">
                <a:sym typeface="Symbol" panose="05050102010706020507" pitchFamily="18" charset="2"/>
              </a:rPr>
              <a:t>）若</a:t>
            </a:r>
            <a:r>
              <a:rPr lang="en-US" altLang="zh-CN" sz="2400" dirty="0" smtClean="0">
                <a:sym typeface="Symbol" panose="05050102010706020507" pitchFamily="18" charset="2"/>
              </a:rPr>
              <a:t>e[a</a:t>
            </a:r>
            <a:r>
              <a:rPr lang="en-US" altLang="zh-CN" sz="2400" dirty="0">
                <a:sym typeface="Symbol" panose="05050102010706020507" pitchFamily="18" charset="2"/>
              </a:rPr>
              <a:t>]</a:t>
            </a:r>
            <a:r>
              <a:rPr lang="zh-CN" altLang="en-US" sz="2400" dirty="0">
                <a:sym typeface="Symbol" panose="05050102010706020507" pitchFamily="18" charset="2"/>
              </a:rPr>
              <a:t>是常量，则</a:t>
            </a:r>
            <a:r>
              <a:rPr lang="en-US" altLang="zh-CN" sz="2400" dirty="0" smtClean="0">
                <a:sym typeface="Symbol" panose="05050102010706020507" pitchFamily="18" charset="2"/>
              </a:rPr>
              <a:t>f(e)[</a:t>
            </a:r>
            <a:r>
              <a:rPr lang="en-US" altLang="zh-CN" sz="2400" dirty="0">
                <a:sym typeface="Symbol" panose="05050102010706020507" pitchFamily="18" charset="2"/>
              </a:rPr>
              <a:t>a</a:t>
            </a:r>
            <a:r>
              <a:rPr lang="en-US" altLang="zh-CN" sz="2400" dirty="0" smtClean="0">
                <a:sym typeface="Symbol" panose="05050102010706020507" pitchFamily="18" charset="2"/>
              </a:rPr>
              <a:t>]=e[a]</a:t>
            </a:r>
            <a:r>
              <a:rPr lang="zh-CN" altLang="en-US" sz="2400" dirty="0" smtClean="0">
                <a:sym typeface="Symbol" panose="05050102010706020507" pitchFamily="18" charset="2"/>
              </a:rPr>
              <a:t>；</a:t>
            </a:r>
            <a:endParaRPr lang="en-US" altLang="zh-CN" sz="2400" dirty="0" smtClean="0">
              <a:sym typeface="Symbol" panose="05050102010706020507" pitchFamily="18" charset="2"/>
            </a:endParaRPr>
          </a:p>
          <a:p>
            <a:pPr>
              <a:lnSpc>
                <a:spcPct val="100000"/>
              </a:lnSpc>
            </a:pPr>
            <a:r>
              <a:rPr lang="zh-CN" altLang="en-US" sz="2400" dirty="0" smtClean="0">
                <a:sym typeface="Symbol" panose="05050102010706020507" pitchFamily="18" charset="2"/>
              </a:rPr>
              <a:t>（</a:t>
            </a:r>
            <a:r>
              <a:rPr lang="en-US" altLang="zh-CN" sz="2400" dirty="0" smtClean="0">
                <a:sym typeface="Symbol" panose="05050102010706020507" pitchFamily="18" charset="2"/>
              </a:rPr>
              <a:t>2.4</a:t>
            </a:r>
            <a:r>
              <a:rPr lang="zh-CN" altLang="en-US" sz="2400" dirty="0" smtClean="0">
                <a:sym typeface="Symbol" panose="05050102010706020507" pitchFamily="18" charset="2"/>
              </a:rPr>
              <a:t>）若</a:t>
            </a:r>
            <a:r>
              <a:rPr lang="en-US" altLang="zh-CN" sz="2400" dirty="0" smtClean="0">
                <a:sym typeface="Symbol" panose="05050102010706020507" pitchFamily="18" charset="2"/>
              </a:rPr>
              <a:t>v1</a:t>
            </a:r>
            <a:r>
              <a:rPr lang="zh-CN" altLang="en-US" sz="2400" dirty="0">
                <a:sym typeface="Symbol" panose="05050102010706020507" pitchFamily="18" charset="2"/>
              </a:rPr>
              <a:t>是常量，则</a:t>
            </a:r>
            <a:r>
              <a:rPr lang="en-US" altLang="zh-CN" sz="2400" dirty="0" smtClean="0">
                <a:sym typeface="Symbol" panose="05050102010706020507" pitchFamily="18" charset="2"/>
              </a:rPr>
              <a:t>v1</a:t>
            </a:r>
            <a:r>
              <a:rPr lang="zh-CN" altLang="en-US" sz="2400" dirty="0" smtClean="0">
                <a:sym typeface="Symbol" panose="05050102010706020507" pitchFamily="18" charset="2"/>
              </a:rPr>
              <a:t>可以被映射为</a:t>
            </a:r>
            <a:r>
              <a:rPr lang="en-US" altLang="zh-CN" sz="2400" dirty="0" smtClean="0">
                <a:sym typeface="Symbol" panose="05050102010706020507" pitchFamily="18" charset="2"/>
              </a:rPr>
              <a:t>(v1)</a:t>
            </a:r>
            <a:r>
              <a:rPr lang="zh-CN" altLang="en-US" sz="2400" dirty="0" smtClean="0">
                <a:sym typeface="Symbol" panose="05050102010706020507" pitchFamily="18" charset="2"/>
              </a:rPr>
              <a:t>；</a:t>
            </a:r>
            <a:endParaRPr lang="en-US" altLang="zh-CN" sz="2400" dirty="0" smtClean="0">
              <a:sym typeface="Symbol" panose="05050102010706020507" pitchFamily="18" charset="2"/>
            </a:endParaRPr>
          </a:p>
          <a:p>
            <a:pPr>
              <a:lnSpc>
                <a:spcPct val="100000"/>
              </a:lnSpc>
            </a:pPr>
            <a:r>
              <a:rPr lang="zh-CN" altLang="en-US" sz="2400" dirty="0" smtClean="0">
                <a:sym typeface="Symbol" panose="05050102010706020507" pitchFamily="18" charset="2"/>
              </a:rPr>
              <a:t>（</a:t>
            </a:r>
            <a:r>
              <a:rPr lang="en-US" altLang="zh-CN" sz="2400" dirty="0" smtClean="0">
                <a:sym typeface="Symbol" panose="05050102010706020507" pitchFamily="18" charset="2"/>
              </a:rPr>
              <a:t>2.5</a:t>
            </a:r>
            <a:r>
              <a:rPr lang="zh-CN" altLang="en-US" sz="2400" dirty="0" smtClean="0">
                <a:sym typeface="Symbol" panose="05050102010706020507" pitchFamily="18" charset="2"/>
              </a:rPr>
              <a:t>）</a:t>
            </a:r>
            <a:r>
              <a:rPr lang="zh-CN" altLang="en-US" sz="2400" dirty="0">
                <a:sym typeface="Symbol" panose="05050102010706020507" pitchFamily="18" charset="2"/>
              </a:rPr>
              <a:t>若</a:t>
            </a:r>
            <a:r>
              <a:rPr lang="en-US" altLang="zh-CN" sz="2400" dirty="0" smtClean="0">
                <a:sym typeface="Symbol" panose="05050102010706020507" pitchFamily="18" charset="2"/>
              </a:rPr>
              <a:t>v2</a:t>
            </a:r>
            <a:r>
              <a:rPr lang="zh-CN" altLang="en-US" sz="2400" dirty="0" smtClean="0">
                <a:sym typeface="Symbol" panose="05050102010706020507" pitchFamily="18" charset="2"/>
              </a:rPr>
              <a:t>是</a:t>
            </a:r>
            <a:r>
              <a:rPr lang="zh-CN" altLang="en-US" sz="2400" dirty="0">
                <a:sym typeface="Symbol" panose="05050102010706020507" pitchFamily="18" charset="2"/>
              </a:rPr>
              <a:t>常量，则</a:t>
            </a:r>
            <a:r>
              <a:rPr lang="en-US" altLang="zh-CN" sz="2400" dirty="0" smtClean="0">
                <a:sym typeface="Symbol" panose="05050102010706020507" pitchFamily="18" charset="2"/>
              </a:rPr>
              <a:t>v2</a:t>
            </a:r>
            <a:r>
              <a:rPr lang="zh-CN" altLang="en-US" sz="2400" dirty="0" smtClean="0">
                <a:sym typeface="Symbol" panose="05050102010706020507" pitchFamily="18" charset="2"/>
              </a:rPr>
              <a:t>可以</a:t>
            </a:r>
            <a:r>
              <a:rPr lang="zh-CN" altLang="en-US" sz="2400" dirty="0">
                <a:sym typeface="Symbol" panose="05050102010706020507" pitchFamily="18" charset="2"/>
              </a:rPr>
              <a:t>被映射为</a:t>
            </a:r>
            <a:r>
              <a:rPr lang="en-US" altLang="zh-CN" sz="2400" dirty="0">
                <a:sym typeface="Symbol" panose="05050102010706020507" pitchFamily="18" charset="2"/>
              </a:rPr>
              <a:t>(</a:t>
            </a:r>
            <a:r>
              <a:rPr lang="en-US" altLang="zh-CN" sz="2400" dirty="0" smtClean="0">
                <a:sym typeface="Symbol" panose="05050102010706020507" pitchFamily="18" charset="2"/>
              </a:rPr>
              <a:t>v2).</a:t>
            </a:r>
          </a:p>
          <a:p>
            <a:pPr>
              <a:lnSpc>
                <a:spcPct val="100000"/>
              </a:lnSpc>
            </a:pPr>
            <a:r>
              <a:rPr lang="zh-CN" altLang="en-US" sz="2400" dirty="0" smtClean="0"/>
              <a:t>则</a:t>
            </a:r>
            <a:r>
              <a:rPr lang="zh-CN" altLang="en-US" sz="2400" dirty="0"/>
              <a:t>称</a:t>
            </a:r>
            <a:r>
              <a:rPr lang="en-US" altLang="zh-CN" sz="2400" dirty="0"/>
              <a:t>Q</a:t>
            </a:r>
            <a:r>
              <a:rPr lang="zh-CN" altLang="en-US" sz="2400" dirty="0"/>
              <a:t>是</a:t>
            </a:r>
            <a:r>
              <a:rPr lang="en-US" altLang="zh-CN" sz="2400" dirty="0"/>
              <a:t>G</a:t>
            </a:r>
            <a:r>
              <a:rPr lang="zh-CN" altLang="en-US" sz="2400" dirty="0"/>
              <a:t>的</a:t>
            </a:r>
            <a:r>
              <a:rPr lang="zh-CN" altLang="en-US" sz="2400" dirty="0">
                <a:solidFill>
                  <a:srgbClr val="FF0000"/>
                </a:solidFill>
              </a:rPr>
              <a:t>同构子图</a:t>
            </a:r>
            <a:r>
              <a:rPr lang="zh-CN" altLang="en-US" sz="2400" dirty="0"/>
              <a:t>，</a:t>
            </a:r>
            <a:r>
              <a:rPr lang="en-US" altLang="zh-CN" sz="2400" dirty="0"/>
              <a:t>f</a:t>
            </a:r>
            <a:r>
              <a:rPr lang="zh-CN" altLang="en-US" sz="2400" dirty="0"/>
              <a:t>为同构函数。</a:t>
            </a:r>
            <a:endParaRPr lang="en-US" altLang="zh-CN" sz="2400" dirty="0"/>
          </a:p>
          <a:p>
            <a:pPr>
              <a:lnSpc>
                <a:spcPct val="100000"/>
              </a:lnSpc>
            </a:pPr>
            <a:r>
              <a:rPr lang="zh-CN" altLang="en-US" sz="2400" b="1" dirty="0"/>
              <a:t>面向标签图的图匹配：</a:t>
            </a:r>
            <a:r>
              <a:rPr lang="zh-CN" altLang="en-US" sz="2400" dirty="0"/>
              <a:t>在标签图</a:t>
            </a:r>
            <a:r>
              <a:rPr lang="en-US" altLang="zh-CN" sz="2400" dirty="0"/>
              <a:t>G</a:t>
            </a:r>
            <a:r>
              <a:rPr lang="zh-CN" altLang="en-US" sz="2400" dirty="0"/>
              <a:t>中查找所有与</a:t>
            </a:r>
            <a:r>
              <a:rPr lang="en-US" altLang="zh-CN" sz="2400" dirty="0"/>
              <a:t>Q</a:t>
            </a:r>
            <a:r>
              <a:rPr lang="zh-CN" altLang="en-US" sz="2400" dirty="0"/>
              <a:t>同构的子图。</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45</a:t>
            </a:fld>
            <a:endParaRPr lang="zh-CN" altLang="en-US" dirty="0"/>
          </a:p>
        </p:txBody>
      </p:sp>
    </p:spTree>
    <p:extLst>
      <p:ext uri="{BB962C8B-B14F-4D97-AF65-F5344CB8AC3E}">
        <p14:creationId xmlns:p14="http://schemas.microsoft.com/office/powerpoint/2010/main" val="10578485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7570"/>
            <a:ext cx="10515600" cy="468726"/>
          </a:xfrm>
        </p:spPr>
        <p:txBody>
          <a:bodyPr/>
          <a:lstStyle/>
          <a:p>
            <a:r>
              <a:rPr lang="en-US" altLang="zh-CN" sz="2400" b="1" dirty="0">
                <a:solidFill>
                  <a:prstClr val="black"/>
                </a:solidFill>
              </a:rPr>
              <a:t>5.2.1.2 </a:t>
            </a:r>
            <a:r>
              <a:rPr lang="zh-CN" altLang="en-US" sz="2400" b="1" dirty="0">
                <a:solidFill>
                  <a:prstClr val="black"/>
                </a:solidFill>
              </a:rPr>
              <a:t>面向属性图的图匹配（续</a:t>
            </a:r>
            <a:r>
              <a:rPr lang="zh-CN" altLang="en-US" sz="2400" b="1" dirty="0" smtClean="0">
                <a:solidFill>
                  <a:prstClr val="black"/>
                </a:solidFill>
              </a:rPr>
              <a:t>） </a:t>
            </a:r>
            <a:endParaRPr lang="zh-CN" altLang="en-US" dirty="0"/>
          </a:p>
        </p:txBody>
      </p:sp>
      <p:sp>
        <p:nvSpPr>
          <p:cNvPr id="3" name="内容占位符 2"/>
          <p:cNvSpPr>
            <a:spLocks noGrp="1"/>
          </p:cNvSpPr>
          <p:nvPr>
            <p:ph idx="1"/>
          </p:nvPr>
        </p:nvSpPr>
        <p:spPr>
          <a:xfrm>
            <a:off x="868114" y="612681"/>
            <a:ext cx="10515600" cy="4351338"/>
          </a:xfrm>
        </p:spPr>
        <p:txBody>
          <a:bodyPr>
            <a:normAutofit/>
          </a:bodyPr>
          <a:lstStyle/>
          <a:p>
            <a:r>
              <a:rPr lang="en-US" altLang="zh-CN" sz="2400" dirty="0" smtClean="0"/>
              <a:t>L={</a:t>
            </a:r>
            <a:r>
              <a:rPr lang="zh-CN" altLang="en-US" sz="2400" dirty="0" smtClean="0"/>
              <a:t>演员，导演，电影，出演</a:t>
            </a:r>
            <a:r>
              <a:rPr lang="en-US" altLang="zh-CN" sz="2400" dirty="0" smtClean="0"/>
              <a:t>};</a:t>
            </a:r>
          </a:p>
          <a:p>
            <a:r>
              <a:rPr lang="en-US" altLang="zh-CN" sz="2400" dirty="0" smtClean="0"/>
              <a:t>A={</a:t>
            </a:r>
            <a:r>
              <a:rPr lang="zh-CN" altLang="en-US" sz="2400" dirty="0" smtClean="0"/>
              <a:t>姓名</a:t>
            </a:r>
            <a:r>
              <a:rPr lang="en-US" altLang="zh-CN" sz="2400" dirty="0" smtClean="0"/>
              <a:t>}</a:t>
            </a:r>
            <a:r>
              <a:rPr lang="zh-CN" altLang="en-US" sz="2400" dirty="0" smtClean="0"/>
              <a:t>；</a:t>
            </a:r>
            <a:endParaRPr lang="en-US" altLang="zh-CN" sz="2400" dirty="0" smtClean="0"/>
          </a:p>
          <a:p>
            <a:r>
              <a:rPr lang="en-US" altLang="zh-CN" sz="2400" dirty="0" smtClean="0"/>
              <a:t>V’={x1, x3}, x1.L={</a:t>
            </a:r>
            <a:r>
              <a:rPr lang="zh-CN" altLang="en-US" sz="2400" dirty="0" smtClean="0"/>
              <a:t>人</a:t>
            </a:r>
            <a:r>
              <a:rPr lang="en-US" altLang="zh-CN" sz="2400" dirty="0" smtClean="0"/>
              <a:t>}</a:t>
            </a:r>
            <a:r>
              <a:rPr lang="zh-CN" altLang="en-US" sz="2400" dirty="0" smtClean="0"/>
              <a:t>，</a:t>
            </a:r>
            <a:r>
              <a:rPr lang="en-US" altLang="zh-CN" sz="2400" dirty="0" smtClean="0"/>
              <a:t>x3.L={</a:t>
            </a:r>
            <a:r>
              <a:rPr lang="zh-CN" altLang="en-US" sz="2400" dirty="0" smtClean="0"/>
              <a:t>电影</a:t>
            </a:r>
            <a:r>
              <a:rPr lang="en-US" altLang="zh-CN" sz="2400" dirty="0" smtClean="0"/>
              <a:t>}</a:t>
            </a:r>
            <a:r>
              <a:rPr lang="zh-CN" altLang="en-US" sz="2400" dirty="0" smtClean="0"/>
              <a:t>；</a:t>
            </a:r>
            <a:endParaRPr lang="en-US" altLang="zh-CN" sz="2400" dirty="0" smtClean="0"/>
          </a:p>
          <a:p>
            <a:r>
              <a:rPr lang="en-US" altLang="zh-CN" sz="2400" dirty="0" smtClean="0"/>
              <a:t>x1.A={</a:t>
            </a:r>
            <a:r>
              <a:rPr lang="zh-CN" altLang="en-US" sz="2400" dirty="0" smtClean="0"/>
              <a:t>姓名</a:t>
            </a:r>
            <a:r>
              <a:rPr lang="en-US" altLang="zh-CN" sz="2400" dirty="0" smtClean="0"/>
              <a:t>}</a:t>
            </a:r>
            <a:r>
              <a:rPr lang="zh-CN" altLang="en-US" sz="2400" dirty="0" smtClean="0"/>
              <a:t>，</a:t>
            </a:r>
            <a:r>
              <a:rPr lang="en-US" altLang="zh-CN" sz="2400" dirty="0" smtClean="0"/>
              <a:t>x1[</a:t>
            </a:r>
            <a:r>
              <a:rPr lang="zh-CN" altLang="en-US" sz="2400" dirty="0" smtClean="0"/>
              <a:t>姓名</a:t>
            </a:r>
            <a:r>
              <a:rPr lang="en-US" altLang="zh-CN" sz="2400" dirty="0" smtClean="0"/>
              <a:t>]=x2</a:t>
            </a:r>
            <a:r>
              <a:rPr lang="zh-CN" altLang="en-US" sz="2400" dirty="0" smtClean="0"/>
              <a:t>，</a:t>
            </a:r>
            <a:r>
              <a:rPr lang="en-US" altLang="zh-CN" sz="2400" dirty="0" smtClean="0"/>
              <a:t>x2.A={</a:t>
            </a:r>
            <a:r>
              <a:rPr lang="zh-CN" altLang="en-US" sz="2400" dirty="0" smtClean="0"/>
              <a:t>名称</a:t>
            </a:r>
            <a:r>
              <a:rPr lang="en-US" altLang="zh-CN" sz="2400" dirty="0" smtClean="0"/>
              <a:t>}</a:t>
            </a:r>
            <a:r>
              <a:rPr lang="zh-CN" altLang="en-US" sz="2400" dirty="0"/>
              <a:t>，</a:t>
            </a:r>
            <a:r>
              <a:rPr lang="en-US" altLang="zh-CN" sz="2400" dirty="0" smtClean="0"/>
              <a:t>x2[</a:t>
            </a:r>
            <a:r>
              <a:rPr lang="zh-CN" altLang="en-US" sz="2400" dirty="0" smtClean="0"/>
              <a:t>名称</a:t>
            </a:r>
            <a:r>
              <a:rPr lang="en-US" altLang="zh-CN" sz="2400" dirty="0" smtClean="0"/>
              <a:t>]=x4</a:t>
            </a:r>
            <a:r>
              <a:rPr lang="zh-CN" altLang="en-US" sz="2400" dirty="0" smtClean="0"/>
              <a:t>；</a:t>
            </a:r>
            <a:endParaRPr lang="en-US" altLang="zh-CN" sz="2400" dirty="0"/>
          </a:p>
          <a:p>
            <a:r>
              <a:rPr lang="en-US" altLang="zh-CN" sz="2400" dirty="0" smtClean="0"/>
              <a:t>E’={x5, x6}</a:t>
            </a:r>
            <a:r>
              <a:rPr lang="zh-CN" altLang="en-US" sz="2400" dirty="0" smtClean="0"/>
              <a:t>，</a:t>
            </a:r>
            <a:r>
              <a:rPr lang="en-US" altLang="zh-CN" sz="2400" dirty="0" smtClean="0"/>
              <a:t>x5=&lt;x1, x3&gt;</a:t>
            </a:r>
            <a:r>
              <a:rPr lang="zh-CN" altLang="en-US" sz="2400" dirty="0" smtClean="0"/>
              <a:t>，</a:t>
            </a:r>
            <a:r>
              <a:rPr lang="en-US" altLang="zh-CN" sz="2400" dirty="0" smtClean="0"/>
              <a:t>x5.L={</a:t>
            </a:r>
            <a:r>
              <a:rPr lang="zh-CN" altLang="en-US" sz="2400" dirty="0" smtClean="0"/>
              <a:t>出演</a:t>
            </a:r>
            <a:r>
              <a:rPr lang="en-US" altLang="zh-CN" sz="2400" dirty="0" smtClean="0"/>
              <a:t>}</a:t>
            </a:r>
            <a:r>
              <a:rPr lang="zh-CN" altLang="en-US" sz="2400" dirty="0" smtClean="0"/>
              <a:t>，</a:t>
            </a:r>
            <a:r>
              <a:rPr lang="en-US" altLang="zh-CN" sz="2400" dirty="0" smtClean="0"/>
              <a:t>x6=&lt;x1, x3&gt;,</a:t>
            </a:r>
            <a:r>
              <a:rPr lang="en-US" altLang="zh-CN" sz="2400" dirty="0"/>
              <a:t> </a:t>
            </a:r>
            <a:r>
              <a:rPr lang="en-US" altLang="zh-CN" sz="2400" dirty="0" smtClean="0"/>
              <a:t>x6.L={</a:t>
            </a:r>
            <a:r>
              <a:rPr lang="zh-CN" altLang="en-US" sz="2400" dirty="0" smtClean="0"/>
              <a:t>导演</a:t>
            </a:r>
            <a:r>
              <a:rPr lang="en-US" altLang="zh-CN" sz="2400" dirty="0" smtClean="0"/>
              <a:t>}</a:t>
            </a:r>
          </a:p>
          <a:p>
            <a:r>
              <a:rPr lang="zh-CN" altLang="en-US" sz="2400" dirty="0" smtClean="0">
                <a:solidFill>
                  <a:srgbClr val="00B0F0"/>
                </a:solidFill>
              </a:rPr>
              <a:t>查询自导自演过电影的影星以及对应电影的名称</a:t>
            </a:r>
            <a:endParaRPr lang="zh-CN" altLang="en-US" sz="2400" dirty="0">
              <a:solidFill>
                <a:srgbClr val="00B0F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46</a:t>
            </a:fld>
            <a:endParaRPr lang="zh-CN" altLang="en-US" dirty="0"/>
          </a:p>
        </p:txBody>
      </p:sp>
      <p:sp>
        <p:nvSpPr>
          <p:cNvPr id="5" name="矩形 4"/>
          <p:cNvSpPr/>
          <p:nvPr/>
        </p:nvSpPr>
        <p:spPr>
          <a:xfrm>
            <a:off x="237172" y="5565190"/>
            <a:ext cx="1261884" cy="523220"/>
          </a:xfrm>
          <a:prstGeom prst="rect">
            <a:avLst/>
          </a:prstGeom>
        </p:spPr>
        <p:txBody>
          <a:bodyPr wrap="none">
            <a:spAutoFit/>
          </a:bodyPr>
          <a:lstStyle/>
          <a:p>
            <a:r>
              <a:rPr kumimoji="1" lang="zh-CN" altLang="en-US" sz="2800" dirty="0" smtClean="0"/>
              <a:t>属性图</a:t>
            </a:r>
            <a:endParaRPr kumimoji="1" lang="en-US" altLang="zh-CN" sz="2800" dirty="0"/>
          </a:p>
        </p:txBody>
      </p:sp>
      <p:grpSp>
        <p:nvGrpSpPr>
          <p:cNvPr id="6" name="组 3"/>
          <p:cNvGrpSpPr/>
          <p:nvPr/>
        </p:nvGrpSpPr>
        <p:grpSpPr>
          <a:xfrm>
            <a:off x="1719686" y="4156010"/>
            <a:ext cx="3786714" cy="2715850"/>
            <a:chOff x="1719686" y="4156010"/>
            <a:chExt cx="3786714" cy="2715850"/>
          </a:xfrm>
        </p:grpSpPr>
        <p:pic>
          <p:nvPicPr>
            <p:cNvPr id="7" name="图片 13" descr="C:\Users\ADMINI~1\AppData\Local\Temp\WeChat Files\46915361230926136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3598" y="4258520"/>
              <a:ext cx="3732802" cy="261334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1719686" y="4156010"/>
              <a:ext cx="877163" cy="369332"/>
            </a:xfrm>
            <a:prstGeom prst="rect">
              <a:avLst/>
            </a:prstGeom>
            <a:noFill/>
          </p:spPr>
          <p:txBody>
            <a:bodyPr wrap="none" rtlCol="0">
              <a:spAutoFit/>
            </a:bodyPr>
            <a:lstStyle/>
            <a:p>
              <a:r>
                <a:rPr kumimoji="1" lang="zh-CN" altLang="en-US" smtClean="0"/>
                <a:t>查询图</a:t>
              </a:r>
              <a:endParaRPr kumimoji="1" lang="zh-CN" altLang="en-US"/>
            </a:p>
          </p:txBody>
        </p:sp>
      </p:grpSp>
      <p:sp>
        <p:nvSpPr>
          <p:cNvPr id="9" name="矩形 8"/>
          <p:cNvSpPr/>
          <p:nvPr/>
        </p:nvSpPr>
        <p:spPr>
          <a:xfrm>
            <a:off x="1719686" y="4035697"/>
            <a:ext cx="10273022" cy="27336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0"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3377" y="4126016"/>
            <a:ext cx="5772354" cy="2610793"/>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p:cNvSpPr txBox="1"/>
          <p:nvPr/>
        </p:nvSpPr>
        <p:spPr>
          <a:xfrm>
            <a:off x="5657418" y="4194222"/>
            <a:ext cx="877163" cy="369332"/>
          </a:xfrm>
          <a:prstGeom prst="rect">
            <a:avLst/>
          </a:prstGeom>
          <a:noFill/>
        </p:spPr>
        <p:txBody>
          <a:bodyPr wrap="none" rtlCol="0">
            <a:spAutoFit/>
          </a:bodyPr>
          <a:lstStyle/>
          <a:p>
            <a:r>
              <a:rPr kumimoji="1" lang="zh-CN" altLang="en-US" dirty="0" smtClean="0"/>
              <a:t>数据图</a:t>
            </a:r>
            <a:endParaRPr kumimoji="1" lang="zh-CN" altLang="en-US" dirty="0"/>
          </a:p>
        </p:txBody>
      </p:sp>
      <p:cxnSp>
        <p:nvCxnSpPr>
          <p:cNvPr id="15" name="直线连接符 41"/>
          <p:cNvCxnSpPr/>
          <p:nvPr/>
        </p:nvCxnSpPr>
        <p:spPr>
          <a:xfrm>
            <a:off x="4203882" y="6576646"/>
            <a:ext cx="3023395" cy="0"/>
          </a:xfrm>
          <a:prstGeom prst="line">
            <a:avLst/>
          </a:prstGeom>
          <a:ln w="28575">
            <a:headEnd type="none" w="med" len="lg"/>
            <a:tailEnd type="triangle" w="med" len="med"/>
          </a:ln>
        </p:spPr>
        <p:style>
          <a:lnRef idx="1">
            <a:schemeClr val="accent1"/>
          </a:lnRef>
          <a:fillRef idx="0">
            <a:schemeClr val="accent1"/>
          </a:fillRef>
          <a:effectRef idx="0">
            <a:schemeClr val="accent1"/>
          </a:effectRef>
          <a:fontRef idx="minor">
            <a:schemeClr val="tx1"/>
          </a:fontRef>
        </p:style>
      </p:cxnSp>
      <p:sp>
        <p:nvSpPr>
          <p:cNvPr id="24" name="上弧形箭头 23"/>
          <p:cNvSpPr/>
          <p:nvPr/>
        </p:nvSpPr>
        <p:spPr>
          <a:xfrm>
            <a:off x="3639999" y="3911600"/>
            <a:ext cx="3484701" cy="429076"/>
          </a:xfrm>
          <a:prstGeom prst="curved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下弧形箭头 24"/>
          <p:cNvSpPr/>
          <p:nvPr/>
        </p:nvSpPr>
        <p:spPr>
          <a:xfrm>
            <a:off x="2846439" y="5873262"/>
            <a:ext cx="3421626" cy="482147"/>
          </a:xfrm>
          <a:prstGeom prst="curved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下弧形箭头 25"/>
          <p:cNvSpPr/>
          <p:nvPr/>
        </p:nvSpPr>
        <p:spPr>
          <a:xfrm>
            <a:off x="5161935" y="6088410"/>
            <a:ext cx="2831691" cy="266999"/>
          </a:xfrm>
          <a:prstGeom prst="curved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834851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12" presetClass="entr" presetSubtype="8"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 calcmode="lin" valueType="num">
                                      <p:cBhvr additive="base">
                                        <p:cTn id="10" dur="500"/>
                                        <p:tgtEl>
                                          <p:spTgt spid="15"/>
                                        </p:tgtEl>
                                        <p:attrNameLst>
                                          <p:attrName>ppt_x</p:attrName>
                                        </p:attrNameLst>
                                      </p:cBhvr>
                                      <p:tavLst>
                                        <p:tav tm="0">
                                          <p:val>
                                            <p:strVal val="#ppt_x-#ppt_w*1.125000"/>
                                          </p:val>
                                        </p:tav>
                                        <p:tav tm="100000">
                                          <p:val>
                                            <p:strVal val="#ppt_x"/>
                                          </p:val>
                                        </p:tav>
                                      </p:tavLst>
                                    </p:anim>
                                    <p:animEffect transition="in" filter="wipe(right)">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4710"/>
            <a:ext cx="10515600" cy="659002"/>
          </a:xfrm>
        </p:spPr>
        <p:txBody>
          <a:bodyPr/>
          <a:lstStyle/>
          <a:p>
            <a:r>
              <a:rPr lang="en-US" altLang="zh-CN" sz="2400" b="1" dirty="0">
                <a:solidFill>
                  <a:prstClr val="black"/>
                </a:solidFill>
              </a:rPr>
              <a:t>5.2.1.2 </a:t>
            </a:r>
            <a:r>
              <a:rPr lang="zh-CN" altLang="en-US" sz="2400" b="1" dirty="0" smtClean="0">
                <a:solidFill>
                  <a:prstClr val="black"/>
                </a:solidFill>
              </a:rPr>
              <a:t>图匹配算法 </a:t>
            </a:r>
            <a:endParaRPr lang="zh-CN" altLang="en-US" dirty="0"/>
          </a:p>
        </p:txBody>
      </p:sp>
      <p:sp>
        <p:nvSpPr>
          <p:cNvPr id="3" name="内容占位符 2"/>
          <p:cNvSpPr>
            <a:spLocks noGrp="1"/>
          </p:cNvSpPr>
          <p:nvPr>
            <p:ph idx="1"/>
          </p:nvPr>
        </p:nvSpPr>
        <p:spPr>
          <a:xfrm>
            <a:off x="838200" y="743711"/>
            <a:ext cx="10515600" cy="5977763"/>
          </a:xfrm>
        </p:spPr>
        <p:txBody>
          <a:bodyPr>
            <a:normAutofit/>
          </a:bodyPr>
          <a:lstStyle/>
          <a:p>
            <a:r>
              <a:rPr lang="en-US" altLang="zh-CN" sz="2400" b="1" dirty="0" smtClean="0"/>
              <a:t>VF2</a:t>
            </a:r>
            <a:r>
              <a:rPr lang="zh-CN" altLang="en-US" sz="2400" b="1" dirty="0" smtClean="0"/>
              <a:t>算法</a:t>
            </a:r>
            <a:endParaRPr lang="en-US" altLang="zh-CN" sz="2400" b="1" dirty="0" smtClean="0"/>
          </a:p>
          <a:p>
            <a:r>
              <a:rPr lang="zh-CN" altLang="en-US" sz="2400" dirty="0" smtClean="0"/>
              <a:t>       一种实现子图匹配查询的递归算法，为减少搜索空间，应用了一组基于子图匹配规则的启发式规则（</a:t>
            </a:r>
            <a:r>
              <a:rPr lang="zh-CN" altLang="en-US" sz="2400" dirty="0" smtClean="0">
                <a:solidFill>
                  <a:srgbClr val="00B0F0"/>
                </a:solidFill>
              </a:rPr>
              <a:t>一旦发现后续不可能再进一步满足启发式规则的搜索空间，该空间可被直接剪枝停止搜索</a:t>
            </a:r>
            <a:r>
              <a:rPr lang="zh-CN" altLang="en-US" sz="2400" dirty="0" smtClean="0"/>
              <a:t>）。</a:t>
            </a:r>
            <a:endParaRPr lang="en-US" altLang="zh-CN" sz="2400" dirty="0" smtClean="0"/>
          </a:p>
          <a:p>
            <a:r>
              <a:rPr lang="zh-CN" altLang="en-US" sz="2400" b="1" dirty="0" smtClean="0"/>
              <a:t>基本思想</a:t>
            </a:r>
            <a:endParaRPr lang="en-US" altLang="zh-CN" sz="2400" b="1" dirty="0" smtClean="0"/>
          </a:p>
          <a:p>
            <a:r>
              <a:rPr lang="zh-CN" altLang="en-US" sz="2400" dirty="0" smtClean="0"/>
              <a:t>       将对于图的可能满足条件的子图的搜索过程看做一个候选解空间遍历的过程，并进一步设计为一个搜索结果的状态空间树的搜索过程。</a:t>
            </a:r>
            <a:endParaRPr lang="en-US" altLang="zh-CN" sz="2400" dirty="0" smtClean="0"/>
          </a:p>
          <a:p>
            <a:r>
              <a:rPr lang="en-US" altLang="zh-CN" sz="2400" dirty="0"/>
              <a:t> </a:t>
            </a:r>
            <a:r>
              <a:rPr lang="en-US" altLang="zh-CN" sz="2400" dirty="0" smtClean="0"/>
              <a:t>      </a:t>
            </a:r>
            <a:r>
              <a:rPr lang="zh-CN" altLang="en-US" sz="2400" dirty="0" smtClean="0"/>
              <a:t>树的每个节点都是一个状态</a:t>
            </a:r>
            <a:r>
              <a:rPr lang="en-US" altLang="zh-CN" sz="2400" dirty="0" smtClean="0"/>
              <a:t>s</a:t>
            </a:r>
            <a:r>
              <a:rPr lang="zh-CN" altLang="en-US" sz="2400" dirty="0" smtClean="0"/>
              <a:t>，</a:t>
            </a:r>
            <a:r>
              <a:rPr lang="en-US" altLang="zh-CN" sz="2400" dirty="0" smtClean="0"/>
              <a:t>s</a:t>
            </a:r>
            <a:r>
              <a:rPr lang="zh-CN" altLang="en-US" sz="2400" dirty="0" smtClean="0"/>
              <a:t>包含一系列查询图</a:t>
            </a:r>
            <a:r>
              <a:rPr lang="en-US" altLang="zh-CN" sz="2400" dirty="0" smtClean="0"/>
              <a:t>Q</a:t>
            </a:r>
            <a:r>
              <a:rPr lang="zh-CN" altLang="en-US" sz="2400" dirty="0" smtClean="0"/>
              <a:t>和被查找图</a:t>
            </a:r>
            <a:r>
              <a:rPr lang="en-US" altLang="zh-CN" sz="2400" dirty="0" smtClean="0"/>
              <a:t>G</a:t>
            </a:r>
            <a:r>
              <a:rPr lang="zh-CN" altLang="en-US" sz="2400" dirty="0" smtClean="0"/>
              <a:t>之间的可能满足匹配映射关系的顶点对。   </a:t>
            </a:r>
            <a:endParaRPr lang="en-US" altLang="zh-CN" sz="2400"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47</a:t>
            </a:fld>
            <a:endParaRPr lang="zh-CN" altLang="en-US" dirty="0"/>
          </a:p>
        </p:txBody>
      </p:sp>
    </p:spTree>
    <p:extLst>
      <p:ext uri="{BB962C8B-B14F-4D97-AF65-F5344CB8AC3E}">
        <p14:creationId xmlns:p14="http://schemas.microsoft.com/office/powerpoint/2010/main" val="145048570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4710"/>
            <a:ext cx="10515600" cy="659002"/>
          </a:xfrm>
        </p:spPr>
        <p:txBody>
          <a:bodyPr/>
          <a:lstStyle/>
          <a:p>
            <a:r>
              <a:rPr lang="en-US" altLang="zh-CN" sz="2400" b="1" dirty="0">
                <a:solidFill>
                  <a:prstClr val="black"/>
                </a:solidFill>
              </a:rPr>
              <a:t>5.2.1.2 </a:t>
            </a:r>
            <a:r>
              <a:rPr lang="zh-CN" altLang="en-US" sz="2400" b="1" dirty="0" smtClean="0">
                <a:solidFill>
                  <a:prstClr val="black"/>
                </a:solidFill>
              </a:rPr>
              <a:t>图匹配算法 </a:t>
            </a:r>
            <a:endParaRPr lang="zh-CN" altLang="en-US" dirty="0"/>
          </a:p>
        </p:txBody>
      </p:sp>
      <p:sp>
        <p:nvSpPr>
          <p:cNvPr id="3" name="内容占位符 2"/>
          <p:cNvSpPr>
            <a:spLocks noGrp="1"/>
          </p:cNvSpPr>
          <p:nvPr>
            <p:ph idx="1"/>
          </p:nvPr>
        </p:nvSpPr>
        <p:spPr>
          <a:xfrm>
            <a:off x="838200" y="743711"/>
            <a:ext cx="10515600" cy="5977763"/>
          </a:xfrm>
        </p:spPr>
        <p:txBody>
          <a:bodyPr>
            <a:normAutofit/>
          </a:bodyPr>
          <a:lstStyle/>
          <a:p>
            <a:r>
              <a:rPr lang="en-US" altLang="zh-CN" sz="2400" b="1" dirty="0" smtClean="0"/>
              <a:t>VF2</a:t>
            </a:r>
            <a:r>
              <a:rPr lang="zh-CN" altLang="en-US" sz="2400" b="1" dirty="0" smtClean="0"/>
              <a:t>算法思想：</a:t>
            </a:r>
            <a:endParaRPr lang="en-US" altLang="zh-CN" sz="2400" b="1" dirty="0" smtClean="0"/>
          </a:p>
          <a:p>
            <a:pPr marL="342900" indent="-342900">
              <a:buFont typeface="Wingdings" panose="05000000000000000000" pitchFamily="2" charset="2"/>
              <a:buChar char="Ø"/>
            </a:pPr>
            <a:r>
              <a:rPr lang="zh-CN" altLang="en-US" sz="2400" dirty="0" smtClean="0"/>
              <a:t>初始状态</a:t>
            </a:r>
            <a:r>
              <a:rPr lang="en-US" altLang="zh-CN" sz="2400" dirty="0" smtClean="0"/>
              <a:t>s</a:t>
            </a:r>
            <a:r>
              <a:rPr lang="zh-CN" altLang="en-US" sz="2400" dirty="0" smtClean="0"/>
              <a:t>为空，搜索采用深度优先方式逐层修改当前状态空间的顶点对集合。</a:t>
            </a:r>
            <a:endParaRPr lang="en-US" altLang="zh-CN" sz="2400" dirty="0" smtClean="0"/>
          </a:p>
          <a:p>
            <a:pPr marL="342900" indent="-342900">
              <a:buFont typeface="Wingdings" panose="05000000000000000000" pitchFamily="2" charset="2"/>
              <a:buChar char="Ø"/>
            </a:pPr>
            <a:r>
              <a:rPr lang="zh-CN" altLang="en-US" sz="2400" dirty="0" smtClean="0"/>
              <a:t>对于发现的不违反满足图匹配约束条件的顶点对，</a:t>
            </a:r>
            <a:endParaRPr lang="en-US" altLang="zh-CN" sz="2400" dirty="0" smtClean="0"/>
          </a:p>
          <a:p>
            <a:pPr marL="722313"/>
            <a:r>
              <a:rPr lang="zh-CN" altLang="en-US" sz="2400" dirty="0" smtClean="0"/>
              <a:t>刷新当前状态空间顶点对集合；</a:t>
            </a:r>
            <a:endParaRPr lang="en-US" altLang="zh-CN" sz="2400" dirty="0" smtClean="0"/>
          </a:p>
          <a:p>
            <a:pPr marL="722313"/>
            <a:r>
              <a:rPr lang="zh-CN" altLang="en-US" sz="2400" dirty="0" smtClean="0"/>
              <a:t>并和当前状态节点中的候选顶点对一起组成该状态节点的子节点；</a:t>
            </a:r>
            <a:endParaRPr lang="en-US" altLang="zh-CN" sz="2400" dirty="0" smtClean="0"/>
          </a:p>
          <a:p>
            <a:pPr marL="722313"/>
            <a:r>
              <a:rPr lang="zh-CN" altLang="en-US" sz="2400" dirty="0" smtClean="0"/>
              <a:t>然后对该子节点继续深度优先搜索。</a:t>
            </a:r>
            <a:endParaRPr lang="en-US" altLang="zh-CN" sz="2400" dirty="0" smtClean="0"/>
          </a:p>
          <a:p>
            <a:pPr marL="342900" indent="-342900">
              <a:buFont typeface="Wingdings" panose="05000000000000000000" pitchFamily="2" charset="2"/>
              <a:buChar char="Ø"/>
            </a:pPr>
            <a:r>
              <a:rPr lang="zh-CN" altLang="en-US" sz="2400" dirty="0" smtClean="0"/>
              <a:t>当遇到满足全部子图匹配条件时该分支返回；</a:t>
            </a:r>
            <a:endParaRPr lang="en-US" altLang="zh-CN" sz="2400" dirty="0" smtClean="0"/>
          </a:p>
          <a:p>
            <a:pPr marL="342900" indent="-342900">
              <a:buFont typeface="Wingdings" panose="05000000000000000000" pitchFamily="2" charset="2"/>
              <a:buChar char="Ø"/>
            </a:pPr>
            <a:r>
              <a:rPr lang="zh-CN" altLang="en-US" sz="2400" dirty="0" smtClean="0"/>
              <a:t>如果能依据</a:t>
            </a:r>
            <a:r>
              <a:rPr lang="zh-CN" altLang="en-US" sz="2400" dirty="0"/>
              <a:t>图</a:t>
            </a:r>
            <a:r>
              <a:rPr lang="zh-CN" altLang="en-US" sz="2400" dirty="0" smtClean="0"/>
              <a:t>匹配约束条件判断出该状态空间节点不可能有子节点满足条件时，对该状态空间搜索树的分支剪枝，执行算法的回溯动作；</a:t>
            </a:r>
            <a:endParaRPr lang="en-US" altLang="zh-CN" sz="2400" dirty="0"/>
          </a:p>
          <a:p>
            <a:pPr marL="342900" indent="-342900">
              <a:buFont typeface="Wingdings" panose="05000000000000000000" pitchFamily="2" charset="2"/>
              <a:buChar char="Ø"/>
            </a:pPr>
            <a:r>
              <a:rPr lang="zh-CN" altLang="en-US" sz="2400" dirty="0" smtClean="0"/>
              <a:t>搜索过程直到最后回溯到根节点结束。</a:t>
            </a:r>
            <a:endParaRPr lang="en-US" altLang="zh-CN" sz="2400"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48</a:t>
            </a:fld>
            <a:endParaRPr lang="zh-CN" altLang="en-US" dirty="0"/>
          </a:p>
        </p:txBody>
      </p:sp>
    </p:spTree>
    <p:extLst>
      <p:ext uri="{BB962C8B-B14F-4D97-AF65-F5344CB8AC3E}">
        <p14:creationId xmlns:p14="http://schemas.microsoft.com/office/powerpoint/2010/main" val="42805277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4710"/>
            <a:ext cx="10515600" cy="659002"/>
          </a:xfrm>
        </p:spPr>
        <p:txBody>
          <a:bodyPr/>
          <a:lstStyle/>
          <a:p>
            <a:r>
              <a:rPr lang="en-US" altLang="zh-CN" sz="2400" b="1" dirty="0">
                <a:solidFill>
                  <a:prstClr val="black"/>
                </a:solidFill>
              </a:rPr>
              <a:t>5.2.1.2 </a:t>
            </a:r>
            <a:r>
              <a:rPr lang="zh-CN" altLang="en-US" sz="2400" b="1" dirty="0" smtClean="0">
                <a:solidFill>
                  <a:prstClr val="black"/>
                </a:solidFill>
              </a:rPr>
              <a:t>图匹配算法 </a:t>
            </a:r>
            <a:endParaRPr lang="zh-CN" altLang="en-US" dirty="0"/>
          </a:p>
        </p:txBody>
      </p:sp>
      <p:sp>
        <p:nvSpPr>
          <p:cNvPr id="3" name="内容占位符 2"/>
          <p:cNvSpPr>
            <a:spLocks noGrp="1"/>
          </p:cNvSpPr>
          <p:nvPr>
            <p:ph idx="1"/>
          </p:nvPr>
        </p:nvSpPr>
        <p:spPr>
          <a:xfrm>
            <a:off x="838200" y="743711"/>
            <a:ext cx="10515600" cy="585217"/>
          </a:xfrm>
        </p:spPr>
        <p:txBody>
          <a:bodyPr>
            <a:normAutofit/>
          </a:bodyPr>
          <a:lstStyle/>
          <a:p>
            <a:r>
              <a:rPr lang="en-US" altLang="zh-CN" sz="2400" b="1" dirty="0" smtClean="0"/>
              <a:t>VF2</a:t>
            </a:r>
            <a:r>
              <a:rPr lang="zh-CN" altLang="en-US" sz="2400" b="1" dirty="0" smtClean="0"/>
              <a:t>算法</a:t>
            </a:r>
            <a:endParaRPr lang="en-US" altLang="zh-CN" sz="2400" b="1"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49</a:t>
            </a:fld>
            <a:endParaRPr lang="zh-CN" altLang="en-US" dirty="0"/>
          </a:p>
        </p:txBody>
      </p:sp>
      <p:pic>
        <p:nvPicPr>
          <p:cNvPr id="5" name="图片 4"/>
          <p:cNvPicPr>
            <a:picLocks noChangeAspect="1"/>
          </p:cNvPicPr>
          <p:nvPr/>
        </p:nvPicPr>
        <p:blipFill>
          <a:blip r:embed="rId2"/>
          <a:stretch>
            <a:fillRect/>
          </a:stretch>
        </p:blipFill>
        <p:spPr>
          <a:xfrm>
            <a:off x="601742" y="1328928"/>
            <a:ext cx="10988516" cy="4778574"/>
          </a:xfrm>
          <a:prstGeom prst="rect">
            <a:avLst/>
          </a:prstGeom>
        </p:spPr>
      </p:pic>
    </p:spTree>
    <p:extLst>
      <p:ext uri="{BB962C8B-B14F-4D97-AF65-F5344CB8AC3E}">
        <p14:creationId xmlns:p14="http://schemas.microsoft.com/office/powerpoint/2010/main" val="18827452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432079"/>
            <a:ext cx="10515600" cy="5204721"/>
          </a:xfrm>
        </p:spPr>
        <p:txBody>
          <a:bodyPr>
            <a:normAutofit fontScale="85000" lnSpcReduction="20000"/>
          </a:bodyPr>
          <a:lstStyle/>
          <a:p>
            <a:r>
              <a:rPr lang="zh-CN" altLang="en-US" b="1" dirty="0" smtClean="0"/>
              <a:t>图数据管理的起源</a:t>
            </a:r>
            <a:r>
              <a:rPr lang="zh-CN" altLang="en-US" dirty="0" smtClean="0"/>
              <a:t>：</a:t>
            </a:r>
            <a:r>
              <a:rPr lang="en-US" altLang="zh-CN" dirty="0" smtClean="0"/>
              <a:t>20</a:t>
            </a:r>
            <a:r>
              <a:rPr lang="zh-CN" altLang="en-US" dirty="0" smtClean="0"/>
              <a:t>世纪</a:t>
            </a:r>
            <a:r>
              <a:rPr lang="en-US" altLang="zh-CN" dirty="0" smtClean="0"/>
              <a:t>70</a:t>
            </a:r>
            <a:r>
              <a:rPr lang="zh-CN" altLang="en-US" dirty="0" smtClean="0"/>
              <a:t>年代</a:t>
            </a:r>
            <a:endParaRPr lang="en-US" altLang="zh-CN" dirty="0" smtClean="0"/>
          </a:p>
          <a:p>
            <a:r>
              <a:rPr lang="en-US" altLang="zh-CN" dirty="0" smtClean="0"/>
              <a:t>                                  ↓↓</a:t>
            </a:r>
            <a:endParaRPr lang="en-US" altLang="zh-CN" dirty="0"/>
          </a:p>
          <a:p>
            <a:r>
              <a:rPr lang="zh-CN" altLang="en-US" dirty="0" smtClean="0"/>
              <a:t>关系数据库（关系数据理论辅助建模、数据独立性高、查询优化问题实现突破）</a:t>
            </a:r>
            <a:endParaRPr lang="en-US" altLang="zh-CN" dirty="0" smtClean="0"/>
          </a:p>
          <a:p>
            <a:r>
              <a:rPr lang="en-US" altLang="zh-CN" dirty="0" smtClean="0"/>
              <a:t>               ↓↓</a:t>
            </a:r>
            <a:endParaRPr lang="en-US" altLang="zh-CN" dirty="0"/>
          </a:p>
          <a:p>
            <a:r>
              <a:rPr lang="zh-CN" altLang="en-US" dirty="0" smtClean="0"/>
              <a:t>进入</a:t>
            </a:r>
            <a:r>
              <a:rPr lang="en-US" altLang="zh-CN" dirty="0" smtClean="0"/>
              <a:t>21</a:t>
            </a:r>
            <a:r>
              <a:rPr lang="zh-CN" altLang="en-US" dirty="0" smtClean="0"/>
              <a:t>世纪，语义网发展，社交网发展，知识图谱技术诞生</a:t>
            </a:r>
            <a:endParaRPr lang="en-US" altLang="zh-CN" dirty="0" smtClean="0"/>
          </a:p>
          <a:p>
            <a:r>
              <a:rPr lang="zh-CN" altLang="en-US" dirty="0" smtClean="0"/>
              <a:t>大规模图数据爆发性增长</a:t>
            </a:r>
            <a:endParaRPr lang="en-US" altLang="zh-CN" dirty="0" smtClean="0"/>
          </a:p>
          <a:p>
            <a:r>
              <a:rPr lang="en-US" altLang="zh-CN" dirty="0" smtClean="0"/>
              <a:t>    ↓↓</a:t>
            </a:r>
            <a:endParaRPr lang="en-US" altLang="zh-CN" dirty="0"/>
          </a:p>
          <a:p>
            <a:r>
              <a:rPr lang="zh-CN" altLang="en-US" dirty="0" smtClean="0"/>
              <a:t>各种图数据库产品诞生（</a:t>
            </a:r>
            <a:r>
              <a:rPr lang="en-US" altLang="zh-CN" dirty="0" smtClean="0"/>
              <a:t>Neo4j</a:t>
            </a:r>
            <a:r>
              <a:rPr lang="zh-CN" altLang="en-US" dirty="0"/>
              <a:t>、</a:t>
            </a:r>
            <a:r>
              <a:rPr lang="zh-CN" altLang="en-US" dirty="0" smtClean="0"/>
              <a:t>谷歌</a:t>
            </a:r>
            <a:r>
              <a:rPr lang="en-US" altLang="zh-CN" dirty="0" err="1" smtClean="0"/>
              <a:t>Pregel</a:t>
            </a:r>
            <a:r>
              <a:rPr lang="zh-CN" altLang="en-US" dirty="0" smtClean="0"/>
              <a:t>、卡内基梅隆</a:t>
            </a:r>
            <a:r>
              <a:rPr lang="zh-CN" altLang="en-US" dirty="0"/>
              <a:t>大学</a:t>
            </a:r>
            <a:r>
              <a:rPr lang="en-US" altLang="zh-CN" dirty="0" err="1" smtClean="0"/>
              <a:t>GraphLab</a:t>
            </a:r>
            <a:r>
              <a:rPr lang="zh-CN" altLang="en-US" dirty="0" smtClean="0"/>
              <a:t>、</a:t>
            </a:r>
            <a:r>
              <a:rPr lang="en-US" altLang="zh-CN" dirty="0" smtClean="0"/>
              <a:t>Spark </a:t>
            </a:r>
            <a:r>
              <a:rPr lang="en-US" altLang="zh-CN" dirty="0" err="1"/>
              <a:t>GraphX</a:t>
            </a:r>
            <a:r>
              <a:rPr lang="zh-CN" altLang="en-US" dirty="0"/>
              <a:t>、</a:t>
            </a:r>
            <a:r>
              <a:rPr lang="en-US" altLang="zh-CN" dirty="0" smtClean="0"/>
              <a:t> …</a:t>
            </a:r>
            <a:r>
              <a:rPr lang="zh-CN" altLang="en-US" dirty="0" smtClean="0"/>
              <a:t>）</a:t>
            </a:r>
            <a:endParaRPr lang="en-US" altLang="zh-CN" dirty="0" smtClean="0"/>
          </a:p>
          <a:p>
            <a:r>
              <a:rPr lang="zh-CN" altLang="en-US" b="1" dirty="0" smtClean="0">
                <a:solidFill>
                  <a:srgbClr val="00B0F0"/>
                </a:solidFill>
              </a:rPr>
              <a:t>目前</a:t>
            </a:r>
            <a:r>
              <a:rPr lang="zh-CN" altLang="en-US" b="1" dirty="0">
                <a:solidFill>
                  <a:srgbClr val="00B0F0"/>
                </a:solidFill>
              </a:rPr>
              <a:t>，</a:t>
            </a:r>
            <a:r>
              <a:rPr lang="zh-CN" altLang="en-US" b="1" dirty="0" smtClean="0">
                <a:solidFill>
                  <a:srgbClr val="00B0F0"/>
                </a:solidFill>
              </a:rPr>
              <a:t>尚缺乏统一的数据模型和查询语言</a:t>
            </a:r>
            <a:endParaRPr lang="en-US" altLang="zh-CN" b="1" dirty="0">
              <a:solidFill>
                <a:srgbClr val="00B0F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a:t>
            </a:fld>
            <a:endParaRPr lang="zh-CN" altLang="en-US" dirty="0"/>
          </a:p>
        </p:txBody>
      </p:sp>
    </p:spTree>
    <p:extLst>
      <p:ext uri="{BB962C8B-B14F-4D97-AF65-F5344CB8AC3E}">
        <p14:creationId xmlns:p14="http://schemas.microsoft.com/office/powerpoint/2010/main" val="40611537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4710"/>
            <a:ext cx="10515600" cy="659002"/>
          </a:xfrm>
        </p:spPr>
        <p:txBody>
          <a:bodyPr/>
          <a:lstStyle/>
          <a:p>
            <a:r>
              <a:rPr lang="en-US" altLang="zh-CN" sz="2400" b="1" dirty="0">
                <a:solidFill>
                  <a:prstClr val="black"/>
                </a:solidFill>
              </a:rPr>
              <a:t>5.2.1.2 </a:t>
            </a:r>
            <a:r>
              <a:rPr lang="zh-CN" altLang="en-US" sz="2400" b="1" dirty="0" smtClean="0">
                <a:solidFill>
                  <a:prstClr val="black"/>
                </a:solidFill>
              </a:rPr>
              <a:t>图匹配算法 </a:t>
            </a:r>
            <a:endParaRPr lang="zh-CN" altLang="en-US" dirty="0"/>
          </a:p>
        </p:txBody>
      </p:sp>
      <p:sp>
        <p:nvSpPr>
          <p:cNvPr id="3" name="内容占位符 2"/>
          <p:cNvSpPr>
            <a:spLocks noGrp="1"/>
          </p:cNvSpPr>
          <p:nvPr>
            <p:ph idx="1"/>
          </p:nvPr>
        </p:nvSpPr>
        <p:spPr>
          <a:xfrm>
            <a:off x="838200" y="743711"/>
            <a:ext cx="10515600" cy="5977764"/>
          </a:xfrm>
        </p:spPr>
        <p:txBody>
          <a:bodyPr>
            <a:normAutofit/>
          </a:bodyPr>
          <a:lstStyle/>
          <a:p>
            <a:r>
              <a:rPr lang="en-US" altLang="zh-CN" sz="2400" b="1" dirty="0" smtClean="0"/>
              <a:t>VF2</a:t>
            </a:r>
            <a:r>
              <a:rPr lang="zh-CN" altLang="en-US" sz="2400" b="1" dirty="0" smtClean="0"/>
              <a:t>算法剪枝约束条件（</a:t>
            </a:r>
            <a:r>
              <a:rPr lang="en-US" altLang="zh-CN" sz="2400" b="1" dirty="0" smtClean="0"/>
              <a:t>feasibility rules</a:t>
            </a:r>
            <a:r>
              <a:rPr lang="zh-CN" altLang="en-US" sz="2400" b="1" dirty="0" smtClean="0"/>
              <a:t>）分为两类：</a:t>
            </a:r>
            <a:endParaRPr lang="en-US" altLang="zh-CN" sz="2400" b="1" dirty="0" smtClean="0"/>
          </a:p>
          <a:p>
            <a:r>
              <a:rPr lang="zh-CN" altLang="en-US" sz="2400" b="1" dirty="0" smtClean="0"/>
              <a:t>（</a:t>
            </a:r>
            <a:r>
              <a:rPr lang="en-US" altLang="zh-CN" sz="2400" b="1" dirty="0" smtClean="0"/>
              <a:t>1</a:t>
            </a:r>
            <a:r>
              <a:rPr lang="zh-CN" altLang="en-US" sz="2400" b="1" dirty="0" smtClean="0"/>
              <a:t>）基于结点和边的标签</a:t>
            </a:r>
            <a:endParaRPr lang="en-US" altLang="zh-CN" sz="2400" b="1" dirty="0" smtClean="0"/>
          </a:p>
          <a:p>
            <a:r>
              <a:rPr lang="zh-CN" altLang="en-US" sz="2400" dirty="0" smtClean="0"/>
              <a:t>       新节点对加入后，对应节点和边的标签要相同，包括后继节点和前驱节点，还包括边的方向和顺序。</a:t>
            </a:r>
            <a:endParaRPr lang="en-US" altLang="zh-CN" sz="2400" dirty="0" smtClean="0"/>
          </a:p>
          <a:p>
            <a:r>
              <a:rPr lang="zh-CN" altLang="en-US" sz="2400" dirty="0" smtClean="0">
                <a:solidFill>
                  <a:srgbClr val="00B0F0"/>
                </a:solidFill>
              </a:rPr>
              <a:t>规则</a:t>
            </a:r>
            <a:r>
              <a:rPr lang="en-US" altLang="zh-CN" sz="2400" dirty="0" smtClean="0">
                <a:solidFill>
                  <a:srgbClr val="00B0F0"/>
                </a:solidFill>
              </a:rPr>
              <a:t>3</a:t>
            </a:r>
            <a:r>
              <a:rPr lang="zh-CN" altLang="en-US" sz="2400" dirty="0" smtClean="0">
                <a:solidFill>
                  <a:srgbClr val="00B0F0"/>
                </a:solidFill>
              </a:rPr>
              <a:t>、 </a:t>
            </a:r>
            <a:r>
              <a:rPr lang="en-US" altLang="zh-CN" sz="2400" dirty="0" smtClean="0">
                <a:solidFill>
                  <a:srgbClr val="00B0F0"/>
                </a:solidFill>
              </a:rPr>
              <a:t>4</a:t>
            </a:r>
            <a:r>
              <a:rPr lang="zh-CN" altLang="en-US" sz="2400" dirty="0" smtClean="0">
                <a:solidFill>
                  <a:srgbClr val="00B0F0"/>
                </a:solidFill>
              </a:rPr>
              <a:t>。</a:t>
            </a:r>
            <a:endParaRPr lang="en-US" altLang="zh-CN" sz="2400" dirty="0" smtClean="0">
              <a:solidFill>
                <a:srgbClr val="00B0F0"/>
              </a:solidFill>
            </a:endParaRPr>
          </a:p>
          <a:p>
            <a:r>
              <a:rPr lang="zh-CN" altLang="en-US" sz="2400" b="1" dirty="0" smtClean="0"/>
              <a:t>（</a:t>
            </a:r>
            <a:r>
              <a:rPr lang="en-US" altLang="zh-CN" sz="2400" b="1" dirty="0" smtClean="0"/>
              <a:t>2</a:t>
            </a:r>
            <a:r>
              <a:rPr lang="zh-CN" altLang="en-US" sz="2400" b="1" dirty="0" smtClean="0"/>
              <a:t>）基于图的拓扑结构</a:t>
            </a:r>
            <a:endParaRPr lang="en-US" altLang="zh-CN" sz="2400" b="1" dirty="0" smtClean="0"/>
          </a:p>
          <a:p>
            <a:r>
              <a:rPr lang="zh-CN" altLang="en-US" sz="2400" dirty="0" smtClean="0"/>
              <a:t>       小图（</a:t>
            </a:r>
            <a:r>
              <a:rPr lang="en-US" altLang="zh-CN" sz="2400" dirty="0" smtClean="0"/>
              <a:t>Q</a:t>
            </a:r>
            <a:r>
              <a:rPr lang="zh-CN" altLang="en-US" sz="2400" dirty="0" smtClean="0"/>
              <a:t>中的子图）节点</a:t>
            </a:r>
            <a:r>
              <a:rPr lang="zh-CN" altLang="en-US" sz="2400" dirty="0"/>
              <a:t>数量不大于大</a:t>
            </a:r>
            <a:r>
              <a:rPr lang="zh-CN" altLang="en-US" sz="2400" dirty="0" smtClean="0"/>
              <a:t>图（</a:t>
            </a:r>
            <a:r>
              <a:rPr lang="en-US" altLang="zh-CN" sz="2400" dirty="0" smtClean="0"/>
              <a:t>G</a:t>
            </a:r>
            <a:r>
              <a:rPr lang="zh-CN" altLang="en-US" sz="2400" dirty="0" smtClean="0"/>
              <a:t>中的子图）节点</a:t>
            </a:r>
            <a:r>
              <a:rPr lang="zh-CN" altLang="en-US" sz="2400" dirty="0"/>
              <a:t>数量，若小图某一类的节点数大于大图了，说明未来不可能形成一致状态，因为未来必然会有小图中边，在大图中找不到</a:t>
            </a:r>
            <a:r>
              <a:rPr lang="zh-CN" altLang="en-US" sz="2400" dirty="0" smtClean="0"/>
              <a:t>。</a:t>
            </a:r>
            <a:endParaRPr lang="en-US" altLang="zh-CN" sz="2400" dirty="0" smtClean="0"/>
          </a:p>
          <a:p>
            <a:r>
              <a:rPr lang="zh-CN" altLang="en-US" sz="2400" dirty="0" smtClean="0">
                <a:solidFill>
                  <a:srgbClr val="00B0F0"/>
                </a:solidFill>
              </a:rPr>
              <a:t>规则</a:t>
            </a:r>
            <a:r>
              <a:rPr lang="en-US" altLang="zh-CN" sz="2400" dirty="0" smtClean="0">
                <a:solidFill>
                  <a:srgbClr val="00B0F0"/>
                </a:solidFill>
              </a:rPr>
              <a:t>5~7</a:t>
            </a:r>
            <a:r>
              <a:rPr lang="zh-CN" altLang="en-US" sz="2400" dirty="0" smtClean="0">
                <a:solidFill>
                  <a:srgbClr val="00B0F0"/>
                </a:solidFill>
              </a:rPr>
              <a:t>。</a:t>
            </a:r>
            <a:endParaRPr lang="en-US" altLang="zh-CN" sz="2400" dirty="0" smtClean="0">
              <a:solidFill>
                <a:srgbClr val="00B0F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50</a:t>
            </a:fld>
            <a:endParaRPr lang="zh-CN" altLang="en-US" dirty="0"/>
          </a:p>
        </p:txBody>
      </p:sp>
    </p:spTree>
    <p:extLst>
      <p:ext uri="{BB962C8B-B14F-4D97-AF65-F5344CB8AC3E}">
        <p14:creationId xmlns:p14="http://schemas.microsoft.com/office/powerpoint/2010/main" val="281981349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4710"/>
            <a:ext cx="10515600" cy="659002"/>
          </a:xfrm>
        </p:spPr>
        <p:txBody>
          <a:bodyPr/>
          <a:lstStyle/>
          <a:p>
            <a:r>
              <a:rPr lang="en-US" altLang="zh-CN" sz="2400" b="1" dirty="0">
                <a:solidFill>
                  <a:prstClr val="black"/>
                </a:solidFill>
              </a:rPr>
              <a:t>5.2.1.2 </a:t>
            </a:r>
            <a:r>
              <a:rPr lang="zh-CN" altLang="en-US" sz="2400" b="1" dirty="0" smtClean="0">
                <a:solidFill>
                  <a:prstClr val="black"/>
                </a:solidFill>
              </a:rPr>
              <a:t>图匹配算法 </a:t>
            </a:r>
            <a:endParaRPr lang="zh-CN" altLang="en-US" dirty="0"/>
          </a:p>
        </p:txBody>
      </p:sp>
      <p:sp>
        <p:nvSpPr>
          <p:cNvPr id="3" name="内容占位符 2"/>
          <p:cNvSpPr>
            <a:spLocks noGrp="1"/>
          </p:cNvSpPr>
          <p:nvPr>
            <p:ph idx="1"/>
          </p:nvPr>
        </p:nvSpPr>
        <p:spPr>
          <a:xfrm>
            <a:off x="838200" y="743711"/>
            <a:ext cx="10515600" cy="585217"/>
          </a:xfrm>
        </p:spPr>
        <p:txBody>
          <a:bodyPr>
            <a:normAutofit/>
          </a:bodyPr>
          <a:lstStyle/>
          <a:p>
            <a:r>
              <a:rPr lang="en-US" altLang="zh-CN" sz="2400" b="1" dirty="0" smtClean="0"/>
              <a:t>VF2</a:t>
            </a:r>
            <a:r>
              <a:rPr lang="zh-CN" altLang="en-US" sz="2400" b="1" dirty="0" smtClean="0"/>
              <a:t>算法剪枝约束条件（</a:t>
            </a:r>
            <a:r>
              <a:rPr lang="en-US" altLang="zh-CN" sz="2400" b="1" dirty="0" smtClean="0"/>
              <a:t>feasibility rules</a:t>
            </a:r>
            <a:r>
              <a:rPr lang="zh-CN" altLang="en-US" sz="2400" b="1" dirty="0" smtClean="0"/>
              <a:t>）</a:t>
            </a:r>
            <a:endParaRPr lang="en-US" altLang="zh-CN" sz="2400" b="1"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51</a:t>
            </a:fld>
            <a:endParaRPr lang="zh-CN" altLang="en-US" dirty="0"/>
          </a:p>
        </p:txBody>
      </p:sp>
      <p:pic>
        <p:nvPicPr>
          <p:cNvPr id="5" name="图片 4"/>
          <p:cNvPicPr>
            <a:picLocks noChangeAspect="1"/>
          </p:cNvPicPr>
          <p:nvPr/>
        </p:nvPicPr>
        <p:blipFill>
          <a:blip r:embed="rId2"/>
          <a:stretch>
            <a:fillRect/>
          </a:stretch>
        </p:blipFill>
        <p:spPr>
          <a:xfrm>
            <a:off x="719137" y="1328928"/>
            <a:ext cx="9076688" cy="4268308"/>
          </a:xfrm>
          <a:prstGeom prst="rect">
            <a:avLst/>
          </a:prstGeom>
        </p:spPr>
      </p:pic>
    </p:spTree>
    <p:extLst>
      <p:ext uri="{BB962C8B-B14F-4D97-AF65-F5344CB8AC3E}">
        <p14:creationId xmlns:p14="http://schemas.microsoft.com/office/powerpoint/2010/main" val="418098828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4710"/>
            <a:ext cx="10515600" cy="659002"/>
          </a:xfrm>
        </p:spPr>
        <p:txBody>
          <a:bodyPr/>
          <a:lstStyle/>
          <a:p>
            <a:r>
              <a:rPr lang="en-US" altLang="zh-CN" sz="2400" b="1" dirty="0">
                <a:solidFill>
                  <a:prstClr val="black"/>
                </a:solidFill>
              </a:rPr>
              <a:t>5.2.1.2 </a:t>
            </a:r>
            <a:r>
              <a:rPr lang="zh-CN" altLang="en-US" sz="2400" b="1" dirty="0" smtClean="0">
                <a:solidFill>
                  <a:prstClr val="black"/>
                </a:solidFill>
              </a:rPr>
              <a:t>图匹配算法 </a:t>
            </a:r>
            <a:endParaRPr lang="zh-CN" altLang="en-US" dirty="0"/>
          </a:p>
        </p:txBody>
      </p:sp>
      <p:sp>
        <p:nvSpPr>
          <p:cNvPr id="3" name="内容占位符 2"/>
          <p:cNvSpPr>
            <a:spLocks noGrp="1"/>
          </p:cNvSpPr>
          <p:nvPr>
            <p:ph idx="1"/>
          </p:nvPr>
        </p:nvSpPr>
        <p:spPr>
          <a:xfrm>
            <a:off x="838200" y="743711"/>
            <a:ext cx="10515600" cy="585217"/>
          </a:xfrm>
        </p:spPr>
        <p:txBody>
          <a:bodyPr>
            <a:normAutofit/>
          </a:bodyPr>
          <a:lstStyle/>
          <a:p>
            <a:r>
              <a:rPr lang="en-US" altLang="zh-CN" sz="2400" b="1" dirty="0" smtClean="0"/>
              <a:t>VF2</a:t>
            </a:r>
            <a:r>
              <a:rPr lang="zh-CN" altLang="en-US" sz="2400" b="1" dirty="0" smtClean="0"/>
              <a:t>算法剪枝约束条件（</a:t>
            </a:r>
            <a:r>
              <a:rPr lang="en-US" altLang="zh-CN" sz="2400" b="1" dirty="0" smtClean="0"/>
              <a:t>feasibility rules</a:t>
            </a:r>
            <a:r>
              <a:rPr lang="zh-CN" altLang="en-US" sz="2400" b="1" dirty="0" smtClean="0"/>
              <a:t>）</a:t>
            </a:r>
            <a:endParaRPr lang="en-US" altLang="zh-CN" sz="2400" b="1"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52</a:t>
            </a:fld>
            <a:endParaRPr lang="zh-CN" altLang="en-US" dirty="0"/>
          </a:p>
        </p:txBody>
      </p:sp>
      <p:pic>
        <p:nvPicPr>
          <p:cNvPr id="5" name="图片 4"/>
          <p:cNvPicPr>
            <a:picLocks noChangeAspect="1"/>
          </p:cNvPicPr>
          <p:nvPr/>
        </p:nvPicPr>
        <p:blipFill>
          <a:blip r:embed="rId2"/>
          <a:stretch>
            <a:fillRect/>
          </a:stretch>
        </p:blipFill>
        <p:spPr>
          <a:xfrm>
            <a:off x="732991" y="1328928"/>
            <a:ext cx="9887892" cy="3852672"/>
          </a:xfrm>
          <a:prstGeom prst="rect">
            <a:avLst/>
          </a:prstGeom>
        </p:spPr>
      </p:pic>
    </p:spTree>
    <p:extLst>
      <p:ext uri="{BB962C8B-B14F-4D97-AF65-F5344CB8AC3E}">
        <p14:creationId xmlns:p14="http://schemas.microsoft.com/office/powerpoint/2010/main" val="65011199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4710"/>
            <a:ext cx="10515600" cy="659002"/>
          </a:xfrm>
        </p:spPr>
        <p:txBody>
          <a:bodyPr/>
          <a:lstStyle/>
          <a:p>
            <a:r>
              <a:rPr lang="en-US" altLang="zh-CN" sz="2400" b="1" dirty="0">
                <a:solidFill>
                  <a:prstClr val="black"/>
                </a:solidFill>
              </a:rPr>
              <a:t>5.2.1.2 </a:t>
            </a:r>
            <a:r>
              <a:rPr lang="zh-CN" altLang="en-US" sz="2400" b="1" dirty="0" smtClean="0">
                <a:solidFill>
                  <a:prstClr val="black"/>
                </a:solidFill>
              </a:rPr>
              <a:t>图匹配算法 </a:t>
            </a:r>
            <a:endParaRPr lang="zh-CN" altLang="en-US" dirty="0"/>
          </a:p>
        </p:txBody>
      </p:sp>
      <p:sp>
        <p:nvSpPr>
          <p:cNvPr id="3" name="内容占位符 2"/>
          <p:cNvSpPr>
            <a:spLocks noGrp="1"/>
          </p:cNvSpPr>
          <p:nvPr>
            <p:ph idx="1"/>
          </p:nvPr>
        </p:nvSpPr>
        <p:spPr>
          <a:xfrm>
            <a:off x="838200" y="743711"/>
            <a:ext cx="10515600" cy="585217"/>
          </a:xfrm>
        </p:spPr>
        <p:txBody>
          <a:bodyPr>
            <a:normAutofit/>
          </a:bodyPr>
          <a:lstStyle/>
          <a:p>
            <a:r>
              <a:rPr lang="en-US" altLang="zh-CN" sz="2400" b="1" dirty="0" smtClean="0"/>
              <a:t>VF2</a:t>
            </a:r>
            <a:r>
              <a:rPr lang="zh-CN" altLang="en-US" sz="2400" b="1" dirty="0" smtClean="0"/>
              <a:t>算法剪枝约束条件（</a:t>
            </a:r>
            <a:r>
              <a:rPr lang="en-US" altLang="zh-CN" sz="2400" b="1" dirty="0" smtClean="0"/>
              <a:t>feasibility rules</a:t>
            </a:r>
            <a:r>
              <a:rPr lang="zh-CN" altLang="en-US" sz="2400" b="1" dirty="0" smtClean="0"/>
              <a:t>）</a:t>
            </a:r>
            <a:endParaRPr lang="en-US" altLang="zh-CN" sz="2400" b="1"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53</a:t>
            </a:fld>
            <a:endParaRPr lang="zh-CN" altLang="en-US" dirty="0"/>
          </a:p>
        </p:txBody>
      </p:sp>
      <p:pic>
        <p:nvPicPr>
          <p:cNvPr id="5" name="图片 4"/>
          <p:cNvPicPr>
            <a:picLocks noChangeAspect="1"/>
          </p:cNvPicPr>
          <p:nvPr/>
        </p:nvPicPr>
        <p:blipFill>
          <a:blip r:embed="rId2"/>
          <a:stretch>
            <a:fillRect/>
          </a:stretch>
        </p:blipFill>
        <p:spPr>
          <a:xfrm>
            <a:off x="705282" y="1498023"/>
            <a:ext cx="9591204" cy="1840922"/>
          </a:xfrm>
          <a:prstGeom prst="rect">
            <a:avLst/>
          </a:prstGeom>
        </p:spPr>
      </p:pic>
    </p:spTree>
    <p:extLst>
      <p:ext uri="{BB962C8B-B14F-4D97-AF65-F5344CB8AC3E}">
        <p14:creationId xmlns:p14="http://schemas.microsoft.com/office/powerpoint/2010/main" val="128952904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4710"/>
            <a:ext cx="10515600" cy="659002"/>
          </a:xfrm>
        </p:spPr>
        <p:txBody>
          <a:bodyPr/>
          <a:lstStyle/>
          <a:p>
            <a:r>
              <a:rPr lang="en-US" altLang="zh-CN" sz="2400" b="1" dirty="0">
                <a:solidFill>
                  <a:prstClr val="black"/>
                </a:solidFill>
              </a:rPr>
              <a:t>5.2.1.2 </a:t>
            </a:r>
            <a:r>
              <a:rPr lang="zh-CN" altLang="en-US" sz="2400" b="1" dirty="0" smtClean="0">
                <a:solidFill>
                  <a:prstClr val="black"/>
                </a:solidFill>
              </a:rPr>
              <a:t>图匹配算法 </a:t>
            </a:r>
            <a:endParaRPr lang="zh-CN" altLang="en-US" dirty="0"/>
          </a:p>
        </p:txBody>
      </p:sp>
      <p:sp>
        <p:nvSpPr>
          <p:cNvPr id="3" name="内容占位符 2"/>
          <p:cNvSpPr>
            <a:spLocks noGrp="1"/>
          </p:cNvSpPr>
          <p:nvPr>
            <p:ph idx="1"/>
          </p:nvPr>
        </p:nvSpPr>
        <p:spPr>
          <a:xfrm>
            <a:off x="838200" y="743710"/>
            <a:ext cx="10515600" cy="6114289"/>
          </a:xfrm>
        </p:spPr>
        <p:txBody>
          <a:bodyPr>
            <a:normAutofit/>
          </a:bodyPr>
          <a:lstStyle/>
          <a:p>
            <a:r>
              <a:rPr lang="en-US" altLang="zh-CN" sz="2400" b="1" dirty="0" smtClean="0"/>
              <a:t>VF2</a:t>
            </a:r>
            <a:r>
              <a:rPr lang="zh-CN" altLang="en-US" sz="2400" b="1" dirty="0" smtClean="0"/>
              <a:t>算法分析</a:t>
            </a:r>
            <a:endParaRPr lang="en-US" altLang="zh-CN" sz="2400" b="1" dirty="0" smtClean="0"/>
          </a:p>
          <a:p>
            <a:pPr>
              <a:lnSpc>
                <a:spcPct val="150000"/>
              </a:lnSpc>
            </a:pPr>
            <a:r>
              <a:rPr lang="zh-CN" altLang="en-US" sz="2400" b="1" dirty="0" smtClean="0"/>
              <a:t>       </a:t>
            </a:r>
            <a:r>
              <a:rPr lang="zh-CN" altLang="en-US" sz="2400" dirty="0" smtClean="0"/>
              <a:t>传统的</a:t>
            </a:r>
            <a:r>
              <a:rPr lang="en-US" altLang="zh-CN" sz="2400" dirty="0" smtClean="0"/>
              <a:t>VF2</a:t>
            </a:r>
            <a:r>
              <a:rPr lang="zh-CN" altLang="en-US" sz="2400" dirty="0" smtClean="0"/>
              <a:t>等子图匹配算法将子图匹配看做一个</a:t>
            </a:r>
            <a:r>
              <a:rPr lang="zh-CN" altLang="en-US" sz="2400" dirty="0" smtClean="0">
                <a:solidFill>
                  <a:srgbClr val="FF0000"/>
                </a:solidFill>
              </a:rPr>
              <a:t>累进的</a:t>
            </a:r>
            <a:r>
              <a:rPr lang="zh-CN" altLang="en-US" sz="2400" dirty="0" smtClean="0"/>
              <a:t>部分子图匹配问题。</a:t>
            </a:r>
            <a:endParaRPr lang="en-US" altLang="zh-CN" sz="2400" dirty="0" smtClean="0"/>
          </a:p>
          <a:p>
            <a:pPr>
              <a:lnSpc>
                <a:spcPct val="150000"/>
              </a:lnSpc>
            </a:pPr>
            <a:r>
              <a:rPr lang="zh-CN" altLang="en-US" sz="2400" dirty="0" smtClean="0"/>
              <a:t>       从仅包含一个结点的子图开始，逐个节点扩大匹配子图的范围，直到完成整个查询图的匹配或者回溯到上一个状态。</a:t>
            </a:r>
            <a:endParaRPr lang="en-US" altLang="zh-CN" sz="2400" dirty="0" smtClean="0"/>
          </a:p>
          <a:p>
            <a:pPr>
              <a:lnSpc>
                <a:spcPct val="150000"/>
              </a:lnSpc>
            </a:pPr>
            <a:r>
              <a:rPr lang="zh-CN" altLang="en-US" sz="2400" dirty="0" smtClean="0"/>
              <a:t>       每个匹配的子图是一个</a:t>
            </a:r>
            <a:r>
              <a:rPr lang="zh-CN" altLang="en-US" sz="2400" dirty="0" smtClean="0">
                <a:solidFill>
                  <a:srgbClr val="FF0000"/>
                </a:solidFill>
              </a:rPr>
              <a:t>状态</a:t>
            </a:r>
            <a:r>
              <a:rPr lang="zh-CN" altLang="en-US" sz="2400" dirty="0" smtClean="0"/>
              <a:t>，所有的匹配子图的状态构成一个</a:t>
            </a:r>
            <a:r>
              <a:rPr lang="zh-CN" altLang="en-US" sz="2400" dirty="0" smtClean="0">
                <a:solidFill>
                  <a:srgbClr val="FF0000"/>
                </a:solidFill>
              </a:rPr>
              <a:t>状态树</a:t>
            </a:r>
            <a:r>
              <a:rPr lang="zh-CN" altLang="en-US" sz="2400" dirty="0" smtClean="0"/>
              <a:t>结构。</a:t>
            </a:r>
            <a:endParaRPr lang="en-US" altLang="zh-CN" sz="2400"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54</a:t>
            </a:fld>
            <a:endParaRPr lang="zh-CN" altLang="en-US" dirty="0"/>
          </a:p>
        </p:txBody>
      </p:sp>
    </p:spTree>
    <p:extLst>
      <p:ext uri="{BB962C8B-B14F-4D97-AF65-F5344CB8AC3E}">
        <p14:creationId xmlns:p14="http://schemas.microsoft.com/office/powerpoint/2010/main" val="8686264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4710"/>
            <a:ext cx="10515600" cy="659002"/>
          </a:xfrm>
        </p:spPr>
        <p:txBody>
          <a:bodyPr/>
          <a:lstStyle/>
          <a:p>
            <a:r>
              <a:rPr lang="en-US" altLang="zh-CN" sz="2400" b="1" dirty="0">
                <a:solidFill>
                  <a:prstClr val="black"/>
                </a:solidFill>
              </a:rPr>
              <a:t>5.2.1.2 </a:t>
            </a:r>
            <a:r>
              <a:rPr lang="zh-CN" altLang="en-US" sz="2400" b="1" dirty="0" smtClean="0">
                <a:solidFill>
                  <a:prstClr val="black"/>
                </a:solidFill>
              </a:rPr>
              <a:t>图匹配算法 </a:t>
            </a:r>
            <a:endParaRPr lang="zh-CN" altLang="en-US" dirty="0"/>
          </a:p>
        </p:txBody>
      </p:sp>
      <p:sp>
        <p:nvSpPr>
          <p:cNvPr id="3" name="内容占位符 2"/>
          <p:cNvSpPr>
            <a:spLocks noGrp="1"/>
          </p:cNvSpPr>
          <p:nvPr>
            <p:ph idx="1"/>
          </p:nvPr>
        </p:nvSpPr>
        <p:spPr>
          <a:xfrm>
            <a:off x="838200" y="743710"/>
            <a:ext cx="10515600" cy="6114289"/>
          </a:xfrm>
        </p:spPr>
        <p:txBody>
          <a:bodyPr>
            <a:normAutofit/>
          </a:bodyPr>
          <a:lstStyle/>
          <a:p>
            <a:r>
              <a:rPr lang="en-US" altLang="zh-CN" sz="2400" b="1" dirty="0" smtClean="0"/>
              <a:t>VF2</a:t>
            </a:r>
            <a:r>
              <a:rPr lang="zh-CN" altLang="en-US" sz="2400" b="1" dirty="0" smtClean="0"/>
              <a:t>算法分析</a:t>
            </a:r>
            <a:endParaRPr lang="en-US" altLang="zh-CN" sz="2400" b="1" dirty="0" smtClean="0"/>
          </a:p>
          <a:p>
            <a:r>
              <a:rPr lang="zh-CN" altLang="en-US" sz="2400" b="1" dirty="0" smtClean="0"/>
              <a:t>存在的问题：</a:t>
            </a:r>
            <a:endParaRPr lang="en-US" altLang="zh-CN" sz="2400" b="1" dirty="0" smtClean="0"/>
          </a:p>
          <a:p>
            <a:pPr marL="342900" indent="-342900">
              <a:buFont typeface="Arial" panose="020B0604020202020204" pitchFamily="34" charset="0"/>
              <a:buChar char="•"/>
            </a:pPr>
            <a:r>
              <a:rPr lang="zh-CN" altLang="en-US" sz="2400" dirty="0" smtClean="0">
                <a:solidFill>
                  <a:srgbClr val="FF0000"/>
                </a:solidFill>
              </a:rPr>
              <a:t>以顶点匹配为中心，</a:t>
            </a:r>
            <a:r>
              <a:rPr lang="zh-CN" altLang="en-US" sz="2400" dirty="0" smtClean="0"/>
              <a:t>存在重复的边匹配问题。</a:t>
            </a:r>
            <a:endParaRPr lang="en-US" altLang="zh-CN" sz="2400" dirty="0" smtClean="0"/>
          </a:p>
          <a:p>
            <a:pPr marL="342900" indent="-342900">
              <a:buFont typeface="Arial" panose="020B0604020202020204" pitchFamily="34" charset="0"/>
              <a:buChar char="•"/>
            </a:pPr>
            <a:r>
              <a:rPr lang="zh-CN" altLang="en-US" sz="2400" dirty="0" smtClean="0"/>
              <a:t>算法是</a:t>
            </a:r>
            <a:r>
              <a:rPr lang="zh-CN" altLang="en-US" sz="2400" dirty="0" smtClean="0">
                <a:solidFill>
                  <a:srgbClr val="FF0000"/>
                </a:solidFill>
              </a:rPr>
              <a:t>递归调用</a:t>
            </a:r>
            <a:r>
              <a:rPr lang="zh-CN" altLang="en-US" sz="2400" dirty="0" smtClean="0"/>
              <a:t>的，递归层次太深会导致堆栈溢出，譬如</a:t>
            </a:r>
            <a:r>
              <a:rPr lang="zh-CN" altLang="en-US" sz="2400" dirty="0" smtClean="0">
                <a:solidFill>
                  <a:srgbClr val="FF0000"/>
                </a:solidFill>
              </a:rPr>
              <a:t>图规模超过</a:t>
            </a:r>
            <a:r>
              <a:rPr lang="en-US" altLang="zh-CN" sz="2400" dirty="0" smtClean="0">
                <a:solidFill>
                  <a:srgbClr val="FF0000"/>
                </a:solidFill>
              </a:rPr>
              <a:t>2</a:t>
            </a:r>
            <a:r>
              <a:rPr lang="zh-CN" altLang="en-US" sz="2400" dirty="0" smtClean="0">
                <a:solidFill>
                  <a:srgbClr val="FF0000"/>
                </a:solidFill>
              </a:rPr>
              <a:t>千节点时</a:t>
            </a:r>
            <a:r>
              <a:rPr lang="zh-CN" altLang="en-US" sz="2400" dirty="0" smtClean="0"/>
              <a:t>可能出现堆栈溢出。</a:t>
            </a:r>
            <a:endParaRPr lang="en-US" altLang="zh-CN" sz="2400" dirty="0" smtClean="0"/>
          </a:p>
          <a:p>
            <a:pPr marL="342900" indent="-342900">
              <a:buFont typeface="Arial" panose="020B0604020202020204" pitchFamily="34" charset="0"/>
              <a:buChar char="•"/>
            </a:pPr>
            <a:r>
              <a:rPr lang="zh-CN" altLang="en-US" sz="2400" dirty="0" smtClean="0"/>
              <a:t>状态搜索中的</a:t>
            </a:r>
            <a:r>
              <a:rPr lang="zh-CN" altLang="en-US" sz="2400" dirty="0" smtClean="0">
                <a:solidFill>
                  <a:srgbClr val="FF0000"/>
                </a:solidFill>
              </a:rPr>
              <a:t>候选结果占用</a:t>
            </a:r>
            <a:r>
              <a:rPr lang="zh-CN" altLang="en-US" sz="2400" dirty="0" smtClean="0"/>
              <a:t>过多的静态数据或动态数据的堆内存以及临时变量的栈内存。</a:t>
            </a:r>
            <a:endParaRPr lang="en-US" altLang="zh-CN" sz="2400" dirty="0" smtClean="0"/>
          </a:p>
          <a:p>
            <a:pPr marL="342900" indent="-342900">
              <a:buFont typeface="Arial" panose="020B0604020202020204" pitchFamily="34" charset="0"/>
              <a:buChar char="•"/>
            </a:pPr>
            <a:r>
              <a:rPr lang="zh-CN" altLang="en-US" sz="2400" dirty="0" smtClean="0"/>
              <a:t>简单的回溯上一状态时，没有考虑当前搜索路径的无效是因为</a:t>
            </a:r>
            <a:r>
              <a:rPr lang="zh-CN" altLang="en-US" sz="2400" dirty="0" smtClean="0">
                <a:solidFill>
                  <a:srgbClr val="FF0000"/>
                </a:solidFill>
              </a:rPr>
              <a:t>早期状态节点无法满足匹配条件</a:t>
            </a:r>
            <a:r>
              <a:rPr lang="zh-CN" altLang="en-US" sz="2400" dirty="0" smtClean="0"/>
              <a:t>的情况，导致</a:t>
            </a:r>
            <a:r>
              <a:rPr lang="zh-CN" altLang="en-US" sz="2400" dirty="0" smtClean="0">
                <a:solidFill>
                  <a:srgbClr val="FF0000"/>
                </a:solidFill>
              </a:rPr>
              <a:t>大量无效状态访问</a:t>
            </a:r>
            <a:r>
              <a:rPr lang="zh-CN" altLang="en-US" sz="2400" dirty="0" smtClean="0"/>
              <a:t>。</a:t>
            </a:r>
            <a:endParaRPr lang="en-US" altLang="zh-CN" sz="2400" dirty="0" smtClean="0"/>
          </a:p>
          <a:p>
            <a:pPr marL="342900" indent="-342900">
              <a:buFont typeface="Arial" panose="020B0604020202020204" pitchFamily="34" charset="0"/>
              <a:buChar char="•"/>
            </a:pPr>
            <a:r>
              <a:rPr lang="zh-CN" altLang="en-US" sz="2400" dirty="0">
                <a:solidFill>
                  <a:srgbClr val="FF0000"/>
                </a:solidFill>
              </a:rPr>
              <a:t>大</a:t>
            </a:r>
            <a:r>
              <a:rPr lang="zh-CN" altLang="en-US" sz="2400" dirty="0" smtClean="0">
                <a:solidFill>
                  <a:srgbClr val="FF0000"/>
                </a:solidFill>
              </a:rPr>
              <a:t>数据、分布式存储环境下，如何分布式计算？</a:t>
            </a:r>
            <a:endParaRPr lang="en-US" altLang="zh-CN" sz="2400" dirty="0" smtClean="0">
              <a:solidFill>
                <a:srgbClr val="FF000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55</a:t>
            </a:fld>
            <a:endParaRPr lang="zh-CN" altLang="en-US" dirty="0"/>
          </a:p>
        </p:txBody>
      </p:sp>
    </p:spTree>
    <p:extLst>
      <p:ext uri="{BB962C8B-B14F-4D97-AF65-F5344CB8AC3E}">
        <p14:creationId xmlns:p14="http://schemas.microsoft.com/office/powerpoint/2010/main" val="39101462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4710"/>
            <a:ext cx="10515600" cy="659002"/>
          </a:xfrm>
        </p:spPr>
        <p:txBody>
          <a:bodyPr/>
          <a:lstStyle/>
          <a:p>
            <a:r>
              <a:rPr lang="en-US" altLang="zh-CN" sz="2400" b="1" dirty="0">
                <a:solidFill>
                  <a:prstClr val="black"/>
                </a:solidFill>
              </a:rPr>
              <a:t>5.2.1.2 </a:t>
            </a:r>
            <a:r>
              <a:rPr lang="zh-CN" altLang="en-US" sz="2400" b="1" dirty="0" smtClean="0">
                <a:solidFill>
                  <a:prstClr val="black"/>
                </a:solidFill>
              </a:rPr>
              <a:t>图匹配算法 </a:t>
            </a:r>
            <a:endParaRPr lang="zh-CN" altLang="en-US" dirty="0"/>
          </a:p>
        </p:txBody>
      </p:sp>
      <p:sp>
        <p:nvSpPr>
          <p:cNvPr id="3" name="内容占位符 2"/>
          <p:cNvSpPr>
            <a:spLocks noGrp="1"/>
          </p:cNvSpPr>
          <p:nvPr>
            <p:ph idx="1"/>
          </p:nvPr>
        </p:nvSpPr>
        <p:spPr>
          <a:xfrm>
            <a:off x="838200" y="743711"/>
            <a:ext cx="10515600" cy="1133858"/>
          </a:xfrm>
        </p:spPr>
        <p:txBody>
          <a:bodyPr>
            <a:normAutofit/>
          </a:bodyPr>
          <a:lstStyle/>
          <a:p>
            <a:r>
              <a:rPr lang="zh-CN" altLang="en-US" sz="2400" b="1" dirty="0" smtClean="0"/>
              <a:t>大数据解决方案</a:t>
            </a:r>
            <a:endParaRPr lang="en-US" altLang="zh-CN" sz="2400" b="1" dirty="0" smtClean="0"/>
          </a:p>
          <a:p>
            <a:r>
              <a:rPr lang="en-US" altLang="zh-CN" sz="2400" b="1" dirty="0" smtClean="0"/>
              <a:t>1. </a:t>
            </a:r>
            <a:r>
              <a:rPr lang="zh-CN" altLang="en-US" sz="2400" b="1" dirty="0" smtClean="0"/>
              <a:t>建立超大规模索引</a:t>
            </a:r>
            <a:r>
              <a:rPr lang="en-US" altLang="zh-CN" sz="2400" b="1" dirty="0" smtClean="0"/>
              <a:t>(</a:t>
            </a:r>
            <a:r>
              <a:rPr lang="en-US" altLang="zh-CN" sz="2400" b="1" dirty="0"/>
              <a:t>Lattice</a:t>
            </a:r>
            <a:r>
              <a:rPr lang="zh-CN" altLang="en-US" sz="2400" b="1" dirty="0" smtClean="0"/>
              <a:t>索引</a:t>
            </a:r>
            <a:r>
              <a:rPr lang="en-US" altLang="zh-CN" sz="2400" b="1" dirty="0" smtClean="0"/>
              <a:t>)</a:t>
            </a:r>
          </a:p>
          <a:p>
            <a:endParaRPr lang="en-US" altLang="zh-CN" sz="2400" b="1"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56</a:t>
            </a:fld>
            <a:endParaRPr lang="zh-CN" altLang="en-US" dirty="0"/>
          </a:p>
        </p:txBody>
      </p:sp>
      <p:pic>
        <p:nvPicPr>
          <p:cNvPr id="5" name="图片 4"/>
          <p:cNvPicPr>
            <a:picLocks noChangeAspect="1"/>
          </p:cNvPicPr>
          <p:nvPr/>
        </p:nvPicPr>
        <p:blipFill>
          <a:blip r:embed="rId3"/>
          <a:stretch>
            <a:fillRect/>
          </a:stretch>
        </p:blipFill>
        <p:spPr>
          <a:xfrm>
            <a:off x="838200" y="1877568"/>
            <a:ext cx="7347155" cy="4786147"/>
          </a:xfrm>
          <a:prstGeom prst="rect">
            <a:avLst/>
          </a:prstGeom>
        </p:spPr>
      </p:pic>
    </p:spTree>
    <p:extLst>
      <p:ext uri="{BB962C8B-B14F-4D97-AF65-F5344CB8AC3E}">
        <p14:creationId xmlns:p14="http://schemas.microsoft.com/office/powerpoint/2010/main" val="30752896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838200" y="1706642"/>
            <a:ext cx="4313294" cy="2552921"/>
          </a:xfrm>
          <a:prstGeom prst="rect">
            <a:avLst/>
          </a:prstGeom>
        </p:spPr>
      </p:pic>
      <p:sp>
        <p:nvSpPr>
          <p:cNvPr id="2" name="标题 1"/>
          <p:cNvSpPr>
            <a:spLocks noGrp="1"/>
          </p:cNvSpPr>
          <p:nvPr>
            <p:ph type="title"/>
          </p:nvPr>
        </p:nvSpPr>
        <p:spPr>
          <a:xfrm>
            <a:off x="838200" y="84710"/>
            <a:ext cx="10515600" cy="659002"/>
          </a:xfrm>
        </p:spPr>
        <p:txBody>
          <a:bodyPr/>
          <a:lstStyle/>
          <a:p>
            <a:r>
              <a:rPr lang="en-US" altLang="zh-CN" sz="2400" b="1" dirty="0">
                <a:solidFill>
                  <a:prstClr val="black"/>
                </a:solidFill>
              </a:rPr>
              <a:t>5.2.1.2 </a:t>
            </a:r>
            <a:r>
              <a:rPr lang="zh-CN" altLang="en-US" sz="2400" b="1" dirty="0" smtClean="0">
                <a:solidFill>
                  <a:prstClr val="black"/>
                </a:solidFill>
              </a:rPr>
              <a:t>图匹配算法 </a:t>
            </a:r>
            <a:endParaRPr lang="zh-CN" altLang="en-US" dirty="0"/>
          </a:p>
        </p:txBody>
      </p:sp>
      <p:sp>
        <p:nvSpPr>
          <p:cNvPr id="3" name="内容占位符 2"/>
          <p:cNvSpPr>
            <a:spLocks noGrp="1"/>
          </p:cNvSpPr>
          <p:nvPr>
            <p:ph idx="1"/>
          </p:nvPr>
        </p:nvSpPr>
        <p:spPr>
          <a:xfrm>
            <a:off x="838200" y="743711"/>
            <a:ext cx="10515600" cy="1133858"/>
          </a:xfrm>
        </p:spPr>
        <p:txBody>
          <a:bodyPr>
            <a:normAutofit/>
          </a:bodyPr>
          <a:lstStyle/>
          <a:p>
            <a:r>
              <a:rPr lang="zh-CN" altLang="en-US" sz="2400" b="1" dirty="0" smtClean="0"/>
              <a:t>大数据解决方案</a:t>
            </a:r>
            <a:endParaRPr lang="en-US" altLang="zh-CN" sz="2400" b="1" dirty="0" smtClean="0"/>
          </a:p>
          <a:p>
            <a:r>
              <a:rPr lang="en-US" altLang="zh-CN" sz="2400" b="1" dirty="0" smtClean="0"/>
              <a:t>1. </a:t>
            </a:r>
            <a:r>
              <a:rPr lang="zh-CN" altLang="en-US" sz="2400" b="1" dirty="0" smtClean="0"/>
              <a:t>建立超大规模索引</a:t>
            </a:r>
            <a:r>
              <a:rPr lang="en-US" altLang="zh-CN" sz="2400" b="1" dirty="0" smtClean="0"/>
              <a:t>(</a:t>
            </a:r>
            <a:r>
              <a:rPr lang="en-US" altLang="zh-CN" sz="2400" b="1" dirty="0"/>
              <a:t>Lattice</a:t>
            </a:r>
            <a:r>
              <a:rPr lang="zh-CN" altLang="en-US" sz="2400" b="1" dirty="0" smtClean="0"/>
              <a:t>索引</a:t>
            </a:r>
            <a:r>
              <a:rPr lang="en-US" altLang="zh-CN" sz="2400" b="1" dirty="0" smtClean="0"/>
              <a:t>)</a:t>
            </a:r>
          </a:p>
          <a:p>
            <a:endParaRPr lang="en-US" altLang="zh-CN" sz="2400" b="1"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57</a:t>
            </a:fld>
            <a:endParaRPr lang="zh-CN" altLang="en-US" dirty="0"/>
          </a:p>
        </p:txBody>
      </p:sp>
      <p:pic>
        <p:nvPicPr>
          <p:cNvPr id="6" name="图片 5"/>
          <p:cNvPicPr>
            <a:picLocks noChangeAspect="1"/>
          </p:cNvPicPr>
          <p:nvPr/>
        </p:nvPicPr>
        <p:blipFill>
          <a:blip r:embed="rId4"/>
          <a:stretch>
            <a:fillRect/>
          </a:stretch>
        </p:blipFill>
        <p:spPr>
          <a:xfrm>
            <a:off x="582168" y="4156267"/>
            <a:ext cx="10368277" cy="2565208"/>
          </a:xfrm>
          <a:prstGeom prst="rect">
            <a:avLst/>
          </a:prstGeom>
        </p:spPr>
      </p:pic>
      <p:sp>
        <p:nvSpPr>
          <p:cNvPr id="8" name="圆角矩形标注 7"/>
          <p:cNvSpPr/>
          <p:nvPr/>
        </p:nvSpPr>
        <p:spPr>
          <a:xfrm>
            <a:off x="7010400" y="2060448"/>
            <a:ext cx="3340608" cy="755904"/>
          </a:xfrm>
          <a:prstGeom prst="wedgeRoundRectCallout">
            <a:avLst>
              <a:gd name="adj1" fmla="val -49665"/>
              <a:gd name="adj2" fmla="val 11088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核心部分内嵌</a:t>
            </a:r>
            <a:r>
              <a:rPr lang="en-US" altLang="zh-CN" sz="2400" dirty="0" smtClean="0">
                <a:latin typeface="微软雅黑" panose="020B0503020204020204" pitchFamily="34" charset="-122"/>
                <a:ea typeface="微软雅黑" panose="020B0503020204020204" pitchFamily="34" charset="-122"/>
              </a:rPr>
              <a:t>VF2</a:t>
            </a:r>
            <a:r>
              <a:rPr lang="zh-CN" altLang="en-US" sz="2400" dirty="0" smtClean="0">
                <a:latin typeface="微软雅黑" panose="020B0503020204020204" pitchFamily="34" charset="-122"/>
                <a:ea typeface="微软雅黑" panose="020B0503020204020204" pitchFamily="34" charset="-122"/>
              </a:rPr>
              <a:t>算法</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93424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4710"/>
            <a:ext cx="10515600" cy="659002"/>
          </a:xfrm>
        </p:spPr>
        <p:txBody>
          <a:bodyPr/>
          <a:lstStyle/>
          <a:p>
            <a:r>
              <a:rPr lang="en-US" altLang="zh-CN" sz="2400" b="1" dirty="0">
                <a:solidFill>
                  <a:prstClr val="black"/>
                </a:solidFill>
              </a:rPr>
              <a:t>5.2.1.2 </a:t>
            </a:r>
            <a:r>
              <a:rPr lang="zh-CN" altLang="en-US" sz="2400" b="1" dirty="0" smtClean="0">
                <a:solidFill>
                  <a:prstClr val="black"/>
                </a:solidFill>
              </a:rPr>
              <a:t>图匹配算法 </a:t>
            </a:r>
            <a:endParaRPr lang="zh-CN" altLang="en-US" dirty="0"/>
          </a:p>
        </p:txBody>
      </p:sp>
      <p:sp>
        <p:nvSpPr>
          <p:cNvPr id="3" name="内容占位符 2"/>
          <p:cNvSpPr>
            <a:spLocks noGrp="1"/>
          </p:cNvSpPr>
          <p:nvPr>
            <p:ph idx="1"/>
          </p:nvPr>
        </p:nvSpPr>
        <p:spPr>
          <a:xfrm>
            <a:off x="838200" y="743710"/>
            <a:ext cx="10515600" cy="6114289"/>
          </a:xfrm>
        </p:spPr>
        <p:txBody>
          <a:bodyPr>
            <a:normAutofit/>
          </a:bodyPr>
          <a:lstStyle/>
          <a:p>
            <a:r>
              <a:rPr lang="zh-CN" altLang="en-US" sz="2400" b="1" dirty="0" smtClean="0"/>
              <a:t>大数据解决方案</a:t>
            </a:r>
            <a:endParaRPr lang="en-US" altLang="zh-CN" sz="2400" b="1" dirty="0" smtClean="0"/>
          </a:p>
          <a:p>
            <a:r>
              <a:rPr lang="en-US" altLang="zh-CN" sz="2400" b="1" dirty="0" smtClean="0"/>
              <a:t>2.</a:t>
            </a:r>
            <a:r>
              <a:rPr lang="zh-CN" altLang="en-US" sz="2400" b="1" dirty="0" smtClean="0"/>
              <a:t>查询图分解</a:t>
            </a:r>
            <a:r>
              <a:rPr lang="en-US" altLang="zh-CN" sz="2400" b="1" dirty="0" smtClean="0"/>
              <a:t>-join</a:t>
            </a:r>
          </a:p>
          <a:p>
            <a:r>
              <a:rPr lang="zh-CN" altLang="en-US" sz="2400" dirty="0" smtClean="0">
                <a:solidFill>
                  <a:srgbClr val="00B0F0"/>
                </a:solidFill>
              </a:rPr>
              <a:t>以边匹配为中心</a:t>
            </a:r>
            <a:endParaRPr lang="en-US" altLang="zh-CN" sz="2400" dirty="0">
              <a:solidFill>
                <a:srgbClr val="00B0F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58</a:t>
            </a:fld>
            <a:endParaRPr lang="zh-CN" altLang="en-US" dirty="0"/>
          </a:p>
        </p:txBody>
      </p:sp>
      <p:pic>
        <p:nvPicPr>
          <p:cNvPr id="5" name="图片 4"/>
          <p:cNvPicPr>
            <a:picLocks noChangeAspect="1"/>
          </p:cNvPicPr>
          <p:nvPr/>
        </p:nvPicPr>
        <p:blipFill>
          <a:blip r:embed="rId3"/>
          <a:stretch>
            <a:fillRect/>
          </a:stretch>
        </p:blipFill>
        <p:spPr>
          <a:xfrm>
            <a:off x="838200" y="2522733"/>
            <a:ext cx="7410213" cy="4198742"/>
          </a:xfrm>
          <a:prstGeom prst="rect">
            <a:avLst/>
          </a:prstGeom>
        </p:spPr>
      </p:pic>
    </p:spTree>
    <p:extLst>
      <p:ext uri="{BB962C8B-B14F-4D97-AF65-F5344CB8AC3E}">
        <p14:creationId xmlns:p14="http://schemas.microsoft.com/office/powerpoint/2010/main" val="33920875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4710"/>
            <a:ext cx="10515600" cy="659002"/>
          </a:xfrm>
        </p:spPr>
        <p:txBody>
          <a:bodyPr/>
          <a:lstStyle/>
          <a:p>
            <a:r>
              <a:rPr lang="en-US" altLang="zh-CN" sz="2400" b="1" dirty="0">
                <a:solidFill>
                  <a:prstClr val="black"/>
                </a:solidFill>
              </a:rPr>
              <a:t>5.2.1.2 </a:t>
            </a:r>
            <a:r>
              <a:rPr lang="zh-CN" altLang="en-US" sz="2400" b="1" dirty="0" smtClean="0">
                <a:solidFill>
                  <a:prstClr val="black"/>
                </a:solidFill>
              </a:rPr>
              <a:t>图匹配算法 </a:t>
            </a:r>
            <a:endParaRPr lang="zh-CN" altLang="en-US" dirty="0"/>
          </a:p>
        </p:txBody>
      </p:sp>
      <p:sp>
        <p:nvSpPr>
          <p:cNvPr id="3" name="内容占位符 2"/>
          <p:cNvSpPr>
            <a:spLocks noGrp="1"/>
          </p:cNvSpPr>
          <p:nvPr>
            <p:ph idx="1"/>
          </p:nvPr>
        </p:nvSpPr>
        <p:spPr>
          <a:xfrm>
            <a:off x="838200" y="743710"/>
            <a:ext cx="10515600" cy="6114289"/>
          </a:xfrm>
        </p:spPr>
        <p:txBody>
          <a:bodyPr>
            <a:normAutofit/>
          </a:bodyPr>
          <a:lstStyle/>
          <a:p>
            <a:r>
              <a:rPr lang="zh-CN" altLang="en-US" sz="2400" b="1" dirty="0" smtClean="0"/>
              <a:t>大数据解决方案</a:t>
            </a:r>
            <a:endParaRPr lang="en-US" altLang="zh-CN" sz="2400" b="1" dirty="0" smtClean="0"/>
          </a:p>
          <a:p>
            <a:r>
              <a:rPr lang="en-US" altLang="zh-CN" sz="2400" b="1" dirty="0" smtClean="0"/>
              <a:t>2.</a:t>
            </a:r>
            <a:r>
              <a:rPr lang="zh-CN" altLang="en-US" sz="2400" b="1" dirty="0" smtClean="0"/>
              <a:t>查询图分解</a:t>
            </a:r>
            <a:r>
              <a:rPr lang="en-US" altLang="zh-CN" sz="2400" b="1" dirty="0" smtClean="0"/>
              <a:t>-join</a:t>
            </a:r>
            <a:endParaRPr lang="en-US" altLang="zh-CN" sz="2400" b="1"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59</a:t>
            </a:fld>
            <a:endParaRPr lang="zh-CN" altLang="en-US" dirty="0"/>
          </a:p>
        </p:txBody>
      </p:sp>
      <p:pic>
        <p:nvPicPr>
          <p:cNvPr id="6" name="图片 5"/>
          <p:cNvPicPr>
            <a:picLocks noChangeAspect="1"/>
          </p:cNvPicPr>
          <p:nvPr/>
        </p:nvPicPr>
        <p:blipFill>
          <a:blip r:embed="rId3"/>
          <a:stretch>
            <a:fillRect/>
          </a:stretch>
        </p:blipFill>
        <p:spPr>
          <a:xfrm>
            <a:off x="838199" y="1911759"/>
            <a:ext cx="8061379" cy="3586833"/>
          </a:xfrm>
          <a:prstGeom prst="rect">
            <a:avLst/>
          </a:prstGeom>
        </p:spPr>
      </p:pic>
      <p:sp>
        <p:nvSpPr>
          <p:cNvPr id="5" name="圆角矩形标注 4"/>
          <p:cNvSpPr/>
          <p:nvPr/>
        </p:nvSpPr>
        <p:spPr>
          <a:xfrm>
            <a:off x="5921114" y="743710"/>
            <a:ext cx="3582649" cy="857760"/>
          </a:xfrm>
          <a:prstGeom prst="wedgeRoundRectCallout">
            <a:avLst>
              <a:gd name="adj1" fmla="val -44682"/>
              <a:gd name="adj2" fmla="val 12017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smtClean="0"/>
              <a:t>r</a:t>
            </a:r>
            <a:r>
              <a:rPr lang="zh-CN" altLang="en-US" sz="2400" dirty="0" smtClean="0"/>
              <a:t>是根节点，</a:t>
            </a:r>
            <a:r>
              <a:rPr lang="en-US" altLang="zh-CN" sz="2400" dirty="0" smtClean="0"/>
              <a:t>L</a:t>
            </a:r>
            <a:r>
              <a:rPr lang="zh-CN" altLang="en-US" sz="2400" dirty="0" smtClean="0"/>
              <a:t>是查询图要求的子节点标签</a:t>
            </a:r>
            <a:endParaRPr lang="zh-CN" altLang="en-US" sz="2400" dirty="0"/>
          </a:p>
        </p:txBody>
      </p:sp>
      <p:sp>
        <p:nvSpPr>
          <p:cNvPr id="7" name="圆角矩形标注 6"/>
          <p:cNvSpPr/>
          <p:nvPr/>
        </p:nvSpPr>
        <p:spPr>
          <a:xfrm>
            <a:off x="1051185" y="5569168"/>
            <a:ext cx="7346431" cy="1176847"/>
          </a:xfrm>
          <a:prstGeom prst="wedgeRoundRectCallout">
            <a:avLst>
              <a:gd name="adj1" fmla="val -54476"/>
              <a:gd name="adj2" fmla="val -4543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t>查询出所有的</a:t>
            </a:r>
            <a:r>
              <a:rPr lang="en-US" altLang="zh-CN" sz="2400" dirty="0" err="1" smtClean="0"/>
              <a:t>Stwig</a:t>
            </a:r>
            <a:r>
              <a:rPr lang="zh-CN" altLang="en-US" sz="2400" dirty="0" smtClean="0"/>
              <a:t>匹配结果后，按照</a:t>
            </a:r>
            <a:r>
              <a:rPr lang="en-US" altLang="zh-CN" sz="2400" dirty="0" err="1" smtClean="0"/>
              <a:t>Stwig</a:t>
            </a:r>
            <a:r>
              <a:rPr lang="zh-CN" altLang="en-US" sz="2400" dirty="0" smtClean="0"/>
              <a:t>的排列顺序执行结果之间的</a:t>
            </a:r>
            <a:r>
              <a:rPr lang="en-US" altLang="zh-CN" sz="2400" dirty="0" smtClean="0"/>
              <a:t>join</a:t>
            </a:r>
            <a:r>
              <a:rPr lang="zh-CN" altLang="en-US" sz="2400" dirty="0" smtClean="0"/>
              <a:t>操作，从而得到完整的结果子图。</a:t>
            </a:r>
            <a:endParaRPr lang="zh-CN" altLang="en-US" sz="2400" dirty="0"/>
          </a:p>
        </p:txBody>
      </p:sp>
    </p:spTree>
    <p:extLst>
      <p:ext uri="{BB962C8B-B14F-4D97-AF65-F5344CB8AC3E}">
        <p14:creationId xmlns:p14="http://schemas.microsoft.com/office/powerpoint/2010/main" val="2768712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7093"/>
            <a:ext cx="10515600" cy="920336"/>
          </a:xfrm>
        </p:spPr>
        <p:txBody>
          <a:bodyPr/>
          <a:lstStyle/>
          <a:p>
            <a:r>
              <a:rPr lang="en-US" altLang="zh-CN" b="1" dirty="0"/>
              <a:t>5.1 </a:t>
            </a:r>
            <a:r>
              <a:rPr lang="zh-CN" altLang="en-US" b="1" dirty="0"/>
              <a:t>图数据结构及其形式化定义</a:t>
            </a:r>
          </a:p>
        </p:txBody>
      </p:sp>
      <p:sp>
        <p:nvSpPr>
          <p:cNvPr id="3" name="内容占位符 2"/>
          <p:cNvSpPr>
            <a:spLocks noGrp="1"/>
          </p:cNvSpPr>
          <p:nvPr>
            <p:ph idx="1"/>
          </p:nvPr>
        </p:nvSpPr>
        <p:spPr>
          <a:xfrm>
            <a:off x="838200" y="823242"/>
            <a:ext cx="10515600" cy="4512493"/>
          </a:xfrm>
        </p:spPr>
        <p:txBody>
          <a:bodyPr>
            <a:normAutofit/>
          </a:bodyPr>
          <a:lstStyle/>
          <a:p>
            <a:pPr lvl="0"/>
            <a:r>
              <a:rPr lang="en-US" altLang="zh-CN" b="1" dirty="0" smtClean="0"/>
              <a:t>5.1.1 </a:t>
            </a:r>
            <a:r>
              <a:rPr lang="zh-CN" altLang="en-US" b="1" dirty="0" smtClean="0"/>
              <a:t>简单图</a:t>
            </a:r>
            <a:endParaRPr lang="en-US" altLang="zh-CN" b="1" dirty="0" smtClean="0"/>
          </a:p>
          <a:p>
            <a:pPr lvl="0"/>
            <a:r>
              <a:rPr lang="en-US" altLang="zh-CN" sz="2400" kern="100" dirty="0" smtClean="0">
                <a:solidFill>
                  <a:prstClr val="black"/>
                </a:solidFill>
                <a:cs typeface="Times New Roman" charset="0"/>
              </a:rPr>
              <a:t>      </a:t>
            </a:r>
            <a:r>
              <a:rPr lang="zh-CN" altLang="zh-CN" sz="2400" kern="100" dirty="0">
                <a:solidFill>
                  <a:prstClr val="black"/>
                </a:solidFill>
                <a:cs typeface="Times New Roman" charset="0"/>
              </a:rPr>
              <a:t>可表示为一个</a:t>
            </a:r>
            <a:r>
              <a:rPr lang="zh-CN" altLang="zh-CN" sz="2400" b="1" kern="100" dirty="0">
                <a:solidFill>
                  <a:srgbClr val="FF0000"/>
                </a:solidFill>
                <a:cs typeface="Times New Roman" charset="0"/>
              </a:rPr>
              <a:t>二元组（</a:t>
            </a:r>
            <a:r>
              <a:rPr lang="en-US" altLang="zh-CN" sz="2400" b="1" kern="100" dirty="0">
                <a:solidFill>
                  <a:srgbClr val="FF0000"/>
                </a:solidFill>
              </a:rPr>
              <a:t>V</a:t>
            </a:r>
            <a:r>
              <a:rPr lang="zh-CN" altLang="zh-CN" sz="2400" b="1" kern="100" dirty="0">
                <a:solidFill>
                  <a:srgbClr val="FF0000"/>
                </a:solidFill>
                <a:cs typeface="Times New Roman" charset="0"/>
              </a:rPr>
              <a:t>，</a:t>
            </a:r>
            <a:r>
              <a:rPr lang="en-US" altLang="zh-CN" sz="2400" b="1" kern="100" dirty="0">
                <a:solidFill>
                  <a:srgbClr val="FF0000"/>
                </a:solidFill>
              </a:rPr>
              <a:t>E</a:t>
            </a:r>
            <a:r>
              <a:rPr lang="zh-CN" altLang="zh-CN" sz="2400" b="1" kern="100" dirty="0">
                <a:solidFill>
                  <a:srgbClr val="FF0000"/>
                </a:solidFill>
                <a:cs typeface="Times New Roman" charset="0"/>
              </a:rPr>
              <a:t>）</a:t>
            </a:r>
            <a:r>
              <a:rPr lang="zh-CN" altLang="zh-CN" sz="2400" kern="100" dirty="0">
                <a:solidFill>
                  <a:prstClr val="black"/>
                </a:solidFill>
                <a:cs typeface="Times New Roman" charset="0"/>
              </a:rPr>
              <a:t>，其中</a:t>
            </a:r>
            <a:r>
              <a:rPr lang="en-US" altLang="zh-CN" sz="2400" kern="100" dirty="0">
                <a:solidFill>
                  <a:prstClr val="black"/>
                </a:solidFill>
              </a:rPr>
              <a:t>V</a:t>
            </a:r>
            <a:r>
              <a:rPr lang="zh-CN" altLang="zh-CN" sz="2400" kern="100" dirty="0">
                <a:solidFill>
                  <a:prstClr val="black"/>
                </a:solidFill>
                <a:cs typeface="Times New Roman" charset="0"/>
              </a:rPr>
              <a:t>是图中顶点的集合，</a:t>
            </a:r>
            <a:r>
              <a:rPr lang="en-US" altLang="zh-CN" sz="2400" kern="100" dirty="0">
                <a:solidFill>
                  <a:prstClr val="black"/>
                </a:solidFill>
              </a:rPr>
              <a:t>E</a:t>
            </a:r>
            <a:r>
              <a:rPr lang="zh-CN" altLang="zh-CN" sz="2400" kern="100" dirty="0">
                <a:solidFill>
                  <a:prstClr val="black"/>
                </a:solidFill>
                <a:cs typeface="Times New Roman" charset="0"/>
              </a:rPr>
              <a:t>是图中边的集合，</a:t>
            </a:r>
            <a:r>
              <a:rPr lang="en-US" altLang="zh-CN" sz="2400" kern="100" dirty="0">
                <a:solidFill>
                  <a:prstClr val="black"/>
                </a:solidFill>
              </a:rPr>
              <a:t>E</a:t>
            </a:r>
            <a:r>
              <a:rPr lang="zh-CN" altLang="zh-CN" sz="2400" kern="100" dirty="0">
                <a:solidFill>
                  <a:prstClr val="black"/>
                </a:solidFill>
                <a:cs typeface="Times New Roman" charset="0"/>
              </a:rPr>
              <a:t>中的每一条边可表示为</a:t>
            </a:r>
            <a:r>
              <a:rPr lang="en-US" altLang="zh-CN" sz="2400" kern="100" dirty="0">
                <a:solidFill>
                  <a:prstClr val="black"/>
                </a:solidFill>
              </a:rPr>
              <a:t>&lt;v</a:t>
            </a:r>
            <a:r>
              <a:rPr lang="en-US" altLang="zh-CN" sz="2400" kern="100" baseline="-25000" dirty="0">
                <a:solidFill>
                  <a:prstClr val="black"/>
                </a:solidFill>
              </a:rPr>
              <a:t>1</a:t>
            </a:r>
            <a:r>
              <a:rPr lang="en-US" altLang="zh-CN" sz="2400" kern="100" dirty="0">
                <a:solidFill>
                  <a:prstClr val="black"/>
                </a:solidFill>
              </a:rPr>
              <a:t>,v</a:t>
            </a:r>
            <a:r>
              <a:rPr lang="en-US" altLang="zh-CN" sz="2400" kern="100" baseline="-25000" dirty="0">
                <a:solidFill>
                  <a:prstClr val="black"/>
                </a:solidFill>
              </a:rPr>
              <a:t>2</a:t>
            </a:r>
            <a:r>
              <a:rPr lang="en-US" altLang="zh-CN" sz="2400" kern="100" dirty="0">
                <a:solidFill>
                  <a:prstClr val="black"/>
                </a:solidFill>
              </a:rPr>
              <a:t>&gt;</a:t>
            </a:r>
            <a:r>
              <a:rPr lang="zh-CN" altLang="zh-CN" sz="2400" kern="100" dirty="0">
                <a:solidFill>
                  <a:prstClr val="black"/>
                </a:solidFill>
                <a:cs typeface="Times New Roman" charset="0"/>
              </a:rPr>
              <a:t>，其关联</a:t>
            </a:r>
            <a:r>
              <a:rPr lang="zh-CN" altLang="zh-CN" sz="2400" kern="100" dirty="0">
                <a:solidFill>
                  <a:prstClr val="black"/>
                </a:solidFill>
                <a:cs typeface="Calibri" charset="0"/>
              </a:rPr>
              <a:t>图中的顶点</a:t>
            </a:r>
            <a:r>
              <a:rPr lang="en-US" altLang="zh-CN" sz="2400" kern="100" dirty="0">
                <a:solidFill>
                  <a:prstClr val="black"/>
                </a:solidFill>
                <a:cs typeface="Calibri" charset="0"/>
              </a:rPr>
              <a:t>v</a:t>
            </a:r>
            <a:r>
              <a:rPr lang="en-US" altLang="zh-CN" sz="2400" kern="100" baseline="-25000" dirty="0">
                <a:solidFill>
                  <a:prstClr val="black"/>
                </a:solidFill>
                <a:cs typeface="Calibri" charset="0"/>
              </a:rPr>
              <a:t>1</a:t>
            </a:r>
            <a:r>
              <a:rPr lang="zh-CN" altLang="zh-CN" sz="2400" kern="100" dirty="0">
                <a:solidFill>
                  <a:prstClr val="black"/>
                </a:solidFill>
                <a:cs typeface="Calibri" charset="0"/>
              </a:rPr>
              <a:t>和顶点</a:t>
            </a:r>
            <a:r>
              <a:rPr lang="en-US" altLang="zh-CN" sz="2400" kern="100" dirty="0">
                <a:solidFill>
                  <a:prstClr val="black"/>
                </a:solidFill>
                <a:cs typeface="Calibri" charset="0"/>
              </a:rPr>
              <a:t>v</a:t>
            </a:r>
            <a:r>
              <a:rPr lang="en-US" altLang="zh-CN" sz="2400" kern="100" baseline="-25000" dirty="0">
                <a:solidFill>
                  <a:prstClr val="black"/>
                </a:solidFill>
                <a:cs typeface="Calibri" charset="0"/>
              </a:rPr>
              <a:t>2</a:t>
            </a:r>
            <a:r>
              <a:rPr lang="zh-CN" altLang="zh-CN" sz="2400" kern="100" dirty="0">
                <a:solidFill>
                  <a:prstClr val="black"/>
                </a:solidFill>
                <a:cs typeface="Calibri" charset="0"/>
              </a:rPr>
              <a:t>。</a:t>
            </a:r>
            <a:r>
              <a:rPr lang="zh-CN" altLang="zh-CN" sz="2400" dirty="0">
                <a:solidFill>
                  <a:prstClr val="black"/>
                </a:solidFill>
              </a:rPr>
              <a:t> </a:t>
            </a:r>
            <a:endParaRPr lang="zh-CN" altLang="en-US" sz="2400" dirty="0">
              <a:solidFill>
                <a:prstClr val="black"/>
              </a:solidFill>
            </a:endParaRPr>
          </a:p>
          <a:p>
            <a:pPr lvl="0"/>
            <a:r>
              <a:rPr lang="zh-CN" altLang="en-US" sz="2400" dirty="0" smtClean="0">
                <a:solidFill>
                  <a:srgbClr val="FF0000"/>
                </a:solidFill>
              </a:rPr>
              <a:t>   有向图</a:t>
            </a:r>
            <a:r>
              <a:rPr lang="zh-CN" altLang="en-US" sz="2400" dirty="0">
                <a:solidFill>
                  <a:srgbClr val="FF0000"/>
                </a:solidFill>
              </a:rPr>
              <a:t>、</a:t>
            </a:r>
            <a:r>
              <a:rPr lang="zh-CN" altLang="en-US" sz="2400" dirty="0" smtClean="0">
                <a:solidFill>
                  <a:srgbClr val="FF0000"/>
                </a:solidFill>
              </a:rPr>
              <a:t>无向图</a:t>
            </a:r>
            <a:endParaRPr lang="en-US" altLang="zh-CN" sz="2400" dirty="0" smtClean="0">
              <a:solidFill>
                <a:srgbClr val="FF0000"/>
              </a:solidFill>
            </a:endParaRPr>
          </a:p>
          <a:p>
            <a:pPr lvl="0"/>
            <a:r>
              <a:rPr lang="en-US" altLang="zh-CN" sz="2400" dirty="0">
                <a:solidFill>
                  <a:prstClr val="black"/>
                </a:solidFill>
              </a:rPr>
              <a:t> </a:t>
            </a:r>
            <a:r>
              <a:rPr lang="en-US" altLang="zh-CN" sz="2400" dirty="0" smtClean="0">
                <a:solidFill>
                  <a:prstClr val="black"/>
                </a:solidFill>
              </a:rPr>
              <a:t>   </a:t>
            </a:r>
          </a:p>
          <a:p>
            <a:pPr lvl="0"/>
            <a:endParaRPr lang="en-US" altLang="zh-CN" sz="2400" dirty="0">
              <a:solidFill>
                <a:prstClr val="black"/>
              </a:solidFill>
            </a:endParaRPr>
          </a:p>
          <a:p>
            <a:pPr lvl="0"/>
            <a:endParaRPr lang="en-US" altLang="zh-CN" sz="2400" dirty="0" smtClean="0">
              <a:solidFill>
                <a:prstClr val="black"/>
              </a:solidFill>
            </a:endParaRPr>
          </a:p>
          <a:p>
            <a:pPr lvl="0"/>
            <a:r>
              <a:rPr lang="zh-CN" altLang="en-US" sz="2400" dirty="0" smtClean="0">
                <a:solidFill>
                  <a:prstClr val="black"/>
                </a:solidFill>
              </a:rPr>
              <a:t>   </a:t>
            </a:r>
            <a:r>
              <a:rPr lang="zh-CN" altLang="en-US" sz="2400" dirty="0" smtClean="0">
                <a:solidFill>
                  <a:srgbClr val="FF0000"/>
                </a:solidFill>
              </a:rPr>
              <a:t>多重图</a:t>
            </a:r>
            <a:endParaRPr lang="zh-CN" altLang="en-US" dirty="0"/>
          </a:p>
        </p:txBody>
      </p:sp>
      <p:sp>
        <p:nvSpPr>
          <p:cNvPr id="5" name="灯片编号占位符 4"/>
          <p:cNvSpPr>
            <a:spLocks noGrp="1"/>
          </p:cNvSpPr>
          <p:nvPr>
            <p:ph type="sldNum" sz="quarter" idx="12"/>
          </p:nvPr>
        </p:nvSpPr>
        <p:spPr/>
        <p:txBody>
          <a:bodyPr/>
          <a:lstStyle/>
          <a:p>
            <a:fld id="{C464E751-8DDD-48F4-87DB-3D6A7AC74B40}" type="slidenum">
              <a:rPr lang="zh-CN" altLang="en-US" smtClean="0"/>
              <a:t>6</a:t>
            </a:fld>
            <a:endParaRPr lang="zh-CN" altLang="en-US" dirty="0"/>
          </a:p>
        </p:txBody>
      </p:sp>
      <p:pic>
        <p:nvPicPr>
          <p:cNvPr id="6" name="图片 5"/>
          <p:cNvPicPr>
            <a:picLocks noChangeAspect="1"/>
          </p:cNvPicPr>
          <p:nvPr/>
        </p:nvPicPr>
        <p:blipFill>
          <a:blip r:embed="rId3"/>
          <a:stretch>
            <a:fillRect/>
          </a:stretch>
        </p:blipFill>
        <p:spPr>
          <a:xfrm>
            <a:off x="3426435" y="2421111"/>
            <a:ext cx="3656816" cy="1999059"/>
          </a:xfrm>
          <a:prstGeom prst="rect">
            <a:avLst/>
          </a:prstGeom>
        </p:spPr>
      </p:pic>
      <p:sp>
        <p:nvSpPr>
          <p:cNvPr id="4" name="矩形 3"/>
          <p:cNvSpPr/>
          <p:nvPr/>
        </p:nvSpPr>
        <p:spPr>
          <a:xfrm>
            <a:off x="3637503" y="4622247"/>
            <a:ext cx="1004835" cy="47227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周星驰</a:t>
            </a:r>
            <a:endParaRPr lang="zh-CN" altLang="en-US" dirty="0">
              <a:latin typeface="微软雅黑" panose="020B0503020204020204" pitchFamily="34" charset="-122"/>
              <a:ea typeface="微软雅黑" panose="020B0503020204020204" pitchFamily="34" charset="-122"/>
            </a:endParaRPr>
          </a:p>
        </p:txBody>
      </p:sp>
      <p:sp>
        <p:nvSpPr>
          <p:cNvPr id="7" name="矩形 6"/>
          <p:cNvSpPr/>
          <p:nvPr/>
        </p:nvSpPr>
        <p:spPr>
          <a:xfrm>
            <a:off x="6078416" y="4622247"/>
            <a:ext cx="1216687" cy="47227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喜剧之王</a:t>
            </a:r>
            <a:endParaRPr lang="zh-CN" altLang="en-US" dirty="0">
              <a:latin typeface="微软雅黑" panose="020B0503020204020204" pitchFamily="34" charset="-122"/>
              <a:ea typeface="微软雅黑" panose="020B0503020204020204" pitchFamily="34" charset="-122"/>
            </a:endParaRPr>
          </a:p>
        </p:txBody>
      </p:sp>
      <p:sp>
        <p:nvSpPr>
          <p:cNvPr id="16" name="任意多边形 15"/>
          <p:cNvSpPr/>
          <p:nvPr/>
        </p:nvSpPr>
        <p:spPr>
          <a:xfrm>
            <a:off x="4632290" y="4973939"/>
            <a:ext cx="1436914" cy="361796"/>
          </a:xfrm>
          <a:custGeom>
            <a:avLst/>
            <a:gdLst>
              <a:gd name="connsiteX0" fmla="*/ 0 w 1436914"/>
              <a:gd name="connsiteY0" fmla="*/ 0 h 361796"/>
              <a:gd name="connsiteX1" fmla="*/ 693336 w 1436914"/>
              <a:gd name="connsiteY1" fmla="*/ 361741 h 361796"/>
              <a:gd name="connsiteX2" fmla="*/ 1436914 w 1436914"/>
              <a:gd name="connsiteY2" fmla="*/ 30145 h 361796"/>
              <a:gd name="connsiteX3" fmla="*/ 1436914 w 1436914"/>
              <a:gd name="connsiteY3" fmla="*/ 30145 h 361796"/>
            </a:gdLst>
            <a:ahLst/>
            <a:cxnLst>
              <a:cxn ang="0">
                <a:pos x="connsiteX0" y="connsiteY0"/>
              </a:cxn>
              <a:cxn ang="0">
                <a:pos x="connsiteX1" y="connsiteY1"/>
              </a:cxn>
              <a:cxn ang="0">
                <a:pos x="connsiteX2" y="connsiteY2"/>
              </a:cxn>
              <a:cxn ang="0">
                <a:pos x="connsiteX3" y="connsiteY3"/>
              </a:cxn>
            </a:cxnLst>
            <a:rect l="l" t="t" r="r" b="b"/>
            <a:pathLst>
              <a:path w="1436914" h="361796">
                <a:moveTo>
                  <a:pt x="0" y="0"/>
                </a:moveTo>
                <a:cubicBezTo>
                  <a:pt x="226925" y="178358"/>
                  <a:pt x="453850" y="356717"/>
                  <a:pt x="693336" y="361741"/>
                </a:cubicBezTo>
                <a:cubicBezTo>
                  <a:pt x="932822" y="366765"/>
                  <a:pt x="1436914" y="30145"/>
                  <a:pt x="1436914" y="30145"/>
                </a:cubicBezTo>
                <a:lnTo>
                  <a:pt x="1436914" y="30145"/>
                </a:ln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a:off x="4652387" y="4421063"/>
            <a:ext cx="1436914" cy="331813"/>
          </a:xfrm>
          <a:custGeom>
            <a:avLst/>
            <a:gdLst>
              <a:gd name="connsiteX0" fmla="*/ 0 w 1436914"/>
              <a:gd name="connsiteY0" fmla="*/ 291619 h 331813"/>
              <a:gd name="connsiteX1" fmla="*/ 683288 w 1436914"/>
              <a:gd name="connsiteY1" fmla="*/ 217 h 331813"/>
              <a:gd name="connsiteX2" fmla="*/ 1436914 w 1436914"/>
              <a:gd name="connsiteY2" fmla="*/ 331813 h 331813"/>
              <a:gd name="connsiteX3" fmla="*/ 1436914 w 1436914"/>
              <a:gd name="connsiteY3" fmla="*/ 331813 h 331813"/>
            </a:gdLst>
            <a:ahLst/>
            <a:cxnLst>
              <a:cxn ang="0">
                <a:pos x="connsiteX0" y="connsiteY0"/>
              </a:cxn>
              <a:cxn ang="0">
                <a:pos x="connsiteX1" y="connsiteY1"/>
              </a:cxn>
              <a:cxn ang="0">
                <a:pos x="connsiteX2" y="connsiteY2"/>
              </a:cxn>
              <a:cxn ang="0">
                <a:pos x="connsiteX3" y="connsiteY3"/>
              </a:cxn>
            </a:cxnLst>
            <a:rect l="l" t="t" r="r" b="b"/>
            <a:pathLst>
              <a:path w="1436914" h="331813">
                <a:moveTo>
                  <a:pt x="0" y="291619"/>
                </a:moveTo>
                <a:cubicBezTo>
                  <a:pt x="221901" y="142568"/>
                  <a:pt x="443802" y="-6482"/>
                  <a:pt x="683288" y="217"/>
                </a:cubicBezTo>
                <a:cubicBezTo>
                  <a:pt x="922774" y="6916"/>
                  <a:pt x="1436914" y="331813"/>
                  <a:pt x="1436914" y="331813"/>
                </a:cubicBezTo>
                <a:lnTo>
                  <a:pt x="1436914" y="331813"/>
                </a:ln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866735" y="5381787"/>
            <a:ext cx="7571303" cy="461665"/>
          </a:xfrm>
          <a:prstGeom prst="rect">
            <a:avLst/>
          </a:prstGeom>
          <a:noFill/>
        </p:spPr>
        <p:txBody>
          <a:bodyPr wrap="none" rtlCol="0">
            <a:spAutoFit/>
          </a:bodyPr>
          <a:lstStyle/>
          <a:p>
            <a:r>
              <a:rPr lang="zh-CN" altLang="en-US" sz="2400" b="1" dirty="0" smtClean="0">
                <a:latin typeface="微软雅黑" panose="020B0503020204020204" pitchFamily="34" charset="-122"/>
                <a:ea typeface="微软雅黑" panose="020B0503020204020204" pitchFamily="34" charset="-122"/>
              </a:rPr>
              <a:t>存在的问题：</a:t>
            </a:r>
            <a:r>
              <a:rPr lang="zh-CN" altLang="en-US" sz="2400" dirty="0" smtClean="0">
                <a:latin typeface="微软雅黑" panose="020B0503020204020204" pitchFamily="34" charset="-122"/>
                <a:ea typeface="微软雅黑" panose="020B0503020204020204" pitchFamily="34" charset="-122"/>
              </a:rPr>
              <a:t>无法区分顶点类别、亦无法区分关系类别</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48013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4710"/>
            <a:ext cx="10515600" cy="659002"/>
          </a:xfrm>
        </p:spPr>
        <p:txBody>
          <a:bodyPr/>
          <a:lstStyle/>
          <a:p>
            <a:r>
              <a:rPr lang="en-US" altLang="zh-CN" sz="2400" b="1" dirty="0">
                <a:solidFill>
                  <a:prstClr val="black"/>
                </a:solidFill>
              </a:rPr>
              <a:t>5.2.1.2 </a:t>
            </a:r>
            <a:r>
              <a:rPr lang="zh-CN" altLang="en-US" sz="2400" b="1" dirty="0" smtClean="0">
                <a:solidFill>
                  <a:prstClr val="black"/>
                </a:solidFill>
              </a:rPr>
              <a:t>图匹配算法 </a:t>
            </a:r>
            <a:endParaRPr lang="zh-CN" altLang="en-US" dirty="0"/>
          </a:p>
        </p:txBody>
      </p:sp>
      <p:sp>
        <p:nvSpPr>
          <p:cNvPr id="3" name="内容占位符 2"/>
          <p:cNvSpPr>
            <a:spLocks noGrp="1"/>
          </p:cNvSpPr>
          <p:nvPr>
            <p:ph idx="1"/>
          </p:nvPr>
        </p:nvSpPr>
        <p:spPr>
          <a:xfrm>
            <a:off x="838200" y="743710"/>
            <a:ext cx="10515600" cy="6114289"/>
          </a:xfrm>
        </p:spPr>
        <p:txBody>
          <a:bodyPr>
            <a:normAutofit/>
          </a:bodyPr>
          <a:lstStyle/>
          <a:p>
            <a:r>
              <a:rPr lang="zh-CN" altLang="en-US" sz="2400" b="1" dirty="0" smtClean="0"/>
              <a:t>大数据解决方案</a:t>
            </a:r>
            <a:endParaRPr lang="en-US" altLang="zh-CN" sz="2400" b="1"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60</a:t>
            </a:fld>
            <a:endParaRPr lang="zh-CN" altLang="en-US" dirty="0"/>
          </a:p>
        </p:txBody>
      </p:sp>
      <p:pic>
        <p:nvPicPr>
          <p:cNvPr id="8" name="图片 7"/>
          <p:cNvPicPr>
            <a:picLocks noChangeAspect="1"/>
          </p:cNvPicPr>
          <p:nvPr/>
        </p:nvPicPr>
        <p:blipFill>
          <a:blip r:embed="rId3"/>
          <a:stretch>
            <a:fillRect/>
          </a:stretch>
        </p:blipFill>
        <p:spPr>
          <a:xfrm>
            <a:off x="1266436" y="3984389"/>
            <a:ext cx="8061861" cy="1002285"/>
          </a:xfrm>
          <a:prstGeom prst="rect">
            <a:avLst/>
          </a:prstGeom>
        </p:spPr>
      </p:pic>
      <p:pic>
        <p:nvPicPr>
          <p:cNvPr id="9" name="图片 8"/>
          <p:cNvPicPr>
            <a:picLocks noChangeAspect="1"/>
          </p:cNvPicPr>
          <p:nvPr/>
        </p:nvPicPr>
        <p:blipFill>
          <a:blip r:embed="rId4"/>
          <a:stretch>
            <a:fillRect/>
          </a:stretch>
        </p:blipFill>
        <p:spPr>
          <a:xfrm>
            <a:off x="1051576" y="5423313"/>
            <a:ext cx="2246260" cy="1123129"/>
          </a:xfrm>
          <a:prstGeom prst="rect">
            <a:avLst/>
          </a:prstGeom>
        </p:spPr>
      </p:pic>
      <p:pic>
        <p:nvPicPr>
          <p:cNvPr id="10" name="图片 9"/>
          <p:cNvPicPr>
            <a:picLocks noChangeAspect="1"/>
          </p:cNvPicPr>
          <p:nvPr/>
        </p:nvPicPr>
        <p:blipFill>
          <a:blip r:embed="rId5"/>
          <a:stretch>
            <a:fillRect/>
          </a:stretch>
        </p:blipFill>
        <p:spPr>
          <a:xfrm>
            <a:off x="1101544" y="1773542"/>
            <a:ext cx="5869258" cy="1506074"/>
          </a:xfrm>
          <a:prstGeom prst="rect">
            <a:avLst/>
          </a:prstGeom>
        </p:spPr>
      </p:pic>
      <p:sp>
        <p:nvSpPr>
          <p:cNvPr id="11" name="流程图: 可选过程 10"/>
          <p:cNvSpPr/>
          <p:nvPr/>
        </p:nvSpPr>
        <p:spPr>
          <a:xfrm>
            <a:off x="1051576" y="1260999"/>
            <a:ext cx="8976844" cy="71770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t>节点</a:t>
            </a:r>
            <a:r>
              <a:rPr lang="en-US" altLang="zh-CN" sz="2400" dirty="0" smtClean="0"/>
              <a:t>k</a:t>
            </a:r>
            <a:r>
              <a:rPr lang="zh-CN" altLang="en-US" sz="2400" dirty="0" smtClean="0"/>
              <a:t>执行针对子查询</a:t>
            </a:r>
            <a:r>
              <a:rPr lang="en-US" altLang="zh-CN" sz="2400" dirty="0" smtClean="0"/>
              <a:t>qi</a:t>
            </a:r>
            <a:r>
              <a:rPr lang="zh-CN" altLang="en-US" sz="2400" dirty="0" smtClean="0"/>
              <a:t>的结果汇总，包括来自其他节点的结果</a:t>
            </a:r>
            <a:endParaRPr lang="zh-CN" altLang="en-US" sz="2400" dirty="0"/>
          </a:p>
        </p:txBody>
      </p:sp>
      <p:sp>
        <p:nvSpPr>
          <p:cNvPr id="12" name="流程图: 可选过程 11"/>
          <p:cNvSpPr/>
          <p:nvPr/>
        </p:nvSpPr>
        <p:spPr>
          <a:xfrm>
            <a:off x="1101544" y="3286225"/>
            <a:ext cx="8976844" cy="71770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t>节点</a:t>
            </a:r>
            <a:r>
              <a:rPr lang="en-US" altLang="zh-CN" sz="2400" dirty="0" smtClean="0"/>
              <a:t>k</a:t>
            </a:r>
            <a:r>
              <a:rPr lang="zh-CN" altLang="en-US" sz="2400" dirty="0"/>
              <a:t>按照</a:t>
            </a:r>
            <a:r>
              <a:rPr lang="en-US" altLang="zh-CN" sz="2400" dirty="0" err="1"/>
              <a:t>Stwig</a:t>
            </a:r>
            <a:r>
              <a:rPr lang="zh-CN" altLang="en-US" sz="2400" dirty="0"/>
              <a:t>的排列顺序执行结果之间的</a:t>
            </a:r>
            <a:r>
              <a:rPr lang="en-US" altLang="zh-CN" sz="2400" dirty="0"/>
              <a:t>join</a:t>
            </a:r>
            <a:r>
              <a:rPr lang="zh-CN" altLang="en-US" sz="2400" dirty="0" smtClean="0"/>
              <a:t>操作，得到本地完整子图集合</a:t>
            </a:r>
            <a:endParaRPr lang="zh-CN" altLang="en-US" sz="2400" dirty="0"/>
          </a:p>
        </p:txBody>
      </p:sp>
      <p:sp>
        <p:nvSpPr>
          <p:cNvPr id="13" name="流程图: 可选过程 12"/>
          <p:cNvSpPr/>
          <p:nvPr/>
        </p:nvSpPr>
        <p:spPr>
          <a:xfrm>
            <a:off x="1051576" y="4907245"/>
            <a:ext cx="8976844" cy="71770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t>最终结构由所有节点汇总形成</a:t>
            </a:r>
            <a:endParaRPr lang="zh-CN" altLang="en-US" sz="2400" dirty="0"/>
          </a:p>
        </p:txBody>
      </p:sp>
    </p:spTree>
    <p:extLst>
      <p:ext uri="{BB962C8B-B14F-4D97-AF65-F5344CB8AC3E}">
        <p14:creationId xmlns:p14="http://schemas.microsoft.com/office/powerpoint/2010/main" val="26777748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4710"/>
            <a:ext cx="10515600" cy="659002"/>
          </a:xfrm>
        </p:spPr>
        <p:txBody>
          <a:bodyPr/>
          <a:lstStyle/>
          <a:p>
            <a:r>
              <a:rPr lang="en-US" altLang="zh-CN" sz="2400" b="1" dirty="0">
                <a:solidFill>
                  <a:prstClr val="black"/>
                </a:solidFill>
              </a:rPr>
              <a:t>5.2.1.2 </a:t>
            </a:r>
            <a:r>
              <a:rPr lang="zh-CN" altLang="en-US" sz="2400" b="1" dirty="0" smtClean="0">
                <a:solidFill>
                  <a:prstClr val="black"/>
                </a:solidFill>
              </a:rPr>
              <a:t>图匹配算法 </a:t>
            </a:r>
            <a:endParaRPr lang="zh-CN" altLang="en-US" dirty="0"/>
          </a:p>
        </p:txBody>
      </p:sp>
      <p:sp>
        <p:nvSpPr>
          <p:cNvPr id="3" name="内容占位符 2"/>
          <p:cNvSpPr>
            <a:spLocks noGrp="1"/>
          </p:cNvSpPr>
          <p:nvPr>
            <p:ph idx="1"/>
          </p:nvPr>
        </p:nvSpPr>
        <p:spPr>
          <a:xfrm>
            <a:off x="838200" y="743711"/>
            <a:ext cx="10515600" cy="1231394"/>
          </a:xfrm>
        </p:spPr>
        <p:txBody>
          <a:bodyPr>
            <a:normAutofit/>
          </a:bodyPr>
          <a:lstStyle/>
          <a:p>
            <a:r>
              <a:rPr lang="zh-CN" altLang="en-US" sz="2400" b="1" dirty="0" smtClean="0"/>
              <a:t>大数据解决方案</a:t>
            </a:r>
            <a:endParaRPr lang="en-US" altLang="zh-CN" sz="2400" b="1" dirty="0" smtClean="0"/>
          </a:p>
          <a:p>
            <a:r>
              <a:rPr lang="en-US" altLang="zh-CN" sz="2400" b="1" dirty="0" smtClean="0"/>
              <a:t>2.</a:t>
            </a:r>
            <a:r>
              <a:rPr lang="zh-CN" altLang="en-US" sz="2400" b="1" dirty="0" smtClean="0"/>
              <a:t>查询图分解</a:t>
            </a:r>
            <a:r>
              <a:rPr lang="en-US" altLang="zh-CN" sz="2400" b="1" dirty="0" smtClean="0"/>
              <a:t>-join</a:t>
            </a:r>
            <a:endParaRPr lang="en-US" altLang="zh-CN" sz="2400" b="1"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61</a:t>
            </a:fld>
            <a:endParaRPr lang="zh-CN" altLang="en-US" dirty="0"/>
          </a:p>
        </p:txBody>
      </p:sp>
      <p:pic>
        <p:nvPicPr>
          <p:cNvPr id="5" name="图片 4"/>
          <p:cNvPicPr>
            <a:picLocks noChangeAspect="1"/>
          </p:cNvPicPr>
          <p:nvPr/>
        </p:nvPicPr>
        <p:blipFill>
          <a:blip r:embed="rId3"/>
          <a:stretch>
            <a:fillRect/>
          </a:stretch>
        </p:blipFill>
        <p:spPr>
          <a:xfrm>
            <a:off x="998813" y="1810392"/>
            <a:ext cx="6504249" cy="4651368"/>
          </a:xfrm>
          <a:prstGeom prst="rect">
            <a:avLst/>
          </a:prstGeom>
        </p:spPr>
      </p:pic>
      <p:sp>
        <p:nvSpPr>
          <p:cNvPr id="7" name="圆角矩形标注 6"/>
          <p:cNvSpPr/>
          <p:nvPr/>
        </p:nvSpPr>
        <p:spPr>
          <a:xfrm>
            <a:off x="5573194" y="1597153"/>
            <a:ext cx="4967274" cy="755904"/>
          </a:xfrm>
          <a:prstGeom prst="wedgeRoundRectCallout">
            <a:avLst>
              <a:gd name="adj1" fmla="val -49665"/>
              <a:gd name="adj2" fmla="val 11088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支持图分割、图分布式存储和计算</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012104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9402"/>
            <a:ext cx="10515600" cy="920336"/>
          </a:xfrm>
        </p:spPr>
        <p:txBody>
          <a:bodyPr/>
          <a:lstStyle/>
          <a:p>
            <a:r>
              <a:rPr lang="en-US" altLang="zh-CN" dirty="0" smtClean="0"/>
              <a:t>5.2.2 </a:t>
            </a:r>
            <a:r>
              <a:rPr lang="zh-CN" altLang="en-US" dirty="0" smtClean="0"/>
              <a:t>图导航</a:t>
            </a:r>
            <a:endParaRPr lang="zh-CN" altLang="en-US" dirty="0"/>
          </a:p>
        </p:txBody>
      </p:sp>
      <p:sp>
        <p:nvSpPr>
          <p:cNvPr id="3" name="内容占位符 2"/>
          <p:cNvSpPr>
            <a:spLocks noGrp="1"/>
          </p:cNvSpPr>
          <p:nvPr>
            <p:ph idx="1"/>
          </p:nvPr>
        </p:nvSpPr>
        <p:spPr>
          <a:xfrm>
            <a:off x="838200" y="822165"/>
            <a:ext cx="10515600" cy="5346987"/>
          </a:xfrm>
        </p:spPr>
        <p:txBody>
          <a:bodyPr>
            <a:noAutofit/>
          </a:bodyPr>
          <a:lstStyle/>
          <a:p>
            <a:r>
              <a:rPr lang="zh-CN" altLang="en-US" sz="2400" dirty="0" smtClean="0"/>
              <a:t>       图导航涉及图的拓扑结构，以图中的路径为导航的基本对象。典型操作如基于路网的路径规划：给定路网中的两个顶点，找出路网中最短或时间花费最少的路径，查询中还可以包括条件约束。</a:t>
            </a:r>
            <a:endParaRPr lang="en-US" altLang="zh-CN" sz="2400" dirty="0" smtClean="0"/>
          </a:p>
          <a:p>
            <a:endParaRPr lang="en-US" altLang="zh-CN" sz="2400" dirty="0"/>
          </a:p>
          <a:p>
            <a:r>
              <a:rPr lang="zh-CN" altLang="en-US" sz="2400" b="1" dirty="0" smtClean="0"/>
              <a:t>路径</a:t>
            </a:r>
            <a:r>
              <a:rPr lang="zh-CN" altLang="en-US" sz="2400" b="1" dirty="0"/>
              <a:t>：</a:t>
            </a:r>
            <a:r>
              <a:rPr lang="zh-CN" altLang="en-US" sz="2400" dirty="0" smtClean="0"/>
              <a:t>是图</a:t>
            </a:r>
            <a:r>
              <a:rPr lang="en-US" altLang="zh-CN" sz="2400" dirty="0" smtClean="0"/>
              <a:t>G</a:t>
            </a:r>
            <a:r>
              <a:rPr lang="zh-CN" altLang="en-US" sz="2400" dirty="0" smtClean="0"/>
              <a:t>中的一个序列</a:t>
            </a:r>
            <a:r>
              <a:rPr lang="zh-CN" altLang="en-US" sz="2400" dirty="0" smtClean="0">
                <a:sym typeface="Symbol" panose="05050102010706020507" pitchFamily="18" charset="2"/>
              </a:rPr>
              <a:t></a:t>
            </a:r>
            <a:r>
              <a:rPr lang="zh-CN" altLang="en-US" sz="2400" dirty="0" smtClean="0"/>
              <a:t>，可表示为</a:t>
            </a:r>
            <a:r>
              <a:rPr lang="zh-CN" altLang="en-US" sz="2400" dirty="0">
                <a:sym typeface="Symbol" panose="05050102010706020507" pitchFamily="18" charset="2"/>
              </a:rPr>
              <a:t> </a:t>
            </a:r>
            <a:r>
              <a:rPr lang="en-US" altLang="zh-CN" sz="2400" dirty="0" smtClean="0">
                <a:sym typeface="Symbol" panose="05050102010706020507" pitchFamily="18" charset="2"/>
              </a:rPr>
              <a:t>=</a:t>
            </a:r>
            <a:r>
              <a:rPr lang="en-US" altLang="zh-CN" sz="2400" dirty="0" smtClean="0"/>
              <a:t>&lt;e</a:t>
            </a:r>
            <a:r>
              <a:rPr lang="en-US" altLang="zh-CN" sz="2400" baseline="-25000" dirty="0"/>
              <a:t>1</a:t>
            </a:r>
            <a:r>
              <a:rPr lang="en-US" altLang="zh-CN" sz="2400" dirty="0" smtClean="0"/>
              <a:t>,e</a:t>
            </a:r>
            <a:r>
              <a:rPr lang="en-US" altLang="zh-CN" sz="2400" baseline="-25000" dirty="0"/>
              <a:t>2</a:t>
            </a:r>
            <a:r>
              <a:rPr lang="en-US" altLang="zh-CN" sz="2400" dirty="0" smtClean="0"/>
              <a:t>, …,</a:t>
            </a:r>
            <a:r>
              <a:rPr lang="en-US" altLang="zh-CN" sz="2400" dirty="0" err="1" smtClean="0"/>
              <a:t>e</a:t>
            </a:r>
            <a:r>
              <a:rPr lang="en-US" altLang="zh-CN" sz="2400" baseline="-25000" dirty="0" err="1"/>
              <a:t>k</a:t>
            </a:r>
            <a:r>
              <a:rPr lang="en-US" altLang="zh-CN" sz="2400" dirty="0" smtClean="0"/>
              <a:t>&gt;</a:t>
            </a:r>
            <a:r>
              <a:rPr lang="zh-CN" altLang="en-US" sz="2400" dirty="0" smtClean="0"/>
              <a:t>，其中</a:t>
            </a:r>
            <a:r>
              <a:rPr lang="en-US" altLang="zh-CN" sz="2400" dirty="0" smtClean="0"/>
              <a:t>k</a:t>
            </a:r>
            <a:r>
              <a:rPr lang="zh-CN" altLang="en-US" sz="2400" dirty="0" smtClean="0"/>
              <a:t>为路径长度，</a:t>
            </a:r>
            <a:r>
              <a:rPr lang="zh-CN" altLang="en-US" sz="2400" dirty="0">
                <a:sym typeface="Symbol" panose="05050102010706020507" pitchFamily="18" charset="2"/>
              </a:rPr>
              <a:t> </a:t>
            </a:r>
            <a:r>
              <a:rPr lang="zh-CN" altLang="en-US" sz="2400" dirty="0" smtClean="0">
                <a:sym typeface="Symbol" panose="05050102010706020507" pitchFamily="18" charset="2"/>
              </a:rPr>
              <a:t>对于中的任意相邻两条边，</a:t>
            </a:r>
            <a:r>
              <a:rPr lang="en-US" altLang="zh-CN" sz="2400" dirty="0" smtClean="0">
                <a:sym typeface="Symbol" panose="05050102010706020507" pitchFamily="18" charset="2"/>
              </a:rPr>
              <a:t>e</a:t>
            </a:r>
            <a:r>
              <a:rPr lang="en-US" altLang="zh-CN" sz="2400" baseline="-25000" dirty="0" smtClean="0">
                <a:sym typeface="Symbol" panose="05050102010706020507" pitchFamily="18" charset="2"/>
              </a:rPr>
              <a:t>i-1</a:t>
            </a:r>
            <a:r>
              <a:rPr lang="zh-CN" altLang="en-US" sz="2400" dirty="0" smtClean="0">
                <a:sym typeface="Symbol" panose="05050102010706020507" pitchFamily="18" charset="2"/>
              </a:rPr>
              <a:t>和</a:t>
            </a:r>
            <a:r>
              <a:rPr lang="en-US" altLang="zh-CN" sz="2400" dirty="0" err="1" smtClean="0">
                <a:sym typeface="Symbol" panose="05050102010706020507" pitchFamily="18" charset="2"/>
              </a:rPr>
              <a:t>e</a:t>
            </a:r>
            <a:r>
              <a:rPr lang="en-US" altLang="zh-CN" sz="2400" baseline="-25000" dirty="0" err="1" smtClean="0">
                <a:sym typeface="Symbol" panose="05050102010706020507" pitchFamily="18" charset="2"/>
              </a:rPr>
              <a:t>i</a:t>
            </a:r>
            <a:r>
              <a:rPr lang="zh-CN" altLang="en-US" sz="2400" dirty="0" smtClean="0">
                <a:sym typeface="Symbol" panose="05050102010706020507" pitchFamily="18" charset="2"/>
              </a:rPr>
              <a:t>，</a:t>
            </a:r>
            <a:r>
              <a:rPr lang="en-US" altLang="zh-CN" sz="2400" dirty="0">
                <a:sym typeface="Symbol" panose="05050102010706020507" pitchFamily="18" charset="2"/>
              </a:rPr>
              <a:t> </a:t>
            </a:r>
            <a:r>
              <a:rPr lang="en-US" altLang="zh-CN" sz="2400" dirty="0" smtClean="0">
                <a:sym typeface="Symbol" panose="05050102010706020507" pitchFamily="18" charset="2"/>
              </a:rPr>
              <a:t>e</a:t>
            </a:r>
            <a:r>
              <a:rPr lang="en-US" altLang="zh-CN" sz="2400" baseline="-25000" dirty="0" smtClean="0">
                <a:sym typeface="Symbol" panose="05050102010706020507" pitchFamily="18" charset="2"/>
              </a:rPr>
              <a:t>i-1</a:t>
            </a:r>
            <a:r>
              <a:rPr lang="zh-CN" altLang="en-US" sz="2400" dirty="0" smtClean="0">
                <a:sym typeface="Symbol" panose="05050102010706020507" pitchFamily="18" charset="2"/>
              </a:rPr>
              <a:t>的终点是</a:t>
            </a:r>
            <a:r>
              <a:rPr lang="en-US" altLang="zh-CN" sz="2400" dirty="0" err="1" smtClean="0">
                <a:sym typeface="Symbol" panose="05050102010706020507" pitchFamily="18" charset="2"/>
              </a:rPr>
              <a:t>e</a:t>
            </a:r>
            <a:r>
              <a:rPr lang="en-US" altLang="zh-CN" sz="2400" baseline="-25000" dirty="0" err="1" smtClean="0">
                <a:sym typeface="Symbol" panose="05050102010706020507" pitchFamily="18" charset="2"/>
              </a:rPr>
              <a:t>i</a:t>
            </a:r>
            <a:r>
              <a:rPr lang="zh-CN" altLang="en-US" sz="2400" dirty="0">
                <a:sym typeface="Symbol" panose="05050102010706020507" pitchFamily="18" charset="2"/>
              </a:rPr>
              <a:t>的起点</a:t>
            </a:r>
            <a:r>
              <a:rPr lang="zh-CN" altLang="en-US" sz="2400" dirty="0" smtClean="0">
                <a:sym typeface="Symbol" panose="05050102010706020507" pitchFamily="18" charset="2"/>
              </a:rPr>
              <a:t>。</a:t>
            </a:r>
            <a:r>
              <a:rPr lang="en-US" altLang="zh-CN" sz="2400" dirty="0">
                <a:sym typeface="Symbol" panose="05050102010706020507" pitchFamily="18" charset="2"/>
              </a:rPr>
              <a:t> </a:t>
            </a:r>
            <a:r>
              <a:rPr lang="en-US" altLang="zh-CN" sz="2400" dirty="0" smtClean="0">
                <a:sym typeface="Symbol" panose="05050102010706020507" pitchFamily="18" charset="2"/>
              </a:rPr>
              <a:t>e</a:t>
            </a:r>
            <a:r>
              <a:rPr lang="en-US" altLang="zh-CN" sz="2400" baseline="-25000" dirty="0" smtClean="0">
                <a:sym typeface="Symbol" panose="05050102010706020507" pitchFamily="18" charset="2"/>
              </a:rPr>
              <a:t>1</a:t>
            </a:r>
            <a:r>
              <a:rPr lang="zh-CN" altLang="en-US" sz="2400" dirty="0" smtClean="0">
                <a:sym typeface="Symbol" panose="05050102010706020507" pitchFamily="18" charset="2"/>
              </a:rPr>
              <a:t>的起点是路径的起点，</a:t>
            </a:r>
            <a:r>
              <a:rPr lang="en-US" altLang="zh-CN" sz="2400" dirty="0" smtClean="0">
                <a:sym typeface="Symbol" panose="05050102010706020507" pitchFamily="18" charset="2"/>
              </a:rPr>
              <a:t> </a:t>
            </a:r>
            <a:r>
              <a:rPr lang="en-US" altLang="zh-CN" sz="2400" dirty="0" err="1" smtClean="0">
                <a:sym typeface="Symbol" panose="05050102010706020507" pitchFamily="18" charset="2"/>
              </a:rPr>
              <a:t>e</a:t>
            </a:r>
            <a:r>
              <a:rPr lang="en-US" altLang="zh-CN" sz="2400" baseline="-25000" dirty="0" err="1" smtClean="0">
                <a:sym typeface="Symbol" panose="05050102010706020507" pitchFamily="18" charset="2"/>
              </a:rPr>
              <a:t>K</a:t>
            </a:r>
            <a:r>
              <a:rPr lang="zh-CN" altLang="en-US" sz="2400" dirty="0" smtClean="0">
                <a:sym typeface="Symbol" panose="05050102010706020507" pitchFamily="18" charset="2"/>
              </a:rPr>
              <a:t>的终点是</a:t>
            </a:r>
            <a:r>
              <a:rPr lang="zh-CN" altLang="en-US" sz="2400" dirty="0">
                <a:sym typeface="Symbol" panose="05050102010706020507" pitchFamily="18" charset="2"/>
              </a:rPr>
              <a:t>路径</a:t>
            </a:r>
            <a:r>
              <a:rPr lang="zh-CN" altLang="en-US" sz="2400" dirty="0" smtClean="0">
                <a:sym typeface="Symbol" panose="05050102010706020507" pitchFamily="18" charset="2"/>
              </a:rPr>
              <a:t>的终点。</a:t>
            </a:r>
            <a:r>
              <a:rPr lang="en-US" altLang="zh-CN" sz="2400" dirty="0" smtClean="0">
                <a:sym typeface="Symbol" panose="05050102010706020507" pitchFamily="18" charset="2"/>
              </a:rPr>
              <a:t>L(</a:t>
            </a:r>
            <a:r>
              <a:rPr lang="zh-CN" altLang="en-US" sz="2400" dirty="0">
                <a:sym typeface="Symbol" panose="05050102010706020507" pitchFamily="18" charset="2"/>
              </a:rPr>
              <a:t></a:t>
            </a:r>
            <a:r>
              <a:rPr lang="en-US" altLang="zh-CN" sz="2400" dirty="0" smtClean="0">
                <a:sym typeface="Symbol" panose="05050102010706020507" pitchFamily="18" charset="2"/>
              </a:rPr>
              <a:t>)=</a:t>
            </a:r>
            <a:r>
              <a:rPr lang="en-US" altLang="zh-CN" sz="2400" i="1" dirty="0" smtClean="0">
                <a:latin typeface="Times New Roman" panose="02020603050405020304" pitchFamily="18" charset="0"/>
                <a:cs typeface="Times New Roman" panose="02020603050405020304" pitchFamily="18" charset="0"/>
                <a:sym typeface="Symbol" panose="05050102010706020507" pitchFamily="18" charset="2"/>
              </a:rPr>
              <a:t>l</a:t>
            </a:r>
            <a:r>
              <a:rPr lang="en-US" altLang="zh-CN" sz="2400" i="1" baseline="-25000" dirty="0">
                <a:latin typeface="Times New Roman" panose="02020603050405020304" pitchFamily="18" charset="0"/>
                <a:cs typeface="Times New Roman" panose="02020603050405020304" pitchFamily="18" charset="0"/>
                <a:sym typeface="Symbol" panose="05050102010706020507" pitchFamily="18" charset="2"/>
              </a:rPr>
              <a:t>1</a:t>
            </a:r>
            <a:r>
              <a:rPr lang="en-US" altLang="zh-CN" sz="2400" i="1" dirty="0" smtClean="0">
                <a:latin typeface="Times New Roman" panose="02020603050405020304" pitchFamily="18" charset="0"/>
                <a:cs typeface="Times New Roman" panose="02020603050405020304" pitchFamily="18" charset="0"/>
                <a:sym typeface="Symbol" panose="05050102010706020507" pitchFamily="18" charset="2"/>
              </a:rPr>
              <a:t>l</a:t>
            </a:r>
            <a:r>
              <a:rPr lang="en-US" altLang="zh-CN" sz="2400" i="1" baseline="-25000" dirty="0">
                <a:latin typeface="Times New Roman" panose="02020603050405020304" pitchFamily="18" charset="0"/>
                <a:cs typeface="Times New Roman" panose="02020603050405020304" pitchFamily="18" charset="0"/>
                <a:sym typeface="Symbol" panose="05050102010706020507" pitchFamily="18" charset="2"/>
              </a:rPr>
              <a:t>2</a:t>
            </a:r>
            <a:r>
              <a:rPr lang="en-US" altLang="zh-CN" sz="2400" i="1" dirty="0" smtClean="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i="1" dirty="0" err="1" smtClean="0">
                <a:latin typeface="Times New Roman" panose="02020603050405020304" pitchFamily="18" charset="0"/>
                <a:cs typeface="Times New Roman" panose="02020603050405020304" pitchFamily="18" charset="0"/>
                <a:sym typeface="Symbol" panose="05050102010706020507" pitchFamily="18" charset="2"/>
              </a:rPr>
              <a:t>l</a:t>
            </a:r>
            <a:r>
              <a:rPr lang="en-US" altLang="zh-CN" sz="2400" i="1" baseline="-25000" dirty="0" err="1">
                <a:latin typeface="Times New Roman" panose="02020603050405020304" pitchFamily="18" charset="0"/>
                <a:cs typeface="Times New Roman" panose="02020603050405020304" pitchFamily="18" charset="0"/>
                <a:sym typeface="Symbol" panose="05050102010706020507" pitchFamily="18" charset="2"/>
              </a:rPr>
              <a:t>k</a:t>
            </a:r>
            <a:r>
              <a:rPr lang="zh-CN" altLang="en-US" sz="2400" dirty="0" smtClean="0">
                <a:sym typeface="Symbol" panose="05050102010706020507" pitchFamily="18" charset="2"/>
              </a:rPr>
              <a:t>表示路径的标签序列。</a:t>
            </a:r>
            <a:endParaRPr lang="en-US" altLang="zh-CN" sz="2400" dirty="0" smtClean="0">
              <a:sym typeface="Symbol" panose="05050102010706020507" pitchFamily="18" charset="2"/>
            </a:endParaRPr>
          </a:p>
          <a:p>
            <a:endParaRPr lang="en-US" altLang="zh-CN" sz="2400" b="1" dirty="0" smtClean="0"/>
          </a:p>
          <a:p>
            <a:r>
              <a:rPr lang="zh-CN" altLang="en-US" sz="2400" b="1" dirty="0" smtClean="0"/>
              <a:t>路径查询：</a:t>
            </a:r>
            <a:r>
              <a:rPr lang="zh-CN" altLang="en-US" sz="2400" dirty="0" smtClean="0"/>
              <a:t>路径</a:t>
            </a:r>
            <a:r>
              <a:rPr lang="zh-CN" altLang="en-US" sz="2400" dirty="0"/>
              <a:t>查询是图导航的基本查询操作，</a:t>
            </a:r>
            <a:r>
              <a:rPr lang="zh-CN" altLang="zh-CN" sz="2400" dirty="0"/>
              <a:t>它允许我们使用任意长度的路径在图数据中进行导航</a:t>
            </a:r>
            <a:r>
              <a:rPr lang="zh-CN" altLang="en-US" sz="2400" dirty="0" smtClean="0"/>
              <a:t>。</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62</a:t>
            </a:fld>
            <a:endParaRPr lang="zh-CN" altLang="en-US" dirty="0"/>
          </a:p>
        </p:txBody>
      </p:sp>
    </p:spTree>
    <p:extLst>
      <p:ext uri="{BB962C8B-B14F-4D97-AF65-F5344CB8AC3E}">
        <p14:creationId xmlns:p14="http://schemas.microsoft.com/office/powerpoint/2010/main" val="12780201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9402"/>
            <a:ext cx="10515600" cy="920336"/>
          </a:xfrm>
        </p:spPr>
        <p:txBody>
          <a:bodyPr/>
          <a:lstStyle/>
          <a:p>
            <a:r>
              <a:rPr lang="en-US" altLang="zh-CN" dirty="0" smtClean="0"/>
              <a:t>5.2.2 </a:t>
            </a:r>
            <a:r>
              <a:rPr lang="zh-CN" altLang="en-US" dirty="0" smtClean="0"/>
              <a:t>图导航（续）</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822165"/>
                <a:ext cx="10515600" cy="5899309"/>
              </a:xfrm>
            </p:spPr>
            <p:txBody>
              <a:bodyPr>
                <a:noAutofit/>
              </a:bodyPr>
              <a:lstStyle/>
              <a:p>
                <a:r>
                  <a:rPr lang="zh-CN" altLang="en-US" sz="2400" dirty="0" smtClean="0">
                    <a:solidFill>
                      <a:srgbClr val="FF0000"/>
                    </a:solidFill>
                  </a:rPr>
                  <a:t>路径查询可表示为</a:t>
                </a:r>
                <a14:m>
                  <m:oMath xmlns:m="http://schemas.openxmlformats.org/officeDocument/2006/math">
                    <m:r>
                      <a:rPr lang="zh-CN" altLang="en-US" sz="2400">
                        <a:latin typeface="Cambria Math" charset="0"/>
                      </a:rPr>
                      <m:t>：</m:t>
                    </m:r>
                    <m:r>
                      <m:rPr>
                        <m:sty m:val="p"/>
                      </m:rPr>
                      <a:rPr lang="en-US" altLang="zh-CN" sz="2400">
                        <a:latin typeface="Cambria Math" charset="0"/>
                      </a:rPr>
                      <m:t>P</m:t>
                    </m:r>
                    <m:r>
                      <a:rPr lang="en-US" altLang="zh-CN" sz="2400">
                        <a:latin typeface="Cambria Math" charset="0"/>
                      </a:rPr>
                      <m:t>=</m:t>
                    </m:r>
                    <m:r>
                      <a:rPr lang="en-US" altLang="zh-CN" sz="2400" b="0" i="1" smtClean="0">
                        <a:latin typeface="Cambria Math" panose="02040503050406030204" pitchFamily="18" charset="0"/>
                      </a:rPr>
                      <m:t>𝑥</m:t>
                    </m:r>
                    <m:box>
                      <m:boxPr>
                        <m:ctrlPr>
                          <a:rPr lang="zh-CN" altLang="zh-CN" sz="2400" i="1">
                            <a:latin typeface="Cambria Math" panose="02040503050406030204" pitchFamily="18" charset="0"/>
                          </a:rPr>
                        </m:ctrlPr>
                      </m:boxPr>
                      <m:e>
                        <m:groupChr>
                          <m:groupChrPr>
                            <m:chr m:val="→"/>
                            <m:vertJc m:val="bot"/>
                            <m:ctrlPr>
                              <a:rPr lang="zh-CN" altLang="zh-CN" sz="2400" i="1">
                                <a:latin typeface="Cambria Math" panose="02040503050406030204" pitchFamily="18" charset="0"/>
                              </a:rPr>
                            </m:ctrlPr>
                          </m:groupChrPr>
                          <m:e>
                            <m:r>
                              <m:rPr>
                                <m:brk m:alnAt="2"/>
                              </m:rPr>
                              <a:rPr lang="en-US" altLang="zh-CN" sz="2400" b="0" i="1" smtClean="0">
                                <a:latin typeface="Cambria Math" panose="02040503050406030204" pitchFamily="18" charset="0"/>
                              </a:rPr>
                              <m:t>𝑎</m:t>
                            </m:r>
                          </m:e>
                        </m:groupChr>
                        <m:r>
                          <a:rPr lang="en-US" altLang="zh-CN" sz="2400">
                            <a:latin typeface="Cambria Math" charset="0"/>
                          </a:rPr>
                          <m:t>𝑦</m:t>
                        </m:r>
                      </m:e>
                    </m:box>
                  </m:oMath>
                </a14:m>
                <a:r>
                  <a:rPr lang="zh-CN" altLang="en-US" sz="2400" dirty="0"/>
                  <a:t>，</a:t>
                </a:r>
                <a:r>
                  <a:rPr lang="zh-CN" altLang="en-US" sz="2400" dirty="0" smtClean="0"/>
                  <a:t>其中</a:t>
                </a:r>
                <a:r>
                  <a:rPr lang="en-US" altLang="zh-CN" sz="2400" dirty="0" smtClean="0"/>
                  <a:t>x</a:t>
                </a:r>
                <a:r>
                  <a:rPr lang="zh-CN" altLang="en-US" sz="2400" dirty="0" smtClean="0"/>
                  <a:t>和</a:t>
                </a:r>
                <a:r>
                  <a:rPr lang="en-US" altLang="zh-CN" sz="2400" dirty="0" smtClean="0"/>
                  <a:t>y</a:t>
                </a:r>
                <a:r>
                  <a:rPr lang="zh-CN" altLang="en-US" sz="2400" dirty="0" smtClean="0"/>
                  <a:t>为路径的起点和终点条件，可以是变量，指定带条件的顶点，</a:t>
                </a:r>
                <a:r>
                  <a:rPr lang="en-US" altLang="zh-CN" sz="2400" dirty="0" smtClean="0"/>
                  <a:t>a</a:t>
                </a:r>
                <a:r>
                  <a:rPr lang="zh-CN" altLang="en-US" sz="2400" dirty="0" smtClean="0"/>
                  <a:t>为定义在路径上的条件表达式。</a:t>
                </a:r>
                <a:endParaRPr lang="en-US" altLang="zh-CN" sz="2400" dirty="0" smtClean="0"/>
              </a:p>
              <a:p>
                <a:pPr marL="342900" indent="-342900">
                  <a:buFont typeface="Wingdings" panose="05000000000000000000" pitchFamily="2" charset="2"/>
                  <a:buChar char="Ø"/>
                </a:pPr>
                <a:r>
                  <a:rPr lang="zh-CN" altLang="en-US" sz="2400" dirty="0" smtClean="0"/>
                  <a:t>若</a:t>
                </a:r>
                <a:r>
                  <a:rPr lang="en-US" altLang="zh-CN" sz="2400" dirty="0" smtClean="0"/>
                  <a:t>a=</a:t>
                </a:r>
                <a:r>
                  <a:rPr lang="zh-CN" altLang="en-US" sz="2400" dirty="0" smtClean="0"/>
                  <a:t>*，则表示仅关心顶点</a:t>
                </a:r>
                <a:r>
                  <a:rPr lang="en-US" altLang="zh-CN" sz="2400" dirty="0" smtClean="0"/>
                  <a:t>x</a:t>
                </a:r>
                <a:r>
                  <a:rPr lang="zh-CN" altLang="en-US" sz="2400" dirty="0" smtClean="0"/>
                  <a:t>和</a:t>
                </a:r>
                <a:r>
                  <a:rPr lang="en-US" altLang="zh-CN" sz="2400" dirty="0" smtClean="0"/>
                  <a:t>y</a:t>
                </a:r>
                <a:r>
                  <a:rPr lang="zh-CN" altLang="en-US" sz="2400" dirty="0" smtClean="0"/>
                  <a:t>之间是否存在路径。</a:t>
                </a:r>
                <a:endParaRPr lang="en-US" altLang="zh-CN" sz="2400" dirty="0" smtClean="0"/>
              </a:p>
              <a:p>
                <a:pPr marL="342900" indent="-342900">
                  <a:buFont typeface="Wingdings" panose="05000000000000000000" pitchFamily="2" charset="2"/>
                  <a:buChar char="Ø"/>
                </a:pPr>
                <a:r>
                  <a:rPr lang="zh-CN" altLang="en-US" sz="2400" dirty="0" smtClean="0"/>
                  <a:t>若</a:t>
                </a:r>
                <a:r>
                  <a:rPr lang="en-US" altLang="zh-CN" sz="2400" dirty="0" smtClean="0"/>
                  <a:t>a</a:t>
                </a:r>
                <a:r>
                  <a:rPr lang="zh-CN" altLang="en-US" sz="2400" dirty="0" smtClean="0"/>
                  <a:t>为正则表达式，则称为规则路径查询（</a:t>
                </a:r>
                <a:r>
                  <a:rPr lang="en-US" altLang="zh-CN" sz="2400" dirty="0" smtClean="0"/>
                  <a:t>Regular Path Queries, RPQs</a:t>
                </a:r>
                <a:r>
                  <a:rPr lang="zh-CN" altLang="en-US" sz="2400" dirty="0" smtClean="0"/>
                  <a:t>），此时</a:t>
                </a:r>
                <a:r>
                  <a:rPr lang="en-US" altLang="zh-CN" sz="2400" dirty="0" smtClean="0"/>
                  <a:t>a</a:t>
                </a:r>
                <a:r>
                  <a:rPr lang="zh-CN" altLang="en-US" sz="2400" dirty="0" smtClean="0"/>
                  <a:t>被称为限定正则表达式。</a:t>
                </a:r>
                <a:endParaRPr lang="en-US" altLang="zh-CN" sz="2400" dirty="0" smtClean="0"/>
              </a:p>
              <a:p>
                <a:endParaRPr lang="en-US" altLang="zh-CN" sz="2400" dirty="0" smtClean="0"/>
              </a:p>
              <a:p>
                <a:r>
                  <a:rPr lang="zh-CN" altLang="en-US" sz="2400" dirty="0" smtClean="0"/>
                  <a:t>例：</a:t>
                </a:r>
                <a:r>
                  <a:rPr lang="zh-CN" altLang="en-US" sz="2400" dirty="0"/>
                  <a:t>要从社交网络图数据中查询“周星驰所有的间接朋友</a:t>
                </a:r>
                <a:r>
                  <a:rPr lang="zh-CN" altLang="en-US" sz="2400" dirty="0" smtClean="0"/>
                  <a:t>”</a:t>
                </a:r>
                <a:endParaRPr lang="en-US" altLang="zh-CN" sz="2400" dirty="0" smtClean="0"/>
              </a:p>
              <a:p>
                <a:r>
                  <a:rPr lang="zh-CN" altLang="en-US" sz="2400" dirty="0" smtClean="0"/>
                  <a:t>可以先</a:t>
                </a:r>
                <a:r>
                  <a:rPr lang="zh-CN" altLang="en-US" sz="2400" dirty="0"/>
                  <a:t>定义一个</a:t>
                </a:r>
                <a:r>
                  <a:rPr lang="zh-CN" altLang="en-US" sz="2400" dirty="0" smtClean="0">
                    <a:solidFill>
                      <a:schemeClr val="tx1"/>
                    </a:solidFill>
                  </a:rPr>
                  <a:t>导航模式</a:t>
                </a:r>
                <a14:m>
                  <m:oMath xmlns:m="http://schemas.openxmlformats.org/officeDocument/2006/math">
                    <m:r>
                      <a:rPr lang="zh-CN" altLang="en-US" sz="2400">
                        <a:solidFill>
                          <a:schemeClr val="tx1"/>
                        </a:solidFill>
                        <a:latin typeface="Cambria Math" charset="0"/>
                      </a:rPr>
                      <m:t>：</m:t>
                    </m:r>
                    <m:r>
                      <m:rPr>
                        <m:sty m:val="p"/>
                      </m:rPr>
                      <a:rPr lang="en-US" altLang="zh-CN" sz="2400">
                        <a:latin typeface="Cambria Math" charset="0"/>
                      </a:rPr>
                      <m:t>P</m:t>
                    </m:r>
                    <m:r>
                      <a:rPr lang="en-US" altLang="zh-CN" sz="2400">
                        <a:latin typeface="Cambria Math" charset="0"/>
                      </a:rPr>
                      <m:t>=“</m:t>
                    </m:r>
                    <m:r>
                      <a:rPr lang="en-US" altLang="zh-CN" sz="2400">
                        <a:latin typeface="Cambria Math" charset="0"/>
                      </a:rPr>
                      <m:t>周星驰</m:t>
                    </m:r>
                    <m:r>
                      <a:rPr lang="en-US" altLang="zh-CN" sz="2400">
                        <a:latin typeface="Cambria Math" charset="0"/>
                      </a:rPr>
                      <m:t>”</m:t>
                    </m:r>
                    <m:box>
                      <m:boxPr>
                        <m:ctrlPr>
                          <a:rPr lang="zh-CN" altLang="zh-CN" sz="2400" i="1">
                            <a:latin typeface="Cambria Math" panose="02040503050406030204" pitchFamily="18" charset="0"/>
                          </a:rPr>
                        </m:ctrlPr>
                      </m:boxPr>
                      <m:e>
                        <m:groupChr>
                          <m:groupChrPr>
                            <m:chr m:val="→"/>
                            <m:vertJc m:val="bot"/>
                            <m:ctrlPr>
                              <a:rPr lang="zh-CN" altLang="zh-CN" sz="2400" i="1">
                                <a:latin typeface="Cambria Math" panose="02040503050406030204" pitchFamily="18" charset="0"/>
                              </a:rPr>
                            </m:ctrlPr>
                          </m:groupChrPr>
                          <m:e>
                            <m:sSup>
                              <m:sSupPr>
                                <m:ctrlPr>
                                  <a:rPr lang="zh-CN" altLang="zh-CN" sz="2400" i="1">
                                    <a:latin typeface="Cambria Math" panose="02040503050406030204" pitchFamily="18" charset="0"/>
                                  </a:rPr>
                                </m:ctrlPr>
                              </m:sSupPr>
                              <m:e>
                                <m:r>
                                  <a:rPr lang="en-US" altLang="zh-CN" sz="2400" i="1">
                                    <a:latin typeface="Cambria Math" charset="0"/>
                                  </a:rPr>
                                  <m:t>𝑘</m:t>
                                </m:r>
                                <m:r>
                                  <m:rPr>
                                    <m:sty m:val="p"/>
                                  </m:rPr>
                                  <a:rPr lang="en-US" altLang="zh-CN" sz="2400" i="1">
                                    <a:latin typeface="Cambria Math" charset="0"/>
                                  </a:rPr>
                                  <m:t>now</m:t>
                                </m:r>
                                <m:r>
                                  <a:rPr lang="en-US" altLang="zh-CN" sz="2400" i="1">
                                    <a:latin typeface="Cambria Math" charset="0"/>
                                  </a:rPr>
                                  <m:t>𝑠</m:t>
                                </m:r>
                              </m:e>
                              <m:sup>
                                <m:r>
                                  <a:rPr lang="en-US" altLang="zh-CN" sz="2400">
                                    <a:latin typeface="Cambria Math" charset="0"/>
                                  </a:rPr>
                                  <m:t>+</m:t>
                                </m:r>
                              </m:sup>
                            </m:sSup>
                          </m:e>
                        </m:groupChr>
                        <m:r>
                          <a:rPr lang="en-US" altLang="zh-CN" sz="2400">
                            <a:latin typeface="Cambria Math" charset="0"/>
                          </a:rPr>
                          <m:t>𝑦</m:t>
                        </m:r>
                      </m:e>
                    </m:box>
                  </m:oMath>
                </a14:m>
                <a:r>
                  <a:rPr lang="zh-CN" altLang="en-US" sz="2400" dirty="0"/>
                  <a:t>，其中</a:t>
                </a:r>
                <a:r>
                  <a:rPr lang="en-US" altLang="zh-CN" sz="2400" dirty="0"/>
                  <a:t>y</a:t>
                </a:r>
                <a:r>
                  <a:rPr lang="zh-CN" altLang="en-US" sz="2400" dirty="0"/>
                  <a:t>为变量，代表某一个人，</a:t>
                </a:r>
                <a:r>
                  <a:rPr lang="en-US" altLang="zh-CN" sz="2400" dirty="0"/>
                  <a:t>knows</a:t>
                </a:r>
                <a:r>
                  <a:rPr lang="en-US" altLang="zh-CN" sz="2400" baseline="30000" dirty="0"/>
                  <a:t>+</a:t>
                </a:r>
                <a:r>
                  <a:rPr lang="zh-CN" altLang="en-US" sz="2400" dirty="0"/>
                  <a:t>为限定正则表达式，要求所匹配的每条路径中，所有边</a:t>
                </a:r>
                <a:r>
                  <a:rPr lang="zh-CN" altLang="en-US" sz="2400" dirty="0" smtClean="0"/>
                  <a:t>标签均为</a:t>
                </a:r>
                <a:r>
                  <a:rPr lang="en-US" altLang="zh-CN" sz="2400" dirty="0" smtClean="0"/>
                  <a:t>knows</a:t>
                </a:r>
                <a:r>
                  <a:rPr lang="zh-CN" altLang="en-US" sz="2400" dirty="0" smtClean="0"/>
                  <a:t>，且依次</a:t>
                </a:r>
                <a:r>
                  <a:rPr lang="zh-CN" altLang="en-US" sz="2400" dirty="0"/>
                  <a:t>连接能够构成该限定表达式所表述的一个单词。通过该导航模式与社交网络图数据的</a:t>
                </a:r>
                <a:r>
                  <a:rPr lang="zh-CN" altLang="en-US" sz="2400" dirty="0" smtClean="0"/>
                  <a:t>匹配</a:t>
                </a:r>
                <a:r>
                  <a:rPr lang="en-US" altLang="zh-CN" sz="2400" dirty="0" smtClean="0"/>
                  <a:t>P(G)</a:t>
                </a:r>
                <a:r>
                  <a:rPr lang="zh-CN" altLang="en-US" sz="2400" dirty="0" smtClean="0"/>
                  <a:t>，</a:t>
                </a:r>
                <a:r>
                  <a:rPr lang="zh-CN" altLang="en-US" sz="2400" dirty="0"/>
                  <a:t>可以得到所需的匹配结果集。</a:t>
                </a:r>
              </a:p>
              <a:p>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822165"/>
                <a:ext cx="10515600" cy="5899309"/>
              </a:xfrm>
              <a:blipFill>
                <a:blip r:embed="rId2"/>
                <a:stretch>
                  <a:fillRect l="-928" r="-3362" b="-1343"/>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C464E751-8DDD-48F4-87DB-3D6A7AC74B40}" type="slidenum">
              <a:rPr lang="zh-CN" altLang="en-US" smtClean="0"/>
              <a:pPr/>
              <a:t>63</a:t>
            </a:fld>
            <a:endParaRPr lang="zh-CN" altLang="en-US" dirty="0"/>
          </a:p>
        </p:txBody>
      </p:sp>
    </p:spTree>
    <p:extLst>
      <p:ext uri="{BB962C8B-B14F-4D97-AF65-F5344CB8AC3E}">
        <p14:creationId xmlns:p14="http://schemas.microsoft.com/office/powerpoint/2010/main" val="42338824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9402"/>
            <a:ext cx="10515600" cy="920336"/>
          </a:xfrm>
        </p:spPr>
        <p:txBody>
          <a:bodyPr/>
          <a:lstStyle/>
          <a:p>
            <a:r>
              <a:rPr lang="en-US" altLang="zh-CN" dirty="0" smtClean="0"/>
              <a:t>5.2.2 </a:t>
            </a:r>
            <a:r>
              <a:rPr lang="zh-CN" altLang="en-US" dirty="0" smtClean="0"/>
              <a:t>图</a:t>
            </a:r>
            <a:r>
              <a:rPr lang="zh-CN" altLang="en-US" dirty="0"/>
              <a:t>导航（续）</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822165"/>
                <a:ext cx="10515600" cy="5899309"/>
              </a:xfrm>
            </p:spPr>
            <p:txBody>
              <a:bodyPr>
                <a:noAutofit/>
              </a:bodyPr>
              <a:lstStyle/>
              <a:p>
                <a:r>
                  <a:rPr lang="zh-CN" altLang="en-US" sz="2400" dirty="0" smtClean="0"/>
                  <a:t>限定正则表达式包含传统意义上的正则表达式符号，例如：</a:t>
                </a:r>
                <a:endParaRPr lang="en-US" altLang="zh-CN" sz="2400" dirty="0" smtClean="0"/>
              </a:p>
              <a:p>
                <a:pPr marL="342900" indent="-342900">
                  <a:buFont typeface="Wingdings" panose="05000000000000000000" pitchFamily="2" charset="2"/>
                  <a:buChar char="Ø"/>
                </a:pPr>
                <a:r>
                  <a:rPr lang="zh-CN" altLang="en-US" sz="2400" dirty="0" smtClean="0"/>
                  <a:t>“</a:t>
                </a:r>
                <a14:m>
                  <m:oMath xmlns:m="http://schemas.openxmlformats.org/officeDocument/2006/math">
                    <m:r>
                      <a:rPr lang="en-US" altLang="zh-CN" sz="2400" i="1">
                        <a:latin typeface="Cambria Math" panose="02040503050406030204" pitchFamily="18" charset="0"/>
                      </a:rPr>
                      <m:t>·</m:t>
                    </m:r>
                  </m:oMath>
                </a14:m>
                <a:r>
                  <a:rPr lang="zh-CN" altLang="en-US" sz="2400" dirty="0" smtClean="0"/>
                  <a:t>”表示连接</a:t>
                </a:r>
                <a:endParaRPr lang="en-US" altLang="zh-CN" sz="2400" dirty="0" smtClean="0"/>
              </a:p>
              <a:p>
                <a:pPr marL="342900" indent="-342900">
                  <a:buFont typeface="Wingdings" panose="05000000000000000000" pitchFamily="2" charset="2"/>
                  <a:buChar char="Ø"/>
                </a:pPr>
                <a:r>
                  <a:rPr lang="zh-CN" altLang="en-US" sz="2400" dirty="0" smtClean="0"/>
                  <a:t>“</a:t>
                </a:r>
                <a:r>
                  <a:rPr lang="en-US" altLang="zh-CN" sz="2400" dirty="0" smtClean="0"/>
                  <a:t>|</a:t>
                </a:r>
                <a:r>
                  <a:rPr lang="zh-CN" altLang="en-US" sz="2400" dirty="0" smtClean="0"/>
                  <a:t>”表示并集</a:t>
                </a:r>
                <a:endParaRPr lang="en-US" altLang="zh-CN" sz="2400" dirty="0" smtClean="0"/>
              </a:p>
              <a:p>
                <a:r>
                  <a:rPr lang="zh-CN" altLang="en-US" sz="2400" dirty="0"/>
                  <a:t>限定</a:t>
                </a:r>
                <a:r>
                  <a:rPr lang="zh-CN" altLang="en-US" sz="2400" dirty="0" smtClean="0"/>
                  <a:t>正则表达式的符号还可扩展，如反向运算符“</a:t>
                </a:r>
                <a:r>
                  <a:rPr lang="zh-CN" altLang="en-US" sz="2400" dirty="0" smtClean="0">
                    <a:latin typeface="Times New Roman" panose="02020603050405020304" pitchFamily="18" charset="0"/>
                    <a:cs typeface="Times New Roman" panose="02020603050405020304" pitchFamily="18" charset="0"/>
                  </a:rPr>
                  <a:t>ˉ</a:t>
                </a:r>
                <a:r>
                  <a:rPr lang="zh-CN" altLang="en-US" sz="2400" dirty="0" smtClean="0"/>
                  <a:t>”。</a:t>
                </a:r>
                <a:endParaRPr lang="en-US" altLang="zh-CN" sz="2400" dirty="0" smtClean="0"/>
              </a:p>
              <a:p>
                <a:r>
                  <a:rPr lang="zh-CN" altLang="en-US" sz="2400" dirty="0" smtClean="0"/>
                  <a:t>例：</a:t>
                </a:r>
                <a14:m>
                  <m:oMath xmlns:m="http://schemas.openxmlformats.org/officeDocument/2006/math">
                    <m:r>
                      <m:rPr>
                        <m:sty m:val="p"/>
                      </m:rPr>
                      <a:rPr lang="en-US" altLang="zh-CN" sz="2400">
                        <a:latin typeface="Cambria Math" charset="0"/>
                      </a:rPr>
                      <m:t>P</m:t>
                    </m:r>
                    <m:r>
                      <a:rPr lang="en-US" altLang="zh-CN" sz="2400">
                        <a:latin typeface="Cambria Math" charset="0"/>
                      </a:rPr>
                      <m:t>=</m:t>
                    </m:r>
                    <m:r>
                      <a:rPr lang="en-US" altLang="zh-CN" sz="2400" i="1">
                        <a:latin typeface="Cambria Math" panose="02040503050406030204" pitchFamily="18" charset="0"/>
                      </a:rPr>
                      <m:t>𝑥</m:t>
                    </m:r>
                    <m:box>
                      <m:boxPr>
                        <m:ctrlPr>
                          <a:rPr lang="zh-CN" altLang="zh-CN" sz="2400" i="1">
                            <a:latin typeface="Cambria Math" panose="02040503050406030204" pitchFamily="18" charset="0"/>
                          </a:rPr>
                        </m:ctrlPr>
                      </m:boxPr>
                      <m:e>
                        <m:groupChr>
                          <m:groupChrPr>
                            <m:chr m:val="→"/>
                            <m:vertJc m:val="bot"/>
                            <m:ctrlPr>
                              <a:rPr lang="zh-CN" altLang="zh-CN" sz="2400" i="1">
                                <a:latin typeface="Cambria Math" panose="02040503050406030204" pitchFamily="18" charset="0"/>
                              </a:rPr>
                            </m:ctrlPr>
                          </m:groupChrPr>
                          <m:e>
                            <m:sSup>
                              <m:sSupPr>
                                <m:ctrlPr>
                                  <a:rPr lang="zh-CN" altLang="zh-CN" sz="2400" i="1">
                                    <a:latin typeface="Cambria Math" panose="02040503050406030204" pitchFamily="18" charset="0"/>
                                  </a:rPr>
                                </m:ctrlPr>
                              </m:sSupPr>
                              <m:e>
                                <m:r>
                                  <a:rPr lang="en-US" altLang="zh-CN" sz="2400" b="0" i="1" smtClean="0">
                                    <a:latin typeface="Cambria Math" panose="02040503050406030204" pitchFamily="18" charset="0"/>
                                  </a:rPr>
                                  <m:t>(</m:t>
                                </m:r>
                                <m:r>
                                  <a:rPr lang="zh-CN" altLang="en-US" sz="2400" i="1">
                                    <a:latin typeface="Cambria Math" charset="0"/>
                                  </a:rPr>
                                  <m:t>出演</m:t>
                                </m:r>
                                <m:r>
                                  <a:rPr lang="en-US" altLang="zh-CN" sz="2400" i="1">
                                    <a:latin typeface="Cambria Math" panose="02040503050406030204" pitchFamily="18" charset="0"/>
                                  </a:rPr>
                                  <m:t>·</m:t>
                                </m:r>
                                <m:r>
                                  <a:rPr lang="zh-CN" altLang="en-US" sz="2400" i="1" smtClean="0">
                                    <a:latin typeface="Cambria Math" panose="02040503050406030204" pitchFamily="18" charset="0"/>
                                  </a:rPr>
                                  <m:t>出演</m:t>
                                </m:r>
                                <m:r>
                                  <m:rPr>
                                    <m:nor/>
                                  </m:rPr>
                                  <a:rPr lang="zh-CN" altLang="en-US" sz="2400" dirty="0">
                                    <a:latin typeface="Times New Roman" panose="02020603050405020304" pitchFamily="18" charset="0"/>
                                    <a:cs typeface="Times New Roman" panose="02020603050405020304" pitchFamily="18" charset="0"/>
                                  </a:rPr>
                                  <m:t>ˉ</m:t>
                                </m:r>
                              </m:e>
                              <m:sup/>
                            </m:sSup>
                            <m:r>
                              <a:rPr lang="en-US" altLang="zh-CN" sz="2400" b="0" i="1" smtClean="0">
                                <a:latin typeface="Cambria Math" panose="02040503050406030204" pitchFamily="18" charset="0"/>
                              </a:rPr>
                              <m:t>)</m:t>
                            </m:r>
                          </m:e>
                        </m:groupChr>
                        <m:r>
                          <a:rPr lang="en-US" altLang="zh-CN" sz="2400">
                            <a:latin typeface="Cambria Math" charset="0"/>
                          </a:rPr>
                          <m:t>𝑦</m:t>
                        </m:r>
                      </m:e>
                    </m:box>
                  </m:oMath>
                </a14:m>
                <a:endParaRPr lang="en-US" altLang="zh-CN" sz="2400" dirty="0" smtClean="0"/>
              </a:p>
              <a:p>
                <a:r>
                  <a:rPr lang="zh-CN" altLang="en-US" sz="2400" dirty="0" smtClean="0"/>
                  <a:t>      查找和</a:t>
                </a:r>
                <a:r>
                  <a:rPr lang="en-US" altLang="zh-CN" sz="2400" dirty="0" smtClean="0"/>
                  <a:t>x</a:t>
                </a:r>
                <a:r>
                  <a:rPr lang="zh-CN" altLang="en-US" sz="2400" dirty="0" smtClean="0"/>
                  <a:t>出演过同一部电影的顶点</a:t>
                </a:r>
                <a:r>
                  <a:rPr lang="en-US" altLang="zh-CN" sz="2400" dirty="0" smtClean="0"/>
                  <a:t>y</a:t>
                </a:r>
              </a:p>
              <a:p>
                <a:r>
                  <a:rPr lang="zh-CN" altLang="en-US" sz="2400" dirty="0" smtClean="0">
                    <a:solidFill>
                      <a:srgbClr val="00B0F0"/>
                    </a:solidFill>
                  </a:rPr>
                  <a:t>注：此例中没有排除</a:t>
                </a:r>
                <a:r>
                  <a:rPr lang="en-US" altLang="zh-CN" sz="2400" dirty="0" smtClean="0">
                    <a:solidFill>
                      <a:srgbClr val="00B0F0"/>
                    </a:solidFill>
                  </a:rPr>
                  <a:t>y</a:t>
                </a:r>
                <a:r>
                  <a:rPr lang="zh-CN" altLang="en-US" sz="2400" dirty="0" smtClean="0">
                    <a:solidFill>
                      <a:srgbClr val="00B0F0"/>
                    </a:solidFill>
                  </a:rPr>
                  <a:t>等于</a:t>
                </a:r>
                <a:r>
                  <a:rPr lang="en-US" altLang="zh-CN" sz="2400" dirty="0" smtClean="0">
                    <a:solidFill>
                      <a:srgbClr val="00B0F0"/>
                    </a:solidFill>
                  </a:rPr>
                  <a:t>x</a:t>
                </a:r>
                <a:r>
                  <a:rPr lang="zh-CN" altLang="en-US" sz="2400" dirty="0" smtClean="0">
                    <a:solidFill>
                      <a:srgbClr val="00B0F0"/>
                    </a:solidFill>
                  </a:rPr>
                  <a:t>。</a:t>
                </a:r>
                <a:endParaRPr lang="en-US" altLang="zh-CN" sz="2400" dirty="0" smtClean="0">
                  <a:solidFill>
                    <a:srgbClr val="00B0F0"/>
                  </a:solidFill>
                </a:endParaRPr>
              </a:p>
              <a:p>
                <a:r>
                  <a:rPr lang="en-US" altLang="zh-CN" sz="2400" dirty="0" smtClean="0">
                    <a:solidFill>
                      <a:srgbClr val="00B0F0"/>
                    </a:solidFill>
                  </a:rPr>
                  <a:t>P(G)</a:t>
                </a:r>
                <a:r>
                  <a:rPr lang="zh-CN" altLang="en-US" sz="2400" dirty="0" smtClean="0">
                    <a:solidFill>
                      <a:srgbClr val="00B0F0"/>
                    </a:solidFill>
                  </a:rPr>
                  <a:t>表示满足路径查询条件的图</a:t>
                </a:r>
                <a:r>
                  <a:rPr lang="en-US" altLang="zh-CN" sz="2400" dirty="0" smtClean="0">
                    <a:solidFill>
                      <a:srgbClr val="00B0F0"/>
                    </a:solidFill>
                  </a:rPr>
                  <a:t>G</a:t>
                </a:r>
                <a:r>
                  <a:rPr lang="zh-CN" altLang="en-US" sz="2400" dirty="0" smtClean="0">
                    <a:solidFill>
                      <a:srgbClr val="00B0F0"/>
                    </a:solidFill>
                  </a:rPr>
                  <a:t>中的所有路径集合。</a:t>
                </a:r>
                <a:endParaRPr lang="zh-CN" altLang="en-US" sz="2400" dirty="0">
                  <a:solidFill>
                    <a:srgbClr val="00B0F0"/>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822165"/>
                <a:ext cx="10515600" cy="5899309"/>
              </a:xfrm>
              <a:blipFill>
                <a:blip r:embed="rId2"/>
                <a:stretch>
                  <a:fillRect l="-928" t="-207"/>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C464E751-8DDD-48F4-87DB-3D6A7AC74B40}" type="slidenum">
              <a:rPr lang="zh-CN" altLang="en-US" smtClean="0"/>
              <a:pPr/>
              <a:t>64</a:t>
            </a:fld>
            <a:endParaRPr lang="zh-CN" altLang="en-US" dirty="0"/>
          </a:p>
        </p:txBody>
      </p:sp>
    </p:spTree>
    <p:extLst>
      <p:ext uri="{BB962C8B-B14F-4D97-AF65-F5344CB8AC3E}">
        <p14:creationId xmlns:p14="http://schemas.microsoft.com/office/powerpoint/2010/main" val="13077040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5.2.3 </a:t>
            </a:r>
            <a:r>
              <a:rPr lang="zh-CN" altLang="en-US" dirty="0" smtClean="0"/>
              <a:t>图与关系的复合操作</a:t>
            </a:r>
            <a:endParaRPr lang="zh-CN" altLang="en-US" dirty="0"/>
          </a:p>
        </p:txBody>
      </p:sp>
      <p:sp>
        <p:nvSpPr>
          <p:cNvPr id="3" name="内容占位符 2"/>
          <p:cNvSpPr>
            <a:spLocks noGrp="1"/>
          </p:cNvSpPr>
          <p:nvPr>
            <p:ph idx="1"/>
          </p:nvPr>
        </p:nvSpPr>
        <p:spPr>
          <a:xfrm>
            <a:off x="838200" y="1285462"/>
            <a:ext cx="10515600" cy="3274346"/>
          </a:xfrm>
        </p:spPr>
        <p:txBody>
          <a:bodyPr>
            <a:normAutofit/>
          </a:bodyPr>
          <a:lstStyle/>
          <a:p>
            <a:r>
              <a:rPr lang="en-US" altLang="zh-CN" sz="2400" dirty="0" smtClean="0"/>
              <a:t>5.2.3.1 </a:t>
            </a:r>
            <a:r>
              <a:rPr lang="zh-CN" altLang="en-US" sz="2400" dirty="0" smtClean="0"/>
              <a:t>图匹配与图导航的复合查询</a:t>
            </a:r>
            <a:endParaRPr lang="en-US" altLang="zh-CN" sz="2400" dirty="0" smtClean="0"/>
          </a:p>
          <a:p>
            <a:r>
              <a:rPr lang="zh-CN" altLang="zh-CN" sz="2400" b="1" dirty="0">
                <a:solidFill>
                  <a:srgbClr val="FF0000"/>
                </a:solidFill>
              </a:rPr>
              <a:t>导航图</a:t>
            </a:r>
            <a:r>
              <a:rPr lang="zh-CN" altLang="zh-CN" sz="2400" b="1" dirty="0" smtClean="0">
                <a:solidFill>
                  <a:srgbClr val="FF0000"/>
                </a:solidFill>
              </a:rPr>
              <a:t>查询</a:t>
            </a:r>
            <a:r>
              <a:rPr lang="zh-CN" altLang="en-US" sz="2400" b="1" dirty="0" smtClean="0">
                <a:solidFill>
                  <a:srgbClr val="FF0000"/>
                </a:solidFill>
              </a:rPr>
              <a:t>：</a:t>
            </a:r>
            <a:r>
              <a:rPr lang="zh-CN" altLang="en-US" sz="2400" dirty="0" smtClean="0"/>
              <a:t>通过将图匹配和图导航组合使用，以图导航中的不定长路径来替换查询图中定长的边，从而实现更加灵活的查询</a:t>
            </a:r>
            <a:r>
              <a:rPr lang="zh-CN" altLang="en-US" sz="2400" b="1" dirty="0" smtClean="0"/>
              <a:t>。</a:t>
            </a:r>
            <a:endParaRPr lang="en-US" altLang="zh-CN" sz="2400" dirty="0" smtClean="0"/>
          </a:p>
          <a:p>
            <a:endParaRPr lang="en-US" altLang="zh-CN" sz="2400" dirty="0" smtClean="0"/>
          </a:p>
          <a:p>
            <a:r>
              <a:rPr lang="zh-CN" altLang="en-US" sz="2400" dirty="0" smtClean="0"/>
              <a:t>例</a:t>
            </a:r>
            <a:r>
              <a:rPr lang="zh-CN" altLang="en-US" sz="2400" dirty="0"/>
              <a:t>：从电影图数据中匹配查询“与‘周星驰’有过合作演出且与‘巩俐’也有过合作演出的演员</a:t>
            </a:r>
            <a:r>
              <a:rPr lang="zh-CN" altLang="en-US" sz="2400" dirty="0" smtClean="0"/>
              <a:t>”</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65</a:t>
            </a:fld>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690324446"/>
              </p:ext>
            </p:extLst>
          </p:nvPr>
        </p:nvGraphicFramePr>
        <p:xfrm>
          <a:off x="923544" y="4559808"/>
          <a:ext cx="9318171" cy="623458"/>
        </p:xfrm>
        <a:graphic>
          <a:graphicData uri="http://schemas.openxmlformats.org/presentationml/2006/ole">
            <mc:AlternateContent xmlns:mc="http://schemas.openxmlformats.org/markup-compatibility/2006">
              <mc:Choice xmlns:v="urn:schemas-microsoft-com:vml" Requires="v">
                <p:oleObj spid="_x0000_s1542" name="Visio" r:id="rId3" imgW="6749332" imgH="458347" progId="">
                  <p:embed/>
                </p:oleObj>
              </mc:Choice>
              <mc:Fallback>
                <p:oleObj name="Visio" r:id="rId3" imgW="6749332" imgH="458347" progId="">
                  <p:embed/>
                  <p:pic>
                    <p:nvPicPr>
                      <p:cNvPr id="12" name="对象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544" y="4559808"/>
                        <a:ext cx="9318171" cy="623458"/>
                      </a:xfrm>
                      <a:prstGeom prst="rect">
                        <a:avLst/>
                      </a:prstGeom>
                      <a:noFill/>
                      <a:extLst/>
                    </p:spPr>
                  </p:pic>
                </p:oleObj>
              </mc:Fallback>
            </mc:AlternateContent>
          </a:graphicData>
        </a:graphic>
      </p:graphicFrame>
    </p:spTree>
    <p:extLst>
      <p:ext uri="{BB962C8B-B14F-4D97-AF65-F5344CB8AC3E}">
        <p14:creationId xmlns:p14="http://schemas.microsoft.com/office/powerpoint/2010/main" val="27551054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b="1" dirty="0" smtClean="0"/>
              <a:t>5.2.3.2 </a:t>
            </a:r>
            <a:r>
              <a:rPr lang="zh-CN" altLang="en-US" sz="2400" b="1" dirty="0" smtClean="0"/>
              <a:t>复杂的图匹配</a:t>
            </a:r>
            <a:endParaRPr lang="zh-CN" altLang="en-US" sz="2400" b="1" dirty="0"/>
          </a:p>
        </p:txBody>
      </p:sp>
      <p:sp>
        <p:nvSpPr>
          <p:cNvPr id="3" name="内容占位符 2"/>
          <p:cNvSpPr>
            <a:spLocks noGrp="1"/>
          </p:cNvSpPr>
          <p:nvPr>
            <p:ph idx="1"/>
          </p:nvPr>
        </p:nvSpPr>
        <p:spPr/>
        <p:txBody>
          <a:bodyPr>
            <a:normAutofit lnSpcReduction="10000"/>
          </a:bodyPr>
          <a:lstStyle/>
          <a:p>
            <a:r>
              <a:rPr lang="zh-CN" altLang="en-US" sz="2400" dirty="0" smtClean="0"/>
              <a:t>通过引入关系代数的并、交、差 、投影、选择、连接等操作到图匹配中，可以实现更为复杂的图匹配操作。</a:t>
            </a:r>
            <a:endParaRPr lang="en-US" altLang="zh-CN" sz="2400" dirty="0" smtClean="0"/>
          </a:p>
          <a:p>
            <a:r>
              <a:rPr lang="zh-CN" altLang="en-US" sz="2400" b="1" dirty="0" smtClean="0"/>
              <a:t>（</a:t>
            </a:r>
            <a:r>
              <a:rPr lang="en-US" altLang="zh-CN" sz="2400" b="1" dirty="0" smtClean="0"/>
              <a:t>1</a:t>
            </a:r>
            <a:r>
              <a:rPr lang="zh-CN" altLang="en-US" sz="2400" b="1" dirty="0" smtClean="0"/>
              <a:t>）投影：</a:t>
            </a:r>
            <a:r>
              <a:rPr lang="zh-CN" altLang="en-US" sz="2400" dirty="0" smtClean="0"/>
              <a:t>为图匹配引入投影操作，选择匹配结果中的顶点、边、标签等数据对象作为输出。例如：图查询的结果仅保留演员的名字输出。</a:t>
            </a:r>
            <a:endParaRPr lang="en-US" altLang="zh-CN" sz="2400" dirty="0" smtClean="0"/>
          </a:p>
          <a:p>
            <a:r>
              <a:rPr lang="zh-CN" altLang="en-US" sz="2400" b="1" dirty="0" smtClean="0"/>
              <a:t>（</a:t>
            </a:r>
            <a:r>
              <a:rPr lang="en-US" altLang="zh-CN" sz="2400" b="1" dirty="0" smtClean="0"/>
              <a:t>2</a:t>
            </a:r>
            <a:r>
              <a:rPr lang="zh-CN" altLang="en-US" sz="2400" b="1" dirty="0" smtClean="0"/>
              <a:t>）选择：</a:t>
            </a:r>
            <a:r>
              <a:rPr lang="zh-CN" altLang="en-US" sz="2400" dirty="0" smtClean="0"/>
              <a:t>通过筛选表达式限制查询图在数据图上的匹配结果，但不改变查询的输出变量。例如：查询“有过自导自演经历，且性别为男性的影星”。</a:t>
            </a:r>
            <a:endParaRPr lang="en-US" altLang="zh-CN" sz="2400" dirty="0" smtClean="0"/>
          </a:p>
          <a:p>
            <a:r>
              <a:rPr lang="zh-CN" altLang="en-US" sz="2400" b="1" dirty="0" smtClean="0"/>
              <a:t>（</a:t>
            </a:r>
            <a:r>
              <a:rPr lang="en-US" altLang="zh-CN" sz="2400" b="1" dirty="0" smtClean="0"/>
              <a:t>3</a:t>
            </a:r>
            <a:r>
              <a:rPr lang="zh-CN" altLang="en-US" sz="2400" b="1" dirty="0" smtClean="0"/>
              <a:t>）笛卡尔积：</a:t>
            </a:r>
            <a:r>
              <a:rPr lang="zh-CN" altLang="en-US" sz="2400" dirty="0" smtClean="0"/>
              <a:t>给定数据图</a:t>
            </a:r>
            <a:r>
              <a:rPr lang="en-US" altLang="zh-CN" sz="2400" dirty="0" smtClean="0"/>
              <a:t>G</a:t>
            </a:r>
            <a:r>
              <a:rPr lang="zh-CN" altLang="en-US" sz="2400" dirty="0" smtClean="0"/>
              <a:t>、查询图</a:t>
            </a:r>
            <a:r>
              <a:rPr lang="en-US" altLang="zh-CN" sz="2400" dirty="0" smtClean="0"/>
              <a:t>Q1</a:t>
            </a:r>
            <a:r>
              <a:rPr lang="zh-CN" altLang="en-US" sz="2400" dirty="0" smtClean="0"/>
              <a:t>和</a:t>
            </a:r>
            <a:r>
              <a:rPr lang="en-US" altLang="zh-CN" sz="2400" dirty="0" smtClean="0"/>
              <a:t>Q2</a:t>
            </a:r>
            <a:r>
              <a:rPr lang="zh-CN" altLang="en-US" sz="2400" dirty="0" smtClean="0"/>
              <a:t>，图查询的笛卡尔积为</a:t>
            </a:r>
            <a:r>
              <a:rPr lang="en-US" altLang="zh-CN" sz="2400" dirty="0" smtClean="0"/>
              <a:t>Q1</a:t>
            </a:r>
            <a:r>
              <a:rPr lang="zh-CN" altLang="en-US" sz="2400" dirty="0" smtClean="0"/>
              <a:t>和</a:t>
            </a:r>
            <a:r>
              <a:rPr lang="en-US" altLang="zh-CN" sz="2400" dirty="0" smtClean="0"/>
              <a:t>Q2</a:t>
            </a:r>
            <a:r>
              <a:rPr lang="zh-CN" altLang="en-US" sz="2400" dirty="0" smtClean="0"/>
              <a:t>各自匹配的结果集的笛卡尔积。更进一步，通过定义连接条件，可实现图连接操作。</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66</a:t>
            </a:fld>
            <a:endParaRPr lang="zh-CN" altLang="en-US" dirty="0"/>
          </a:p>
        </p:txBody>
      </p:sp>
    </p:spTree>
    <p:extLst>
      <p:ext uri="{BB962C8B-B14F-4D97-AF65-F5344CB8AC3E}">
        <p14:creationId xmlns:p14="http://schemas.microsoft.com/office/powerpoint/2010/main" val="21392682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b="1" dirty="0" smtClean="0"/>
              <a:t>5.2.3.2 </a:t>
            </a:r>
            <a:r>
              <a:rPr lang="zh-CN" altLang="en-US" sz="2400" b="1" dirty="0" smtClean="0"/>
              <a:t>复杂的图匹配（续）</a:t>
            </a:r>
            <a:endParaRPr lang="zh-CN" altLang="en-US" sz="2400" b="1" dirty="0"/>
          </a:p>
        </p:txBody>
      </p:sp>
      <p:sp>
        <p:nvSpPr>
          <p:cNvPr id="3" name="内容占位符 2"/>
          <p:cNvSpPr>
            <a:spLocks noGrp="1"/>
          </p:cNvSpPr>
          <p:nvPr>
            <p:ph idx="1"/>
          </p:nvPr>
        </p:nvSpPr>
        <p:spPr>
          <a:xfrm>
            <a:off x="838200" y="1285462"/>
            <a:ext cx="10515600" cy="5070888"/>
          </a:xfrm>
        </p:spPr>
        <p:txBody>
          <a:bodyPr>
            <a:normAutofit/>
          </a:bodyPr>
          <a:lstStyle/>
          <a:p>
            <a:r>
              <a:rPr lang="zh-CN" altLang="en-US" sz="2400" b="1" dirty="0" smtClean="0"/>
              <a:t>（</a:t>
            </a:r>
            <a:r>
              <a:rPr lang="en-US" altLang="zh-CN" sz="2400" b="1" dirty="0" smtClean="0"/>
              <a:t>4</a:t>
            </a:r>
            <a:r>
              <a:rPr lang="zh-CN" altLang="en-US" sz="2400" b="1" dirty="0" smtClean="0"/>
              <a:t>）并集：</a:t>
            </a:r>
            <a:r>
              <a:rPr lang="zh-CN" altLang="en-US" sz="2400" dirty="0" smtClean="0"/>
              <a:t>将查询图</a:t>
            </a:r>
            <a:r>
              <a:rPr lang="en-US" altLang="zh-CN" sz="2400" dirty="0" smtClean="0"/>
              <a:t>Q1</a:t>
            </a:r>
            <a:r>
              <a:rPr lang="zh-CN" altLang="en-US" sz="2400" dirty="0" smtClean="0"/>
              <a:t>和</a:t>
            </a:r>
            <a:r>
              <a:rPr lang="en-US" altLang="zh-CN" sz="2400" dirty="0" smtClean="0"/>
              <a:t>Q2</a:t>
            </a:r>
            <a:r>
              <a:rPr lang="zh-CN" altLang="en-US" sz="2400" dirty="0" smtClean="0"/>
              <a:t>的匹配结果集取并集 。</a:t>
            </a:r>
            <a:endParaRPr lang="en-US" altLang="zh-CN" sz="2400" dirty="0" smtClean="0"/>
          </a:p>
          <a:p>
            <a:r>
              <a:rPr lang="zh-CN" altLang="en-US" sz="2400" dirty="0" smtClean="0"/>
              <a:t>例如查询周星驰演出或导演过的电影。</a:t>
            </a:r>
            <a:endParaRPr lang="en-US" altLang="zh-CN" sz="2400" dirty="0" smtClean="0"/>
          </a:p>
          <a:p>
            <a:r>
              <a:rPr lang="zh-CN" altLang="en-US" sz="2400" b="1" dirty="0" smtClean="0"/>
              <a:t>（</a:t>
            </a:r>
            <a:r>
              <a:rPr lang="en-US" altLang="zh-CN" sz="2400" b="1" dirty="0" smtClean="0"/>
              <a:t>5</a:t>
            </a:r>
            <a:r>
              <a:rPr lang="zh-CN" altLang="en-US" sz="2400" b="1" dirty="0" smtClean="0"/>
              <a:t>）差集：</a:t>
            </a:r>
            <a:r>
              <a:rPr lang="zh-CN" altLang="en-US" sz="2400" dirty="0" smtClean="0"/>
              <a:t>与上同理，作差运算。</a:t>
            </a:r>
            <a:endParaRPr lang="en-US" altLang="zh-CN" sz="2400" dirty="0" smtClean="0"/>
          </a:p>
          <a:p>
            <a:r>
              <a:rPr lang="zh-CN" altLang="en-US" sz="2400" b="1" dirty="0" smtClean="0"/>
              <a:t>（</a:t>
            </a:r>
            <a:r>
              <a:rPr lang="en-US" altLang="zh-CN" sz="2400" b="1" dirty="0" smtClean="0"/>
              <a:t>6</a:t>
            </a:r>
            <a:r>
              <a:rPr lang="zh-CN" altLang="en-US" sz="2400" b="1" dirty="0" smtClean="0"/>
              <a:t>）除运算：像集</a:t>
            </a:r>
            <a:r>
              <a:rPr lang="zh-CN" altLang="en-US" sz="2400" dirty="0" smtClean="0"/>
              <a:t>？</a:t>
            </a:r>
            <a:endParaRPr lang="en-US" altLang="zh-CN" sz="2400" dirty="0" smtClean="0"/>
          </a:p>
          <a:p>
            <a:r>
              <a:rPr lang="zh-CN" altLang="en-US" sz="2400" dirty="0" smtClean="0"/>
              <a:t>例： </a:t>
            </a:r>
            <a:r>
              <a:rPr lang="en-US" altLang="zh-CN" sz="2400" dirty="0" smtClean="0"/>
              <a:t> </a:t>
            </a:r>
            <a:r>
              <a:rPr lang="zh-CN" altLang="en-US" sz="2400" dirty="0" smtClean="0"/>
              <a:t>给定所有演员及其演过的电影图谱</a:t>
            </a:r>
            <a:endParaRPr lang="en-US" altLang="zh-CN" sz="2400" dirty="0" smtClean="0"/>
          </a:p>
          <a:p>
            <a:r>
              <a:rPr lang="en-US" altLang="zh-CN" sz="2400" dirty="0"/>
              <a:t> </a:t>
            </a:r>
            <a:r>
              <a:rPr lang="en-US" altLang="zh-CN" sz="2400" dirty="0" smtClean="0"/>
              <a:t>        </a:t>
            </a:r>
            <a:r>
              <a:rPr lang="zh-CN" altLang="en-US" sz="2400" dirty="0" smtClean="0"/>
              <a:t>已知周星驰导演过的电影</a:t>
            </a:r>
            <a:endParaRPr lang="en-US" altLang="zh-CN" sz="2400" dirty="0" smtClean="0"/>
          </a:p>
          <a:p>
            <a:r>
              <a:rPr lang="en-US" altLang="zh-CN" sz="2400" dirty="0" smtClean="0"/>
              <a:t>              </a:t>
            </a:r>
            <a:r>
              <a:rPr lang="en-US" altLang="zh-CN" sz="2400" dirty="0"/>
              <a:t> ↓</a:t>
            </a:r>
            <a:endParaRPr lang="en-US" altLang="zh-CN" sz="2400" dirty="0" smtClean="0"/>
          </a:p>
          <a:p>
            <a:r>
              <a:rPr lang="en-US" altLang="zh-CN" sz="2400" dirty="0"/>
              <a:t> </a:t>
            </a:r>
            <a:r>
              <a:rPr lang="en-US" altLang="zh-CN" sz="2400" dirty="0" smtClean="0"/>
              <a:t>        </a:t>
            </a:r>
            <a:r>
              <a:rPr lang="zh-CN" altLang="en-US" sz="2400" dirty="0" smtClean="0"/>
              <a:t>查询：出演过周星驰导演的所有电影的演员</a:t>
            </a:r>
            <a:r>
              <a:rPr lang="zh-CN" altLang="en-US" sz="2400" dirty="0" smtClean="0">
                <a:solidFill>
                  <a:srgbClr val="00B0F0"/>
                </a:solidFill>
              </a:rPr>
              <a:t>（御用演员）</a:t>
            </a:r>
            <a:endParaRPr lang="zh-CN" altLang="en-US" sz="2400" dirty="0">
              <a:solidFill>
                <a:srgbClr val="00B0F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67</a:t>
            </a:fld>
            <a:endParaRPr lang="zh-CN" altLang="en-US" dirty="0"/>
          </a:p>
        </p:txBody>
      </p:sp>
    </p:spTree>
    <p:extLst>
      <p:ext uri="{BB962C8B-B14F-4D97-AF65-F5344CB8AC3E}">
        <p14:creationId xmlns:p14="http://schemas.microsoft.com/office/powerpoint/2010/main" val="22010648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5.3</a:t>
            </a:r>
            <a:r>
              <a:rPr lang="zh-CN" altLang="en-US" dirty="0"/>
              <a:t>面向图数据的类</a:t>
            </a:r>
            <a:r>
              <a:rPr lang="en-US" altLang="zh-CN" dirty="0"/>
              <a:t>SQL</a:t>
            </a:r>
            <a:r>
              <a:rPr lang="zh-CN" altLang="en-US" dirty="0"/>
              <a:t>查询语言</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68</a:t>
            </a:fld>
            <a:endParaRPr lang="zh-CN" altLang="en-US" dirty="0"/>
          </a:p>
        </p:txBody>
      </p:sp>
      <p:graphicFrame>
        <p:nvGraphicFramePr>
          <p:cNvPr id="6" name="图示 6">
            <a:extLst>
              <a:ext uri="{FF2B5EF4-FFF2-40B4-BE49-F238E27FC236}">
                <a16:creationId xmlns:a16="http://schemas.microsoft.com/office/drawing/2014/main" id="{5759C610-6748-4A6D-8BDA-BCB2B0692773}"/>
              </a:ext>
            </a:extLst>
          </p:cNvPr>
          <p:cNvGraphicFramePr/>
          <p:nvPr>
            <p:extLst>
              <p:ext uri="{D42A27DB-BD31-4B8C-83A1-F6EECF244321}">
                <p14:modId xmlns:p14="http://schemas.microsoft.com/office/powerpoint/2010/main" val="1117942531"/>
              </p:ext>
            </p:extLst>
          </p:nvPr>
        </p:nvGraphicFramePr>
        <p:xfrm>
          <a:off x="474785" y="1272426"/>
          <a:ext cx="11517923" cy="55855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文本框 6">
            <a:extLst>
              <a:ext uri="{FF2B5EF4-FFF2-40B4-BE49-F238E27FC236}">
                <a16:creationId xmlns:a16="http://schemas.microsoft.com/office/drawing/2014/main" id="{9FCECF8D-1FDE-4951-A816-BA38D0BA6E14}"/>
              </a:ext>
            </a:extLst>
          </p:cNvPr>
          <p:cNvSpPr txBox="1"/>
          <p:nvPr/>
        </p:nvSpPr>
        <p:spPr>
          <a:xfrm>
            <a:off x="646652" y="1943166"/>
            <a:ext cx="1306268" cy="830997"/>
          </a:xfrm>
          <a:prstGeom prst="rect">
            <a:avLst/>
          </a:prstGeom>
          <a:noFill/>
        </p:spPr>
        <p:txBody>
          <a:bodyPr wrap="square" rtlCol="0">
            <a:spAutoFit/>
          </a:bodyPr>
          <a:lstStyle/>
          <a:p>
            <a:r>
              <a:rPr lang="en-US" altLang="zh-CN" sz="2400" b="1" dirty="0"/>
              <a:t>  </a:t>
            </a:r>
            <a:r>
              <a:rPr lang="en-US" altLang="zh-CN" sz="2400" b="1" dirty="0" smtClean="0"/>
              <a:t>5.3.1</a:t>
            </a:r>
            <a:endParaRPr lang="en-US" altLang="zh-CN" sz="2400" b="1" dirty="0"/>
          </a:p>
          <a:p>
            <a:r>
              <a:rPr lang="en-US" altLang="zh-CN" sz="2400" b="1" dirty="0"/>
              <a:t>SPARQL</a:t>
            </a:r>
            <a:endParaRPr lang="zh-CN" altLang="en-US" sz="2400" b="1" dirty="0"/>
          </a:p>
        </p:txBody>
      </p:sp>
      <p:sp>
        <p:nvSpPr>
          <p:cNvPr id="8" name="文本框 7">
            <a:extLst>
              <a:ext uri="{FF2B5EF4-FFF2-40B4-BE49-F238E27FC236}">
                <a16:creationId xmlns:a16="http://schemas.microsoft.com/office/drawing/2014/main" id="{DBF3FBBD-3CED-42D1-AAE9-6B13D224A027}"/>
              </a:ext>
            </a:extLst>
          </p:cNvPr>
          <p:cNvSpPr txBox="1"/>
          <p:nvPr/>
        </p:nvSpPr>
        <p:spPr>
          <a:xfrm>
            <a:off x="1162469" y="3663242"/>
            <a:ext cx="1175322" cy="830997"/>
          </a:xfrm>
          <a:prstGeom prst="rect">
            <a:avLst/>
          </a:prstGeom>
          <a:noFill/>
        </p:spPr>
        <p:txBody>
          <a:bodyPr wrap="none" rtlCol="0">
            <a:spAutoFit/>
          </a:bodyPr>
          <a:lstStyle/>
          <a:p>
            <a:r>
              <a:rPr lang="en-US" altLang="zh-CN" sz="2000" dirty="0"/>
              <a:t> </a:t>
            </a:r>
            <a:r>
              <a:rPr lang="en-US" altLang="zh-CN" sz="2400" b="1" dirty="0" smtClean="0"/>
              <a:t>5.3.2</a:t>
            </a:r>
            <a:endParaRPr lang="en-US" altLang="zh-CN" sz="2400" b="1" dirty="0"/>
          </a:p>
          <a:p>
            <a:r>
              <a:rPr lang="en-US" altLang="zh-CN" sz="2400" b="1" dirty="0"/>
              <a:t>Cypher</a:t>
            </a:r>
            <a:endParaRPr lang="zh-CN" altLang="en-US" sz="2400" b="1" dirty="0"/>
          </a:p>
        </p:txBody>
      </p:sp>
      <p:sp>
        <p:nvSpPr>
          <p:cNvPr id="9" name="文本框 8">
            <a:extLst>
              <a:ext uri="{FF2B5EF4-FFF2-40B4-BE49-F238E27FC236}">
                <a16:creationId xmlns:a16="http://schemas.microsoft.com/office/drawing/2014/main" id="{03FC8CC8-F920-4B39-A6AE-C9396D97B355}"/>
              </a:ext>
            </a:extLst>
          </p:cNvPr>
          <p:cNvSpPr txBox="1"/>
          <p:nvPr/>
        </p:nvSpPr>
        <p:spPr>
          <a:xfrm>
            <a:off x="646652" y="5260621"/>
            <a:ext cx="1289135" cy="830997"/>
          </a:xfrm>
          <a:prstGeom prst="rect">
            <a:avLst/>
          </a:prstGeom>
          <a:noFill/>
        </p:spPr>
        <p:txBody>
          <a:bodyPr wrap="none" rtlCol="0">
            <a:spAutoFit/>
          </a:bodyPr>
          <a:lstStyle/>
          <a:p>
            <a:r>
              <a:rPr lang="en-US" altLang="zh-CN" sz="2000" dirty="0"/>
              <a:t>  </a:t>
            </a:r>
            <a:r>
              <a:rPr lang="en-US" altLang="zh-CN" sz="2400" b="1" dirty="0" smtClean="0"/>
              <a:t>5.3.3</a:t>
            </a:r>
            <a:endParaRPr lang="en-US" altLang="zh-CN" sz="2400" b="1" dirty="0"/>
          </a:p>
          <a:p>
            <a:r>
              <a:rPr lang="en-US" altLang="zh-CN" sz="2400" b="1" dirty="0"/>
              <a:t>Gremlin</a:t>
            </a:r>
            <a:endParaRPr lang="zh-CN" altLang="en-US" sz="2400" b="1" dirty="0"/>
          </a:p>
        </p:txBody>
      </p:sp>
    </p:spTree>
    <p:extLst>
      <p:ext uri="{BB962C8B-B14F-4D97-AF65-F5344CB8AC3E}">
        <p14:creationId xmlns:p14="http://schemas.microsoft.com/office/powerpoint/2010/main" val="15284603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5.3.1 SPARQL</a:t>
            </a:r>
            <a:endParaRPr lang="zh-CN" altLang="en-US" dirty="0"/>
          </a:p>
        </p:txBody>
      </p:sp>
      <p:sp>
        <p:nvSpPr>
          <p:cNvPr id="3" name="内容占位符 2"/>
          <p:cNvSpPr>
            <a:spLocks noGrp="1"/>
          </p:cNvSpPr>
          <p:nvPr>
            <p:ph idx="1"/>
          </p:nvPr>
        </p:nvSpPr>
        <p:spPr>
          <a:xfrm>
            <a:off x="838199" y="1285462"/>
            <a:ext cx="10764187" cy="5572538"/>
          </a:xfrm>
        </p:spPr>
        <p:txBody>
          <a:bodyPr>
            <a:normAutofit fontScale="92500"/>
          </a:bodyPr>
          <a:lstStyle/>
          <a:p>
            <a:r>
              <a:rPr lang="zh-CN" altLang="en-US" sz="2400" dirty="0" smtClean="0"/>
              <a:t>       一条</a:t>
            </a:r>
            <a:r>
              <a:rPr lang="en-US" altLang="zh-CN" sz="2400" dirty="0" smtClean="0"/>
              <a:t>SPARQL</a:t>
            </a:r>
            <a:r>
              <a:rPr lang="zh-CN" altLang="en-US" sz="2400" dirty="0" smtClean="0"/>
              <a:t>查询是对于一组变量及其之间关系的描述，该表述以</a:t>
            </a:r>
            <a:r>
              <a:rPr lang="en-US" altLang="zh-CN" sz="2400" dirty="0" smtClean="0"/>
              <a:t>RDF</a:t>
            </a:r>
            <a:r>
              <a:rPr lang="zh-CN" altLang="en-US" sz="2400" dirty="0" smtClean="0"/>
              <a:t>的形式构成了一种带有变量的图模式。</a:t>
            </a:r>
            <a:endParaRPr lang="en-US" altLang="zh-CN" sz="2400" dirty="0" smtClean="0"/>
          </a:p>
          <a:p>
            <a:r>
              <a:rPr lang="zh-CN" altLang="en-US" sz="2400" dirty="0" smtClean="0"/>
              <a:t>       与</a:t>
            </a:r>
            <a:r>
              <a:rPr lang="en-US" altLang="zh-CN" sz="2400" dirty="0" smtClean="0"/>
              <a:t>SQL</a:t>
            </a:r>
            <a:r>
              <a:rPr lang="zh-CN" altLang="en-US" sz="2400" dirty="0" smtClean="0"/>
              <a:t>类似，</a:t>
            </a:r>
            <a:r>
              <a:rPr lang="en-US" altLang="zh-CN" sz="2400" dirty="0" smtClean="0"/>
              <a:t>SPARQL</a:t>
            </a:r>
            <a:r>
              <a:rPr lang="zh-CN" altLang="en-US" sz="2400" dirty="0" smtClean="0"/>
              <a:t>查询可以返回一条或多条结果，</a:t>
            </a:r>
            <a:r>
              <a:rPr lang="zh-CN" altLang="en-US" sz="2400" dirty="0" smtClean="0">
                <a:solidFill>
                  <a:srgbClr val="FF0000"/>
                </a:solidFill>
              </a:rPr>
              <a:t>每条结果</a:t>
            </a:r>
            <a:r>
              <a:rPr lang="zh-CN" altLang="en-US" sz="2400" dirty="0" smtClean="0"/>
              <a:t>包含的是对上述每个变量的</a:t>
            </a:r>
            <a:r>
              <a:rPr lang="zh-CN" altLang="en-US" sz="2400" dirty="0" smtClean="0">
                <a:solidFill>
                  <a:srgbClr val="FF0000"/>
                </a:solidFill>
              </a:rPr>
              <a:t>一个绑定</a:t>
            </a:r>
            <a:r>
              <a:rPr lang="zh-CN" altLang="en-US" sz="2400" dirty="0" smtClean="0"/>
              <a:t>，具体明确了</a:t>
            </a:r>
            <a:r>
              <a:rPr lang="zh-CN" altLang="en-US" sz="2400" dirty="0" smtClean="0">
                <a:solidFill>
                  <a:srgbClr val="FF0000"/>
                </a:solidFill>
              </a:rPr>
              <a:t>变量与某一个</a:t>
            </a:r>
            <a:r>
              <a:rPr lang="en-US" altLang="zh-CN" sz="2400" dirty="0" smtClean="0">
                <a:solidFill>
                  <a:srgbClr val="FF0000"/>
                </a:solidFill>
              </a:rPr>
              <a:t>RDF</a:t>
            </a:r>
            <a:r>
              <a:rPr lang="zh-CN" altLang="en-US" sz="2400" dirty="0" smtClean="0">
                <a:solidFill>
                  <a:srgbClr val="FF0000"/>
                </a:solidFill>
              </a:rPr>
              <a:t>术语之间</a:t>
            </a:r>
            <a:r>
              <a:rPr lang="zh-CN" altLang="en-US" sz="2400" dirty="0" smtClean="0"/>
              <a:t>的对应关系。</a:t>
            </a:r>
            <a:endParaRPr lang="en-US" altLang="zh-CN" sz="2400" dirty="0" smtClean="0"/>
          </a:p>
          <a:p>
            <a:r>
              <a:rPr lang="zh-CN" altLang="en-US" sz="2400" dirty="0" smtClean="0"/>
              <a:t>       通过将查询图模式中的变量根据绑定替换为对应的</a:t>
            </a:r>
            <a:r>
              <a:rPr lang="en-US" altLang="zh-CN" sz="2400" dirty="0" smtClean="0"/>
              <a:t>RDF</a:t>
            </a:r>
            <a:r>
              <a:rPr lang="zh-CN" altLang="en-US" sz="2400" dirty="0" smtClean="0"/>
              <a:t>术语，每条结果是待查询的</a:t>
            </a:r>
            <a:r>
              <a:rPr lang="en-US" altLang="zh-CN" sz="2400" dirty="0" smtClean="0"/>
              <a:t>RDF</a:t>
            </a:r>
            <a:r>
              <a:rPr lang="zh-CN" altLang="en-US" sz="2400" dirty="0" smtClean="0"/>
              <a:t>图的一个子图，是与</a:t>
            </a:r>
            <a:r>
              <a:rPr lang="zh-CN" altLang="en-US" sz="2400" dirty="0" smtClean="0">
                <a:solidFill>
                  <a:srgbClr val="FF0000"/>
                </a:solidFill>
              </a:rPr>
              <a:t>查询的图模式匹配</a:t>
            </a:r>
            <a:r>
              <a:rPr lang="zh-CN" altLang="en-US" sz="2400" dirty="0" smtClean="0"/>
              <a:t>的结果。</a:t>
            </a:r>
            <a:endParaRPr lang="en-US" altLang="zh-CN" sz="2400" dirty="0" smtClean="0"/>
          </a:p>
          <a:p>
            <a:r>
              <a:rPr lang="zh-CN" altLang="en-US" sz="2500" b="1" dirty="0"/>
              <a:t>查询基本语法</a:t>
            </a:r>
            <a:r>
              <a:rPr lang="zh-CN" altLang="en-US" sz="2500" b="1" dirty="0" smtClean="0"/>
              <a:t>：</a:t>
            </a:r>
            <a:r>
              <a:rPr lang="en-US" altLang="zh-CN" sz="2500" dirty="0" smtClean="0"/>
              <a:t>SELECT </a:t>
            </a:r>
            <a:r>
              <a:rPr lang="en-US" altLang="zh-CN" sz="2500" dirty="0"/>
              <a:t>&lt;variables&gt;</a:t>
            </a:r>
          </a:p>
          <a:p>
            <a:pPr marL="531813"/>
            <a:r>
              <a:rPr lang="en-US" altLang="zh-CN" sz="2500" dirty="0" smtClean="0"/>
              <a:t>                  WHERE </a:t>
            </a:r>
            <a:r>
              <a:rPr lang="en-US" altLang="zh-CN" sz="2500" dirty="0"/>
              <a:t>{</a:t>
            </a:r>
          </a:p>
          <a:p>
            <a:pPr marL="531813"/>
            <a:r>
              <a:rPr lang="en-US" altLang="zh-CN" sz="2500" dirty="0"/>
              <a:t>   </a:t>
            </a:r>
            <a:r>
              <a:rPr lang="en-US" altLang="zh-CN" sz="2500" dirty="0" smtClean="0"/>
              <a:t>              &lt;</a:t>
            </a:r>
            <a:r>
              <a:rPr lang="en-US" altLang="zh-CN" sz="2500" dirty="0"/>
              <a:t>graph pattern&gt;</a:t>
            </a:r>
          </a:p>
          <a:p>
            <a:pPr marL="531813"/>
            <a:r>
              <a:rPr lang="en-US" altLang="zh-CN" sz="2500" dirty="0" smtClean="0"/>
              <a:t>                  }</a:t>
            </a:r>
            <a:endParaRPr lang="en-US" altLang="zh-CN" sz="2500" dirty="0"/>
          </a:p>
          <a:p>
            <a:r>
              <a:rPr lang="en-US" altLang="zh-CN" sz="2500" dirty="0"/>
              <a:t>&lt;variables&gt;</a:t>
            </a:r>
            <a:r>
              <a:rPr lang="zh-CN" altLang="en-US" sz="2500" dirty="0"/>
              <a:t>是所要提取主语或宾语，</a:t>
            </a:r>
            <a:r>
              <a:rPr lang="en-US" altLang="zh-CN" sz="2500" dirty="0"/>
              <a:t>&lt;graph pattern&gt;</a:t>
            </a:r>
            <a:r>
              <a:rPr lang="zh-CN" altLang="en-US" sz="2500" dirty="0"/>
              <a:t>是所要查询的三元组模式</a:t>
            </a:r>
            <a:r>
              <a:rPr lang="zh-CN" altLang="en-US" sz="2500" dirty="0" smtClean="0"/>
              <a:t>。</a:t>
            </a:r>
            <a:endParaRPr lang="en-US" altLang="zh-CN" sz="2500"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69</a:t>
            </a:fld>
            <a:endParaRPr lang="zh-CN" altLang="en-US" dirty="0"/>
          </a:p>
        </p:txBody>
      </p:sp>
    </p:spTree>
    <p:extLst>
      <p:ext uri="{BB962C8B-B14F-4D97-AF65-F5344CB8AC3E}">
        <p14:creationId xmlns:p14="http://schemas.microsoft.com/office/powerpoint/2010/main" val="916021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5.1 </a:t>
            </a:r>
            <a:r>
              <a:rPr lang="zh-CN" altLang="en-US" b="1" dirty="0"/>
              <a:t>图数据结构及其形式化定义</a:t>
            </a:r>
          </a:p>
        </p:txBody>
      </p:sp>
      <p:sp>
        <p:nvSpPr>
          <p:cNvPr id="3" name="内容占位符 2"/>
          <p:cNvSpPr>
            <a:spLocks noGrp="1"/>
          </p:cNvSpPr>
          <p:nvPr>
            <p:ph idx="1"/>
          </p:nvPr>
        </p:nvSpPr>
        <p:spPr/>
        <p:txBody>
          <a:bodyPr/>
          <a:lstStyle/>
          <a:p>
            <a:pPr lvl="0"/>
            <a:r>
              <a:rPr lang="en-US" altLang="zh-CN" b="1" dirty="0" smtClean="0"/>
              <a:t>5.1.2 </a:t>
            </a:r>
            <a:r>
              <a:rPr lang="zh-CN" altLang="en-US" b="1" dirty="0" smtClean="0"/>
              <a:t>标签图</a:t>
            </a:r>
            <a:endParaRPr lang="en-US" altLang="zh-CN" b="1" dirty="0" smtClean="0"/>
          </a:p>
          <a:p>
            <a:pPr lvl="0"/>
            <a:r>
              <a:rPr lang="en-US" altLang="zh-CN" sz="2400" b="1" dirty="0" smtClean="0"/>
              <a:t>5.1.2.1 </a:t>
            </a:r>
            <a:r>
              <a:rPr lang="zh-CN" altLang="en-US" sz="2400" b="1" dirty="0"/>
              <a:t>标签</a:t>
            </a:r>
            <a:r>
              <a:rPr lang="zh-CN" altLang="en-US" sz="2400" b="1" dirty="0" smtClean="0"/>
              <a:t>图定义及其语义表达</a:t>
            </a:r>
            <a:endParaRPr lang="en-US" altLang="zh-CN" sz="2400" b="1" dirty="0" smtClean="0"/>
          </a:p>
          <a:p>
            <a:r>
              <a:rPr lang="en-US" altLang="zh-CN" sz="2400" kern="100" dirty="0" smtClean="0">
                <a:cs typeface="Times New Roman" charset="0"/>
              </a:rPr>
              <a:t>       </a:t>
            </a:r>
            <a:r>
              <a:rPr lang="zh-CN" altLang="zh-CN" sz="2400" kern="100" dirty="0" smtClean="0">
                <a:cs typeface="Times New Roman" charset="0"/>
              </a:rPr>
              <a:t>可</a:t>
            </a:r>
            <a:r>
              <a:rPr lang="zh-CN" altLang="zh-CN" sz="2400" kern="100" dirty="0">
                <a:cs typeface="Times New Roman" charset="0"/>
              </a:rPr>
              <a:t>表示为一个</a:t>
            </a:r>
            <a:r>
              <a:rPr lang="zh-CN" altLang="zh-CN" sz="2400" b="1" kern="100" dirty="0">
                <a:solidFill>
                  <a:srgbClr val="FF0000"/>
                </a:solidFill>
                <a:cs typeface="Times New Roman" charset="0"/>
              </a:rPr>
              <a:t>三元组（</a:t>
            </a:r>
            <a:r>
              <a:rPr lang="en-US" altLang="zh-CN" sz="2400" b="1" kern="100" dirty="0">
                <a:solidFill>
                  <a:srgbClr val="FF0000"/>
                </a:solidFill>
              </a:rPr>
              <a:t>V</a:t>
            </a:r>
            <a:r>
              <a:rPr lang="zh-CN" altLang="zh-CN" sz="2400" b="1" kern="100" dirty="0">
                <a:solidFill>
                  <a:srgbClr val="FF0000"/>
                </a:solidFill>
                <a:cs typeface="Times New Roman" charset="0"/>
              </a:rPr>
              <a:t>，</a:t>
            </a:r>
            <a:r>
              <a:rPr lang="en-US" altLang="zh-CN" sz="2400" b="1" kern="100" dirty="0">
                <a:solidFill>
                  <a:srgbClr val="FF0000"/>
                </a:solidFill>
              </a:rPr>
              <a:t>L</a:t>
            </a:r>
            <a:r>
              <a:rPr lang="zh-CN" altLang="zh-CN" sz="2400" b="1" kern="100" dirty="0">
                <a:solidFill>
                  <a:srgbClr val="FF0000"/>
                </a:solidFill>
                <a:cs typeface="Times New Roman" charset="0"/>
              </a:rPr>
              <a:t>，</a:t>
            </a:r>
            <a:r>
              <a:rPr lang="en-US" altLang="zh-CN" sz="2400" b="1" kern="100" dirty="0">
                <a:solidFill>
                  <a:srgbClr val="FF0000"/>
                </a:solidFill>
              </a:rPr>
              <a:t>E</a:t>
            </a:r>
            <a:r>
              <a:rPr lang="zh-CN" altLang="zh-CN" sz="2400" b="1" kern="100" dirty="0">
                <a:solidFill>
                  <a:srgbClr val="FF0000"/>
                </a:solidFill>
                <a:cs typeface="Times New Roman" charset="0"/>
              </a:rPr>
              <a:t>）</a:t>
            </a:r>
            <a:r>
              <a:rPr lang="zh-CN" altLang="zh-CN" sz="2400" kern="100" dirty="0">
                <a:cs typeface="Times New Roman" charset="0"/>
              </a:rPr>
              <a:t>，其中，</a:t>
            </a:r>
            <a:r>
              <a:rPr lang="en-US" altLang="zh-CN" sz="2400" kern="100" dirty="0"/>
              <a:t>V</a:t>
            </a:r>
            <a:r>
              <a:rPr lang="zh-CN" altLang="zh-CN" sz="2400" kern="100" dirty="0">
                <a:cs typeface="Times New Roman" charset="0"/>
              </a:rPr>
              <a:t>是一组顶点的集合，</a:t>
            </a:r>
            <a:r>
              <a:rPr lang="en-US" altLang="zh-CN" sz="2400" kern="100" dirty="0"/>
              <a:t>L</a:t>
            </a:r>
            <a:r>
              <a:rPr lang="zh-CN" altLang="zh-CN" sz="2400" kern="100" dirty="0">
                <a:cs typeface="Times New Roman" charset="0"/>
              </a:rPr>
              <a:t>是一组标签的集合，</a:t>
            </a:r>
            <a:r>
              <a:rPr lang="en-US" altLang="zh-CN" sz="2400" kern="100" dirty="0"/>
              <a:t>E</a:t>
            </a:r>
            <a:r>
              <a:rPr lang="zh-CN" altLang="zh-CN" sz="2400" kern="100" dirty="0">
                <a:cs typeface="Times New Roman" charset="0"/>
              </a:rPr>
              <a:t>是一组</a:t>
            </a:r>
            <a:r>
              <a:rPr lang="zh-CN" altLang="zh-CN" sz="2400" b="1" kern="100" dirty="0">
                <a:solidFill>
                  <a:srgbClr val="FF0000"/>
                </a:solidFill>
                <a:cs typeface="Times New Roman" charset="0"/>
              </a:rPr>
              <a:t>带有标签的边</a:t>
            </a:r>
            <a:r>
              <a:rPr lang="zh-CN" altLang="zh-CN" sz="2400" kern="100" dirty="0">
                <a:cs typeface="Times New Roman" charset="0"/>
              </a:rPr>
              <a:t>的集合。形式化地，</a:t>
            </a:r>
            <a:r>
              <a:rPr lang="en-US" altLang="zh-CN" sz="2400" kern="100" dirty="0"/>
              <a:t>E</a:t>
            </a:r>
            <a:r>
              <a:rPr lang="en-US" altLang="zh-CN" sz="2400" kern="100" dirty="0">
                <a:cs typeface="MS Mincho" charset="-128"/>
              </a:rPr>
              <a:t>⊆</a:t>
            </a:r>
            <a:r>
              <a:rPr lang="en-US" altLang="zh-CN" sz="2400" kern="100" dirty="0"/>
              <a:t> V</a:t>
            </a:r>
            <a:r>
              <a:rPr lang="zh-CN" altLang="zh-CN" sz="2400" kern="100" dirty="0">
                <a:cs typeface="Times New Roman" charset="0"/>
              </a:rPr>
              <a:t>×</a:t>
            </a:r>
            <a:r>
              <a:rPr lang="en-US" altLang="zh-CN" sz="2400" kern="100" dirty="0"/>
              <a:t>L</a:t>
            </a:r>
            <a:r>
              <a:rPr lang="zh-CN" altLang="zh-CN" sz="2400" kern="100" dirty="0">
                <a:cs typeface="Times New Roman" charset="0"/>
              </a:rPr>
              <a:t>×</a:t>
            </a:r>
            <a:r>
              <a:rPr lang="en-US" altLang="zh-CN" sz="2400" kern="100" dirty="0"/>
              <a:t>V</a:t>
            </a:r>
            <a:r>
              <a:rPr lang="zh-CN" altLang="zh-CN" sz="2400" kern="100" dirty="0">
                <a:cs typeface="Times New Roman" charset="0"/>
              </a:rPr>
              <a:t>，即</a:t>
            </a:r>
            <a:r>
              <a:rPr lang="en-US" altLang="zh-CN" sz="2400" kern="100" dirty="0"/>
              <a:t>E</a:t>
            </a:r>
            <a:r>
              <a:rPr lang="zh-CN" altLang="zh-CN" sz="2400" kern="100" dirty="0">
                <a:cs typeface="Times New Roman" charset="0"/>
              </a:rPr>
              <a:t>是三个集合</a:t>
            </a:r>
            <a:r>
              <a:rPr lang="en-US" altLang="zh-CN" sz="2400" kern="100" dirty="0"/>
              <a:t>V</a:t>
            </a:r>
            <a:r>
              <a:rPr lang="zh-CN" altLang="zh-CN" sz="2400" kern="100" dirty="0">
                <a:cs typeface="Times New Roman" charset="0"/>
              </a:rPr>
              <a:t>，</a:t>
            </a:r>
            <a:r>
              <a:rPr lang="en-US" altLang="zh-CN" sz="2400" kern="100" dirty="0"/>
              <a:t>L</a:t>
            </a:r>
            <a:r>
              <a:rPr lang="zh-CN" altLang="zh-CN" sz="2400" kern="100" dirty="0">
                <a:cs typeface="Times New Roman" charset="0"/>
              </a:rPr>
              <a:t>和</a:t>
            </a:r>
            <a:r>
              <a:rPr lang="en-US" altLang="zh-CN" sz="2400" kern="100" dirty="0"/>
              <a:t>V</a:t>
            </a:r>
            <a:r>
              <a:rPr lang="zh-CN" altLang="zh-CN" sz="2400" kern="100" dirty="0">
                <a:cs typeface="Times New Roman" charset="0"/>
              </a:rPr>
              <a:t>笛卡尔积的一个子集，集合</a:t>
            </a:r>
            <a:r>
              <a:rPr lang="en-US" altLang="zh-CN" sz="2400" kern="100" dirty="0"/>
              <a:t>E</a:t>
            </a:r>
            <a:r>
              <a:rPr lang="zh-CN" altLang="zh-CN" sz="2400" kern="100" dirty="0">
                <a:cs typeface="Times New Roman" charset="0"/>
              </a:rPr>
              <a:t>中的每一条边可表示为</a:t>
            </a:r>
            <a:r>
              <a:rPr lang="en-US" altLang="zh-CN" sz="2400" kern="100" dirty="0"/>
              <a:t>&lt;</a:t>
            </a:r>
            <a:r>
              <a:rPr lang="en-US" altLang="zh-CN" sz="2400" i="1" kern="100" dirty="0">
                <a:latin typeface="Times New Roman" panose="02020603050405020304" pitchFamily="18" charset="0"/>
                <a:cs typeface="Times New Roman" panose="02020603050405020304" pitchFamily="18" charset="0"/>
              </a:rPr>
              <a:t>v</a:t>
            </a:r>
            <a:r>
              <a:rPr lang="en-US" altLang="zh-CN" sz="2400" i="1" kern="100" baseline="-25000" dirty="0">
                <a:latin typeface="Times New Roman" panose="02020603050405020304" pitchFamily="18" charset="0"/>
                <a:cs typeface="Times New Roman" panose="02020603050405020304" pitchFamily="18" charset="0"/>
              </a:rPr>
              <a:t>1</a:t>
            </a:r>
            <a:r>
              <a:rPr lang="en-US" altLang="zh-CN" sz="2400" kern="100" dirty="0">
                <a:latin typeface="Times New Roman" panose="02020603050405020304" pitchFamily="18" charset="0"/>
                <a:cs typeface="Times New Roman" panose="02020603050405020304" pitchFamily="18" charset="0"/>
              </a:rPr>
              <a:t>,</a:t>
            </a:r>
            <a:r>
              <a:rPr lang="en-US" altLang="zh-CN" sz="2400" i="1" kern="100" dirty="0">
                <a:latin typeface="Times New Roman" panose="02020603050405020304" pitchFamily="18" charset="0"/>
                <a:cs typeface="Times New Roman" panose="02020603050405020304" pitchFamily="18" charset="0"/>
              </a:rPr>
              <a:t>l</a:t>
            </a:r>
            <a:r>
              <a:rPr lang="en-US" altLang="zh-CN" sz="2400" kern="100" dirty="0">
                <a:latin typeface="Times New Roman" panose="02020603050405020304" pitchFamily="18" charset="0"/>
                <a:cs typeface="Times New Roman" panose="02020603050405020304" pitchFamily="18" charset="0"/>
              </a:rPr>
              <a:t>,</a:t>
            </a:r>
            <a:r>
              <a:rPr lang="en-US" altLang="zh-CN" sz="2400" i="1" kern="100" dirty="0">
                <a:latin typeface="Times New Roman" panose="02020603050405020304" pitchFamily="18" charset="0"/>
                <a:cs typeface="Times New Roman" panose="02020603050405020304" pitchFamily="18" charset="0"/>
              </a:rPr>
              <a:t>v</a:t>
            </a:r>
            <a:r>
              <a:rPr lang="en-US" altLang="zh-CN" sz="2400" i="1" kern="100" baseline="-25000" dirty="0">
                <a:latin typeface="Times New Roman" panose="02020603050405020304" pitchFamily="18" charset="0"/>
                <a:cs typeface="Times New Roman" panose="02020603050405020304" pitchFamily="18" charset="0"/>
              </a:rPr>
              <a:t>2</a:t>
            </a:r>
            <a:r>
              <a:rPr lang="en-US" altLang="zh-CN" sz="2400" kern="100" dirty="0"/>
              <a:t>&gt;</a:t>
            </a:r>
            <a:r>
              <a:rPr lang="zh-CN" altLang="zh-CN" sz="2400" kern="100" dirty="0">
                <a:cs typeface="Times New Roman" charset="0"/>
              </a:rPr>
              <a:t>，其中，</a:t>
            </a:r>
            <a:r>
              <a:rPr lang="en-US" altLang="zh-CN" sz="2400" i="1" kern="100" dirty="0">
                <a:latin typeface="Times New Roman" panose="02020603050405020304" pitchFamily="18" charset="0"/>
                <a:cs typeface="Times New Roman" panose="02020603050405020304" pitchFamily="18" charset="0"/>
              </a:rPr>
              <a:t>v</a:t>
            </a:r>
            <a:r>
              <a:rPr lang="en-US" altLang="zh-CN" sz="2400" i="1" kern="100" baseline="-25000" dirty="0">
                <a:latin typeface="Times New Roman" panose="02020603050405020304" pitchFamily="18" charset="0"/>
                <a:cs typeface="Times New Roman" panose="02020603050405020304" pitchFamily="18" charset="0"/>
              </a:rPr>
              <a:t>1</a:t>
            </a:r>
            <a:r>
              <a:rPr lang="en-US" altLang="zh-CN" sz="2400" i="1" kern="100" dirty="0">
                <a:latin typeface="Times New Roman" panose="02020603050405020304" pitchFamily="18" charset="0"/>
                <a:cs typeface="Times New Roman" panose="02020603050405020304" pitchFamily="18" charset="0"/>
              </a:rPr>
              <a:t>,v</a:t>
            </a:r>
            <a:r>
              <a:rPr lang="en-US" altLang="zh-CN" sz="2400" i="1" kern="100" baseline="-25000" dirty="0">
                <a:latin typeface="Times New Roman" panose="02020603050405020304" pitchFamily="18" charset="0"/>
                <a:cs typeface="Times New Roman" panose="02020603050405020304" pitchFamily="18" charset="0"/>
              </a:rPr>
              <a:t>2</a:t>
            </a:r>
            <a:r>
              <a:rPr lang="en-US" altLang="zh-CN" sz="2400" kern="100" baseline="-25000" dirty="0">
                <a:latin typeface="Times New Roman" panose="02020603050405020304" pitchFamily="18" charset="0"/>
                <a:cs typeface="Times New Roman" panose="02020603050405020304" pitchFamily="18" charset="0"/>
              </a:rPr>
              <a:t> </a:t>
            </a:r>
            <a:r>
              <a:rPr lang="en-US" altLang="zh-CN" sz="2400" kern="100" dirty="0">
                <a:cs typeface="Times New Roman" charset="0"/>
                <a:sym typeface="Symbol" charset="2"/>
              </a:rPr>
              <a:t></a:t>
            </a:r>
            <a:r>
              <a:rPr lang="en-US" altLang="zh-CN" sz="2400" kern="100" dirty="0"/>
              <a:t> V</a:t>
            </a:r>
            <a:r>
              <a:rPr lang="zh-CN" altLang="zh-CN" sz="2400" kern="100" dirty="0">
                <a:cs typeface="Times New Roman" charset="0"/>
              </a:rPr>
              <a:t>，</a:t>
            </a:r>
            <a:r>
              <a:rPr lang="en-US" altLang="zh-CN" sz="2400" i="1" kern="100" dirty="0">
                <a:latin typeface="Times New Roman" panose="02020603050405020304" pitchFamily="18" charset="0"/>
                <a:cs typeface="Times New Roman" panose="02020603050405020304" pitchFamily="18" charset="0"/>
              </a:rPr>
              <a:t>l</a:t>
            </a:r>
            <a:r>
              <a:rPr lang="en-US" altLang="zh-CN" sz="2400" kern="100" dirty="0">
                <a:latin typeface="Times New Roman" panose="02020603050405020304" pitchFamily="18" charset="0"/>
                <a:cs typeface="Times New Roman" panose="02020603050405020304" pitchFamily="18" charset="0"/>
              </a:rPr>
              <a:t> </a:t>
            </a:r>
            <a:r>
              <a:rPr lang="en-US" altLang="zh-CN" sz="2400" kern="100" dirty="0">
                <a:cs typeface="Times New Roman" charset="0"/>
                <a:sym typeface="Symbol" charset="2"/>
              </a:rPr>
              <a:t></a:t>
            </a:r>
            <a:r>
              <a:rPr lang="en-US" altLang="zh-CN" sz="2400" kern="100" dirty="0"/>
              <a:t> L</a:t>
            </a:r>
            <a:r>
              <a:rPr lang="zh-CN" altLang="zh-CN" sz="2400" kern="100" dirty="0">
                <a:cs typeface="Times New Roman" charset="0"/>
              </a:rPr>
              <a:t>。</a:t>
            </a:r>
            <a:r>
              <a:rPr lang="zh-CN" altLang="zh-CN" sz="2400" dirty="0"/>
              <a:t> </a:t>
            </a:r>
            <a:endParaRPr lang="en-US" altLang="zh-CN" sz="2400" dirty="0" smtClean="0"/>
          </a:p>
          <a:p>
            <a:r>
              <a:rPr lang="zh-CN" altLang="en-US" sz="2400" dirty="0" smtClean="0">
                <a:solidFill>
                  <a:srgbClr val="00B0F0"/>
                </a:solidFill>
              </a:rPr>
              <a:t>在</a:t>
            </a:r>
            <a:r>
              <a:rPr lang="zh-CN" altLang="en-US" sz="2400" dirty="0">
                <a:solidFill>
                  <a:srgbClr val="00B0F0"/>
                </a:solidFill>
              </a:rPr>
              <a:t>图</a:t>
            </a:r>
            <a:r>
              <a:rPr lang="zh-CN" altLang="en-US" sz="2400" dirty="0" smtClean="0">
                <a:solidFill>
                  <a:srgbClr val="00B0F0"/>
                </a:solidFill>
              </a:rPr>
              <a:t>的二元组表示法基础上为图中的边引入标签</a:t>
            </a:r>
            <a:endParaRPr lang="zh-CN" altLang="en-US" sz="2400" dirty="0">
              <a:solidFill>
                <a:srgbClr val="00B0F0"/>
              </a:solidFill>
            </a:endParaRPr>
          </a:p>
          <a:p>
            <a:pPr lvl="0"/>
            <a:endParaRPr lang="en-US" altLang="zh-CN" sz="2400" dirty="0" smtClean="0"/>
          </a:p>
        </p:txBody>
      </p:sp>
      <p:sp>
        <p:nvSpPr>
          <p:cNvPr id="5" name="灯片编号占位符 4"/>
          <p:cNvSpPr>
            <a:spLocks noGrp="1"/>
          </p:cNvSpPr>
          <p:nvPr>
            <p:ph type="sldNum" sz="quarter" idx="12"/>
          </p:nvPr>
        </p:nvSpPr>
        <p:spPr/>
        <p:txBody>
          <a:bodyPr/>
          <a:lstStyle/>
          <a:p>
            <a:fld id="{C464E751-8DDD-48F4-87DB-3D6A7AC74B40}" type="slidenum">
              <a:rPr lang="zh-CN" altLang="en-US" smtClean="0"/>
              <a:t>7</a:t>
            </a:fld>
            <a:endParaRPr lang="zh-CN" altLang="en-US" dirty="0"/>
          </a:p>
        </p:txBody>
      </p:sp>
      <p:pic>
        <p:nvPicPr>
          <p:cNvPr id="7" name="图片 6"/>
          <p:cNvPicPr>
            <a:picLocks noChangeAspect="1"/>
          </p:cNvPicPr>
          <p:nvPr/>
        </p:nvPicPr>
        <p:blipFill>
          <a:blip r:embed="rId2"/>
          <a:stretch>
            <a:fillRect/>
          </a:stretch>
        </p:blipFill>
        <p:spPr>
          <a:xfrm>
            <a:off x="740880" y="4382463"/>
            <a:ext cx="6506258" cy="2048482"/>
          </a:xfrm>
          <a:prstGeom prst="rect">
            <a:avLst/>
          </a:prstGeom>
        </p:spPr>
      </p:pic>
    </p:spTree>
    <p:extLst>
      <p:ext uri="{BB962C8B-B14F-4D97-AF65-F5344CB8AC3E}">
        <p14:creationId xmlns:p14="http://schemas.microsoft.com/office/powerpoint/2010/main" val="22506422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5.3.1 </a:t>
            </a:r>
            <a:r>
              <a:rPr lang="en-US" altLang="zh-CN" dirty="0" smtClean="0"/>
              <a:t>SPARQL</a:t>
            </a:r>
            <a:r>
              <a:rPr lang="zh-CN" altLang="en-US" dirty="0" smtClean="0"/>
              <a:t>（续）</a:t>
            </a:r>
            <a:endParaRPr lang="zh-CN" altLang="en-US" dirty="0"/>
          </a:p>
        </p:txBody>
      </p:sp>
      <p:sp>
        <p:nvSpPr>
          <p:cNvPr id="3" name="内容占位符 2"/>
          <p:cNvSpPr>
            <a:spLocks noGrp="1"/>
          </p:cNvSpPr>
          <p:nvPr>
            <p:ph idx="1"/>
          </p:nvPr>
        </p:nvSpPr>
        <p:spPr>
          <a:xfrm>
            <a:off x="838200" y="1285462"/>
            <a:ext cx="10515600" cy="5070888"/>
          </a:xfrm>
        </p:spPr>
        <p:txBody>
          <a:bodyPr>
            <a:normAutofit lnSpcReduction="10000"/>
          </a:bodyPr>
          <a:lstStyle/>
          <a:p>
            <a:r>
              <a:rPr lang="zh-CN" altLang="en-US" sz="2400" dirty="0" smtClean="0"/>
              <a:t>例：查询所有的专辑</a:t>
            </a:r>
            <a:endParaRPr lang="en-US" altLang="zh-CN" sz="2400" dirty="0" smtClean="0"/>
          </a:p>
          <a:p>
            <a:r>
              <a:rPr lang="en-US" altLang="zh-CN" sz="2400" dirty="0"/>
              <a:t>SELECT ?album</a:t>
            </a:r>
          </a:p>
          <a:p>
            <a:r>
              <a:rPr lang="en-US" altLang="zh-CN" sz="2400" dirty="0"/>
              <a:t>WHERE {</a:t>
            </a:r>
          </a:p>
          <a:p>
            <a:r>
              <a:rPr lang="en-US" altLang="zh-CN" sz="2400" dirty="0"/>
              <a:t>   ?album </a:t>
            </a:r>
            <a:r>
              <a:rPr lang="en-US" altLang="zh-CN" sz="2400" dirty="0" err="1"/>
              <a:t>rdf:type</a:t>
            </a:r>
            <a:r>
              <a:rPr lang="en-US" altLang="zh-CN" sz="2400" dirty="0"/>
              <a:t> </a:t>
            </a:r>
            <a:r>
              <a:rPr lang="en-US" altLang="zh-CN" sz="2400" dirty="0" smtClean="0"/>
              <a:t> :</a:t>
            </a:r>
            <a:r>
              <a:rPr lang="en-US" altLang="zh-CN" sz="2400" dirty="0"/>
              <a:t>Album .</a:t>
            </a:r>
          </a:p>
          <a:p>
            <a:r>
              <a:rPr lang="en-US" altLang="zh-CN" sz="2400" dirty="0" smtClean="0"/>
              <a:t>}</a:t>
            </a:r>
          </a:p>
          <a:p>
            <a:r>
              <a:rPr lang="en-US" altLang="zh-CN" sz="2400" dirty="0" smtClean="0"/>
              <a:t>?album</a:t>
            </a:r>
            <a:r>
              <a:rPr lang="zh-CN" altLang="en-US" sz="2400" dirty="0" smtClean="0"/>
              <a:t>是自定义的变量，用问号标识；</a:t>
            </a:r>
            <a:endParaRPr lang="en-US" altLang="zh-CN" sz="2400" dirty="0" smtClean="0"/>
          </a:p>
          <a:p>
            <a:r>
              <a:rPr lang="zh-CN" altLang="en-US" sz="2400" dirty="0"/>
              <a:t>查询</a:t>
            </a:r>
            <a:r>
              <a:rPr lang="zh-CN" altLang="en-US" sz="2400" dirty="0" smtClean="0"/>
              <a:t>条件是一个</a:t>
            </a:r>
            <a:r>
              <a:rPr lang="en-US" altLang="zh-CN" sz="2400" dirty="0" smtClean="0"/>
              <a:t>RDF</a:t>
            </a:r>
            <a:r>
              <a:rPr lang="zh-CN" altLang="en-US" sz="2400" dirty="0" smtClean="0"/>
              <a:t>三元组，主语是自定义变量，谓语来自</a:t>
            </a:r>
            <a:r>
              <a:rPr lang="en-US" altLang="zh-CN" sz="2400" dirty="0" err="1" smtClean="0">
                <a:solidFill>
                  <a:srgbClr val="FF0000"/>
                </a:solidFill>
              </a:rPr>
              <a:t>rdf</a:t>
            </a:r>
            <a:r>
              <a:rPr lang="zh-CN" altLang="en-US" sz="2400" dirty="0" smtClean="0">
                <a:solidFill>
                  <a:srgbClr val="FF0000"/>
                </a:solidFill>
              </a:rPr>
              <a:t>词典</a:t>
            </a:r>
            <a:r>
              <a:rPr lang="zh-CN" altLang="en-US" sz="2400" dirty="0" smtClean="0"/>
              <a:t>，宾语来自</a:t>
            </a:r>
            <a:r>
              <a:rPr lang="zh-CN" altLang="en-US" sz="2400" dirty="0" smtClean="0">
                <a:solidFill>
                  <a:srgbClr val="FF0000"/>
                </a:solidFill>
              </a:rPr>
              <a:t>默认谓语词典</a:t>
            </a:r>
            <a:r>
              <a:rPr lang="zh-CN" altLang="en-US" sz="2400" dirty="0" smtClean="0"/>
              <a:t>。</a:t>
            </a:r>
            <a:endParaRPr lang="en-US" altLang="zh-CN" sz="2400" dirty="0" smtClean="0"/>
          </a:p>
          <a:p>
            <a:r>
              <a:rPr lang="zh-CN" altLang="en-US" sz="2400" dirty="0" smtClean="0"/>
              <a:t>可以进一步简化为：</a:t>
            </a:r>
            <a:r>
              <a:rPr lang="en-US" altLang="zh-CN" sz="2400" dirty="0">
                <a:solidFill>
                  <a:srgbClr val="00B0F0"/>
                </a:solidFill>
              </a:rPr>
              <a:t>SELECT * { ?album a </a:t>
            </a:r>
            <a:r>
              <a:rPr lang="zh-CN" altLang="en-US" sz="2400" dirty="0">
                <a:solidFill>
                  <a:srgbClr val="00B0F0"/>
                </a:solidFill>
              </a:rPr>
              <a:t>：</a:t>
            </a:r>
            <a:r>
              <a:rPr lang="en-US" altLang="zh-CN" sz="2400" dirty="0">
                <a:solidFill>
                  <a:srgbClr val="00B0F0"/>
                </a:solidFill>
              </a:rPr>
              <a:t>Album </a:t>
            </a:r>
            <a:r>
              <a:rPr lang="en-US" altLang="zh-CN" sz="2400" dirty="0" smtClean="0">
                <a:solidFill>
                  <a:srgbClr val="00B0F0"/>
                </a:solidFill>
              </a:rPr>
              <a:t>}</a:t>
            </a:r>
            <a:r>
              <a:rPr lang="zh-CN" altLang="en-US" sz="2400" dirty="0" smtClean="0"/>
              <a:t>，*表示输出所有记录信息，</a:t>
            </a:r>
            <a:r>
              <a:rPr lang="en-US" altLang="zh-CN" sz="2400" dirty="0" smtClean="0"/>
              <a:t>WHERE</a:t>
            </a:r>
            <a:r>
              <a:rPr lang="zh-CN" altLang="en-US" sz="2400" dirty="0" smtClean="0"/>
              <a:t>省略，最后一个三元组结尾句号省略。</a:t>
            </a:r>
            <a:endParaRPr lang="en-US" altLang="zh-CN" sz="2400"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70</a:t>
            </a:fld>
            <a:endParaRPr lang="zh-CN" altLang="en-US" dirty="0"/>
          </a:p>
        </p:txBody>
      </p:sp>
      <p:sp>
        <p:nvSpPr>
          <p:cNvPr id="6" name="矩形 5"/>
          <p:cNvSpPr/>
          <p:nvPr/>
        </p:nvSpPr>
        <p:spPr>
          <a:xfrm>
            <a:off x="838200" y="6536809"/>
            <a:ext cx="6210354" cy="369332"/>
          </a:xfrm>
          <a:prstGeom prst="rect">
            <a:avLst/>
          </a:prstGeom>
        </p:spPr>
        <p:txBody>
          <a:bodyPr wrap="none">
            <a:spAutoFit/>
          </a:bodyPr>
          <a:lstStyle/>
          <a:p>
            <a:r>
              <a:rPr lang="zh-CN" altLang="en-US" dirty="0" smtClean="0">
                <a:solidFill>
                  <a:schemeClr val="bg1">
                    <a:lumMod val="85000"/>
                  </a:schemeClr>
                </a:solidFill>
              </a:rPr>
              <a:t>引自：</a:t>
            </a:r>
            <a:r>
              <a:rPr lang="en-US" altLang="zh-CN" dirty="0" smtClean="0">
                <a:solidFill>
                  <a:schemeClr val="bg1">
                    <a:lumMod val="85000"/>
                  </a:schemeClr>
                </a:solidFill>
              </a:rPr>
              <a:t>http</a:t>
            </a:r>
            <a:r>
              <a:rPr lang="en-US" altLang="zh-CN" dirty="0">
                <a:solidFill>
                  <a:schemeClr val="bg1">
                    <a:lumMod val="85000"/>
                  </a:schemeClr>
                </a:solidFill>
              </a:rPr>
              <a:t>://www.ruanyifeng.com/blog/2020/02/sparql.html</a:t>
            </a:r>
          </a:p>
        </p:txBody>
      </p:sp>
    </p:spTree>
    <p:extLst>
      <p:ext uri="{BB962C8B-B14F-4D97-AF65-F5344CB8AC3E}">
        <p14:creationId xmlns:p14="http://schemas.microsoft.com/office/powerpoint/2010/main" val="31279410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5.3.1 </a:t>
            </a:r>
            <a:r>
              <a:rPr lang="en-US" altLang="zh-CN" dirty="0" smtClean="0"/>
              <a:t>SPARQL</a:t>
            </a:r>
            <a:r>
              <a:rPr lang="zh-CN" altLang="en-US" dirty="0" smtClean="0"/>
              <a:t>（续）</a:t>
            </a:r>
            <a:endParaRPr lang="zh-CN" altLang="en-US" dirty="0"/>
          </a:p>
        </p:txBody>
      </p:sp>
      <p:sp>
        <p:nvSpPr>
          <p:cNvPr id="3" name="内容占位符 2"/>
          <p:cNvSpPr>
            <a:spLocks noGrp="1"/>
          </p:cNvSpPr>
          <p:nvPr>
            <p:ph idx="1"/>
          </p:nvPr>
        </p:nvSpPr>
        <p:spPr>
          <a:xfrm>
            <a:off x="838200" y="1285462"/>
            <a:ext cx="10515600" cy="5070888"/>
          </a:xfrm>
        </p:spPr>
        <p:txBody>
          <a:bodyPr>
            <a:normAutofit/>
          </a:bodyPr>
          <a:lstStyle/>
          <a:p>
            <a:r>
              <a:rPr lang="zh-CN" altLang="en-US" sz="2400" dirty="0" smtClean="0"/>
              <a:t>例：查询所有的专辑及其演唱者</a:t>
            </a:r>
            <a:endParaRPr lang="en-US" altLang="zh-CN" sz="2400" dirty="0" smtClean="0"/>
          </a:p>
          <a:p>
            <a:r>
              <a:rPr lang="en-US" altLang="zh-CN" sz="2400" dirty="0"/>
              <a:t>SELECT ?</a:t>
            </a:r>
            <a:r>
              <a:rPr lang="en-US" altLang="zh-CN" sz="2400" dirty="0" smtClean="0"/>
              <a:t>album </a:t>
            </a:r>
            <a:r>
              <a:rPr lang="zh-CN" altLang="en-US" sz="2400" dirty="0" smtClean="0"/>
              <a:t>？</a:t>
            </a:r>
            <a:r>
              <a:rPr lang="en-US" altLang="zh-CN" sz="2400" dirty="0" smtClean="0"/>
              <a:t>artist</a:t>
            </a:r>
            <a:endParaRPr lang="en-US" altLang="zh-CN" sz="2400" dirty="0"/>
          </a:p>
          <a:p>
            <a:r>
              <a:rPr lang="en-US" altLang="zh-CN" sz="2400" dirty="0" smtClean="0"/>
              <a:t>{</a:t>
            </a:r>
            <a:endParaRPr lang="en-US" altLang="zh-CN" sz="2400" dirty="0"/>
          </a:p>
          <a:p>
            <a:r>
              <a:rPr lang="en-US" altLang="zh-CN" sz="2400" dirty="0"/>
              <a:t>   ?album </a:t>
            </a:r>
            <a:r>
              <a:rPr lang="en-US" altLang="zh-CN" sz="2400" dirty="0" smtClean="0"/>
              <a:t>a  :</a:t>
            </a:r>
            <a:r>
              <a:rPr lang="en-US" altLang="zh-CN" sz="2400" dirty="0"/>
              <a:t>Album </a:t>
            </a:r>
            <a:r>
              <a:rPr lang="en-US" altLang="zh-CN" sz="2400" dirty="0" smtClean="0"/>
              <a:t>.</a:t>
            </a:r>
          </a:p>
          <a:p>
            <a:r>
              <a:rPr lang="en-US" altLang="zh-CN" sz="2400" dirty="0" smtClean="0"/>
              <a:t>   </a:t>
            </a:r>
            <a:r>
              <a:rPr lang="en-US" altLang="zh-CN" sz="2400" dirty="0"/>
              <a:t>?album </a:t>
            </a:r>
            <a:r>
              <a:rPr lang="en-US" altLang="zh-CN" sz="2400" dirty="0" smtClean="0"/>
              <a:t> :artist  ?artist .</a:t>
            </a:r>
            <a:endParaRPr lang="en-US" altLang="zh-CN" sz="2400" dirty="0"/>
          </a:p>
          <a:p>
            <a:r>
              <a:rPr lang="en-US" altLang="zh-CN" sz="2400" dirty="0" smtClean="0"/>
              <a:t>}</a:t>
            </a:r>
          </a:p>
          <a:p>
            <a:r>
              <a:rPr lang="en-US" altLang="zh-CN" sz="2400" dirty="0" smtClean="0">
                <a:solidFill>
                  <a:srgbClr val="00B0F0"/>
                </a:solidFill>
              </a:rPr>
              <a:t>?artist</a:t>
            </a:r>
            <a:r>
              <a:rPr lang="zh-CN" altLang="en-US" sz="2400" dirty="0" smtClean="0">
                <a:solidFill>
                  <a:srgbClr val="00B0F0"/>
                </a:solidFill>
              </a:rPr>
              <a:t>变量必须是？</a:t>
            </a:r>
            <a:r>
              <a:rPr lang="en-US" altLang="zh-CN" sz="2400" dirty="0" smtClean="0">
                <a:solidFill>
                  <a:srgbClr val="00B0F0"/>
                </a:solidFill>
              </a:rPr>
              <a:t>album</a:t>
            </a:r>
            <a:r>
              <a:rPr lang="zh-CN" altLang="en-US" sz="2400" dirty="0" smtClean="0">
                <a:solidFill>
                  <a:srgbClr val="00B0F0"/>
                </a:solidFill>
              </a:rPr>
              <a:t>变量作主语、</a:t>
            </a:r>
            <a:r>
              <a:rPr lang="en-US" altLang="zh-CN" sz="2400" dirty="0" smtClean="0">
                <a:solidFill>
                  <a:srgbClr val="00B0F0"/>
                </a:solidFill>
              </a:rPr>
              <a:t>:artist</a:t>
            </a:r>
            <a:r>
              <a:rPr lang="zh-CN" altLang="en-US" sz="2400" dirty="0" smtClean="0">
                <a:solidFill>
                  <a:srgbClr val="00B0F0"/>
                </a:solidFill>
              </a:rPr>
              <a:t>作谓语的三元组的宾语。</a:t>
            </a:r>
            <a:endParaRPr lang="en-US" altLang="zh-CN" sz="2400" dirty="0" smtClean="0">
              <a:solidFill>
                <a:srgbClr val="00B0F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71</a:t>
            </a:fld>
            <a:endParaRPr lang="zh-CN" altLang="en-US" dirty="0"/>
          </a:p>
        </p:txBody>
      </p:sp>
      <p:sp>
        <p:nvSpPr>
          <p:cNvPr id="6" name="矩形 5"/>
          <p:cNvSpPr/>
          <p:nvPr/>
        </p:nvSpPr>
        <p:spPr>
          <a:xfrm>
            <a:off x="838200" y="6536809"/>
            <a:ext cx="6210354" cy="369332"/>
          </a:xfrm>
          <a:prstGeom prst="rect">
            <a:avLst/>
          </a:prstGeom>
        </p:spPr>
        <p:txBody>
          <a:bodyPr wrap="none">
            <a:spAutoFit/>
          </a:bodyPr>
          <a:lstStyle/>
          <a:p>
            <a:r>
              <a:rPr lang="zh-CN" altLang="en-US" dirty="0" smtClean="0">
                <a:solidFill>
                  <a:schemeClr val="bg1">
                    <a:lumMod val="85000"/>
                  </a:schemeClr>
                </a:solidFill>
              </a:rPr>
              <a:t>引自：</a:t>
            </a:r>
            <a:r>
              <a:rPr lang="en-US" altLang="zh-CN" dirty="0" smtClean="0">
                <a:solidFill>
                  <a:schemeClr val="bg1">
                    <a:lumMod val="85000"/>
                  </a:schemeClr>
                </a:solidFill>
              </a:rPr>
              <a:t>http</a:t>
            </a:r>
            <a:r>
              <a:rPr lang="en-US" altLang="zh-CN" dirty="0">
                <a:solidFill>
                  <a:schemeClr val="bg1">
                    <a:lumMod val="85000"/>
                  </a:schemeClr>
                </a:solidFill>
              </a:rPr>
              <a:t>://www.ruanyifeng.com/blog/2020/02/sparql.html</a:t>
            </a:r>
          </a:p>
        </p:txBody>
      </p:sp>
    </p:spTree>
    <p:extLst>
      <p:ext uri="{BB962C8B-B14F-4D97-AF65-F5344CB8AC3E}">
        <p14:creationId xmlns:p14="http://schemas.microsoft.com/office/powerpoint/2010/main" val="31207536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5871"/>
            <a:ext cx="10515600" cy="920336"/>
          </a:xfrm>
        </p:spPr>
        <p:txBody>
          <a:bodyPr/>
          <a:lstStyle/>
          <a:p>
            <a:r>
              <a:rPr lang="en-US" altLang="zh-CN" dirty="0"/>
              <a:t>5.3.1 </a:t>
            </a:r>
            <a:r>
              <a:rPr lang="en-US" altLang="zh-CN" dirty="0" smtClean="0"/>
              <a:t>SPARQL</a:t>
            </a:r>
            <a:r>
              <a:rPr lang="zh-CN" altLang="en-US" dirty="0" smtClean="0"/>
              <a:t>（续）</a:t>
            </a:r>
            <a:endParaRPr lang="zh-CN" altLang="en-US" dirty="0"/>
          </a:p>
        </p:txBody>
      </p:sp>
      <p:sp>
        <p:nvSpPr>
          <p:cNvPr id="3" name="内容占位符 2"/>
          <p:cNvSpPr>
            <a:spLocks noGrp="1"/>
          </p:cNvSpPr>
          <p:nvPr>
            <p:ph idx="1"/>
          </p:nvPr>
        </p:nvSpPr>
        <p:spPr>
          <a:xfrm>
            <a:off x="838200" y="986207"/>
            <a:ext cx="10515600" cy="559963"/>
          </a:xfrm>
        </p:spPr>
        <p:txBody>
          <a:bodyPr>
            <a:normAutofit/>
          </a:bodyPr>
          <a:lstStyle/>
          <a:p>
            <a:r>
              <a:rPr lang="en-US" altLang="zh-CN" sz="2400" dirty="0" smtClean="0"/>
              <a:t>SPARQL</a:t>
            </a:r>
            <a:r>
              <a:rPr lang="zh-CN" altLang="en-US" sz="2400" dirty="0" smtClean="0"/>
              <a:t>基本语法成分</a:t>
            </a:r>
            <a:endParaRPr lang="en-US" altLang="zh-CN" sz="2400"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72</a:t>
            </a:fld>
            <a:endParaRPr lang="zh-CN" altLang="en-US" dirty="0"/>
          </a:p>
        </p:txBody>
      </p:sp>
      <p:sp>
        <p:nvSpPr>
          <p:cNvPr id="6" name="矩形 5"/>
          <p:cNvSpPr/>
          <p:nvPr/>
        </p:nvSpPr>
        <p:spPr>
          <a:xfrm>
            <a:off x="838200" y="6536809"/>
            <a:ext cx="6652783" cy="369332"/>
          </a:xfrm>
          <a:prstGeom prst="rect">
            <a:avLst/>
          </a:prstGeom>
        </p:spPr>
        <p:txBody>
          <a:bodyPr wrap="none">
            <a:spAutoFit/>
          </a:bodyPr>
          <a:lstStyle/>
          <a:p>
            <a:r>
              <a:rPr lang="zh-CN" altLang="en-US" dirty="0" smtClean="0">
                <a:solidFill>
                  <a:schemeClr val="bg1">
                    <a:lumMod val="85000"/>
                  </a:schemeClr>
                </a:solidFill>
              </a:rPr>
              <a:t>引自</a:t>
            </a:r>
            <a:r>
              <a:rPr lang="en-US" altLang="zh-CN" dirty="0">
                <a:solidFill>
                  <a:schemeClr val="bg1">
                    <a:lumMod val="85000"/>
                  </a:schemeClr>
                </a:solidFill>
              </a:rPr>
              <a:t>:https://blog.csdn.net/guotong1988/article/details/79397235</a:t>
            </a:r>
          </a:p>
        </p:txBody>
      </p:sp>
      <p:graphicFrame>
        <p:nvGraphicFramePr>
          <p:cNvPr id="5" name="表格 4"/>
          <p:cNvGraphicFramePr>
            <a:graphicFrameLocks noGrp="1"/>
          </p:cNvGraphicFramePr>
          <p:nvPr>
            <p:extLst>
              <p:ext uri="{D42A27DB-BD31-4B8C-83A1-F6EECF244321}">
                <p14:modId xmlns:p14="http://schemas.microsoft.com/office/powerpoint/2010/main" val="2639712689"/>
              </p:ext>
            </p:extLst>
          </p:nvPr>
        </p:nvGraphicFramePr>
        <p:xfrm>
          <a:off x="1400233" y="1433260"/>
          <a:ext cx="8508538" cy="5090160"/>
        </p:xfrm>
        <a:graphic>
          <a:graphicData uri="http://schemas.openxmlformats.org/drawingml/2006/table">
            <a:tbl>
              <a:tblPr firstRow="1" bandRow="1">
                <a:tableStyleId>{5C22544A-7EE6-4342-B048-85BDC9FD1C3A}</a:tableStyleId>
              </a:tblPr>
              <a:tblGrid>
                <a:gridCol w="779305">
                  <a:extLst>
                    <a:ext uri="{9D8B030D-6E8A-4147-A177-3AD203B41FA5}">
                      <a16:colId xmlns:a16="http://schemas.microsoft.com/office/drawing/2014/main" val="3987759218"/>
                    </a:ext>
                  </a:extLst>
                </a:gridCol>
                <a:gridCol w="4124707">
                  <a:extLst>
                    <a:ext uri="{9D8B030D-6E8A-4147-A177-3AD203B41FA5}">
                      <a16:colId xmlns:a16="http://schemas.microsoft.com/office/drawing/2014/main" val="2584608803"/>
                    </a:ext>
                  </a:extLst>
                </a:gridCol>
                <a:gridCol w="3604526">
                  <a:extLst>
                    <a:ext uri="{9D8B030D-6E8A-4147-A177-3AD203B41FA5}">
                      <a16:colId xmlns:a16="http://schemas.microsoft.com/office/drawing/2014/main" val="3252996516"/>
                    </a:ext>
                  </a:extLst>
                </a:gridCol>
              </a:tblGrid>
              <a:tr h="370840">
                <a:tc>
                  <a:txBody>
                    <a:bodyPr/>
                    <a:lstStyle/>
                    <a:p>
                      <a:r>
                        <a:rPr lang="zh-CN" altLang="en-US" dirty="0" smtClean="0"/>
                        <a:t>序号</a:t>
                      </a:r>
                      <a:endParaRPr lang="zh-CN" altLang="en-US" dirty="0"/>
                    </a:p>
                  </a:txBody>
                  <a:tcPr/>
                </a:tc>
                <a:tc>
                  <a:txBody>
                    <a:bodyPr/>
                    <a:lstStyle/>
                    <a:p>
                      <a:r>
                        <a:rPr lang="zh-CN" altLang="en-US" dirty="0" smtClean="0"/>
                        <a:t>语法</a:t>
                      </a:r>
                      <a:endParaRPr lang="zh-CN" altLang="en-US" dirty="0"/>
                    </a:p>
                  </a:txBody>
                  <a:tcPr/>
                </a:tc>
                <a:tc>
                  <a:txBody>
                    <a:bodyPr/>
                    <a:lstStyle/>
                    <a:p>
                      <a:r>
                        <a:rPr lang="zh-CN" altLang="en-US" dirty="0" smtClean="0"/>
                        <a:t>含义</a:t>
                      </a:r>
                      <a:endParaRPr lang="zh-CN" altLang="en-US" dirty="0"/>
                    </a:p>
                  </a:txBody>
                  <a:tcPr/>
                </a:tc>
                <a:extLst>
                  <a:ext uri="{0D108BD9-81ED-4DB2-BD59-A6C34878D82A}">
                    <a16:rowId xmlns:a16="http://schemas.microsoft.com/office/drawing/2014/main" val="3320497916"/>
                  </a:ext>
                </a:extLst>
              </a:tr>
              <a:tr h="370840">
                <a:tc>
                  <a:txBody>
                    <a:bodyPr/>
                    <a:lstStyle/>
                    <a:p>
                      <a:r>
                        <a:rPr lang="en-US" altLang="zh-CN" dirty="0" smtClean="0"/>
                        <a:t>1</a:t>
                      </a:r>
                      <a:endParaRPr lang="zh-CN" altLang="en-US" dirty="0"/>
                    </a:p>
                  </a:txBody>
                  <a:tcPr/>
                </a:tc>
                <a:tc>
                  <a:txBody>
                    <a:bodyPr/>
                    <a:lstStyle/>
                    <a:p>
                      <a:r>
                        <a:rPr lang="en-US" altLang="zh-CN" dirty="0" smtClean="0"/>
                        <a:t>PREFIX</a:t>
                      </a:r>
                      <a:endParaRPr lang="zh-CN" altLang="en-US" dirty="0"/>
                    </a:p>
                  </a:txBody>
                  <a:tcPr/>
                </a:tc>
                <a:tc>
                  <a:txBody>
                    <a:bodyPr/>
                    <a:lstStyle/>
                    <a:p>
                      <a:r>
                        <a:rPr lang="zh-CN" altLang="en-US" dirty="0" smtClean="0"/>
                        <a:t>前缀行，标识谓词语法</a:t>
                      </a:r>
                      <a:endParaRPr lang="zh-CN" altLang="en-US" dirty="0"/>
                    </a:p>
                  </a:txBody>
                  <a:tcPr/>
                </a:tc>
                <a:extLst>
                  <a:ext uri="{0D108BD9-81ED-4DB2-BD59-A6C34878D82A}">
                    <a16:rowId xmlns:a16="http://schemas.microsoft.com/office/drawing/2014/main" val="1478844766"/>
                  </a:ext>
                </a:extLst>
              </a:tr>
              <a:tr h="370840">
                <a:tc>
                  <a:txBody>
                    <a:bodyPr/>
                    <a:lstStyle/>
                    <a:p>
                      <a:r>
                        <a:rPr lang="en-US" altLang="zh-CN" dirty="0" smtClean="0"/>
                        <a:t>2</a:t>
                      </a:r>
                      <a:endParaRPr lang="zh-CN" altLang="en-US" dirty="0"/>
                    </a:p>
                  </a:txBody>
                  <a:tcPr/>
                </a:tc>
                <a:tc>
                  <a:txBody>
                    <a:bodyPr/>
                    <a:lstStyle/>
                    <a:p>
                      <a:r>
                        <a:rPr lang="en-US" altLang="zh-CN" dirty="0" smtClean="0"/>
                        <a:t>SELECT</a:t>
                      </a:r>
                      <a:endParaRPr lang="zh-CN" altLang="en-US" dirty="0"/>
                    </a:p>
                  </a:txBody>
                  <a:tcPr/>
                </a:tc>
                <a:tc>
                  <a:txBody>
                    <a:bodyPr/>
                    <a:lstStyle/>
                    <a:p>
                      <a:r>
                        <a:rPr lang="zh-CN" altLang="en-US" dirty="0" smtClean="0"/>
                        <a:t>查询关键字，返回结果</a:t>
                      </a:r>
                      <a:endParaRPr lang="zh-CN" altLang="en-US" dirty="0"/>
                    </a:p>
                  </a:txBody>
                  <a:tcPr/>
                </a:tc>
                <a:extLst>
                  <a:ext uri="{0D108BD9-81ED-4DB2-BD59-A6C34878D82A}">
                    <a16:rowId xmlns:a16="http://schemas.microsoft.com/office/drawing/2014/main" val="2493267206"/>
                  </a:ext>
                </a:extLst>
              </a:tr>
              <a:tr h="370840">
                <a:tc>
                  <a:txBody>
                    <a:bodyPr/>
                    <a:lstStyle/>
                    <a:p>
                      <a:r>
                        <a:rPr lang="en-US" altLang="zh-CN" dirty="0" smtClean="0"/>
                        <a:t>3</a:t>
                      </a:r>
                      <a:endParaRPr lang="zh-CN" altLang="en-US" dirty="0"/>
                    </a:p>
                  </a:txBody>
                  <a:tcPr/>
                </a:tc>
                <a:tc>
                  <a:txBody>
                    <a:bodyPr/>
                    <a:lstStyle/>
                    <a:p>
                      <a:r>
                        <a:rPr lang="en-US" altLang="zh-CN" dirty="0" smtClean="0"/>
                        <a:t>ASK</a:t>
                      </a:r>
                      <a:endParaRPr lang="zh-CN" altLang="en-US" dirty="0"/>
                    </a:p>
                  </a:txBody>
                  <a:tcPr/>
                </a:tc>
                <a:tc>
                  <a:txBody>
                    <a:bodyPr/>
                    <a:lstStyle/>
                    <a:p>
                      <a:r>
                        <a:rPr lang="zh-CN" altLang="en-US" dirty="0" smtClean="0"/>
                        <a:t>查询，只返回结果有没有</a:t>
                      </a:r>
                      <a:endParaRPr lang="zh-CN" altLang="en-US" dirty="0"/>
                    </a:p>
                  </a:txBody>
                  <a:tcPr/>
                </a:tc>
                <a:extLst>
                  <a:ext uri="{0D108BD9-81ED-4DB2-BD59-A6C34878D82A}">
                    <a16:rowId xmlns:a16="http://schemas.microsoft.com/office/drawing/2014/main" val="2799330879"/>
                  </a:ext>
                </a:extLst>
              </a:tr>
              <a:tr h="370840">
                <a:tc>
                  <a:txBody>
                    <a:bodyPr/>
                    <a:lstStyle/>
                    <a:p>
                      <a:r>
                        <a:rPr lang="en-US" altLang="zh-CN" dirty="0" smtClean="0"/>
                        <a:t>4</a:t>
                      </a:r>
                      <a:endParaRPr lang="zh-CN" altLang="en-US" dirty="0"/>
                    </a:p>
                  </a:txBody>
                  <a:tcPr/>
                </a:tc>
                <a:tc>
                  <a:txBody>
                    <a:bodyPr/>
                    <a:lstStyle/>
                    <a:p>
                      <a:r>
                        <a:rPr lang="en-US" altLang="zh-CN" dirty="0" smtClean="0"/>
                        <a:t>?variable</a:t>
                      </a:r>
                      <a:endParaRPr lang="zh-CN" altLang="en-US" dirty="0"/>
                    </a:p>
                  </a:txBody>
                  <a:tcPr/>
                </a:tc>
                <a:tc>
                  <a:txBody>
                    <a:bodyPr/>
                    <a:lstStyle/>
                    <a:p>
                      <a:r>
                        <a:rPr lang="zh-CN" altLang="en-US" dirty="0" smtClean="0"/>
                        <a:t>标识变量</a:t>
                      </a:r>
                      <a:endParaRPr lang="zh-CN" altLang="en-US" dirty="0"/>
                    </a:p>
                  </a:txBody>
                  <a:tcPr/>
                </a:tc>
                <a:extLst>
                  <a:ext uri="{0D108BD9-81ED-4DB2-BD59-A6C34878D82A}">
                    <a16:rowId xmlns:a16="http://schemas.microsoft.com/office/drawing/2014/main" val="435540267"/>
                  </a:ext>
                </a:extLst>
              </a:tr>
              <a:tr h="370840">
                <a:tc>
                  <a:txBody>
                    <a:bodyPr/>
                    <a:lstStyle/>
                    <a:p>
                      <a:r>
                        <a:rPr lang="en-US" altLang="zh-CN" dirty="0" smtClean="0"/>
                        <a:t>5</a:t>
                      </a:r>
                      <a:endParaRPr lang="zh-CN" altLang="en-US" dirty="0"/>
                    </a:p>
                  </a:txBody>
                  <a:tcPr/>
                </a:tc>
                <a:tc>
                  <a:txBody>
                    <a:bodyPr/>
                    <a:lstStyle/>
                    <a:p>
                      <a:r>
                        <a:rPr lang="en-US" altLang="zh-CN" dirty="0" smtClean="0"/>
                        <a:t>FROM</a:t>
                      </a:r>
                      <a:endParaRPr lang="zh-CN" altLang="en-US" dirty="0"/>
                    </a:p>
                  </a:txBody>
                  <a:tcPr/>
                </a:tc>
                <a:tc>
                  <a:txBody>
                    <a:bodyPr/>
                    <a:lstStyle/>
                    <a:p>
                      <a:r>
                        <a:rPr lang="zh-CN" altLang="en-US" dirty="0" smtClean="0"/>
                        <a:t>查询的数据来源</a:t>
                      </a:r>
                      <a:endParaRPr lang="zh-CN" altLang="en-US" dirty="0"/>
                    </a:p>
                  </a:txBody>
                  <a:tcPr/>
                </a:tc>
                <a:extLst>
                  <a:ext uri="{0D108BD9-81ED-4DB2-BD59-A6C34878D82A}">
                    <a16:rowId xmlns:a16="http://schemas.microsoft.com/office/drawing/2014/main" val="1106669334"/>
                  </a:ext>
                </a:extLst>
              </a:tr>
              <a:tr h="370840">
                <a:tc>
                  <a:txBody>
                    <a:bodyPr/>
                    <a:lstStyle/>
                    <a:p>
                      <a:r>
                        <a:rPr lang="en-US" altLang="zh-CN" dirty="0" smtClean="0"/>
                        <a:t>6</a:t>
                      </a:r>
                      <a:endParaRPr lang="zh-CN" altLang="en-US" dirty="0"/>
                    </a:p>
                  </a:txBody>
                  <a:tcPr/>
                </a:tc>
                <a:tc>
                  <a:txBody>
                    <a:bodyPr/>
                    <a:lstStyle/>
                    <a:p>
                      <a:r>
                        <a:rPr lang="en-US" altLang="zh-CN" dirty="0" smtClean="0"/>
                        <a:t>WHERE</a:t>
                      </a:r>
                      <a:endParaRPr lang="zh-CN" altLang="en-US" dirty="0"/>
                    </a:p>
                  </a:txBody>
                  <a:tcPr/>
                </a:tc>
                <a:tc>
                  <a:txBody>
                    <a:bodyPr/>
                    <a:lstStyle/>
                    <a:p>
                      <a:r>
                        <a:rPr lang="zh-CN" altLang="en-US" dirty="0" smtClean="0"/>
                        <a:t>过滤条件集合</a:t>
                      </a:r>
                      <a:endParaRPr lang="zh-CN" altLang="en-US" dirty="0"/>
                    </a:p>
                  </a:txBody>
                  <a:tcPr/>
                </a:tc>
                <a:extLst>
                  <a:ext uri="{0D108BD9-81ED-4DB2-BD59-A6C34878D82A}">
                    <a16:rowId xmlns:a16="http://schemas.microsoft.com/office/drawing/2014/main" val="985195790"/>
                  </a:ext>
                </a:extLst>
              </a:tr>
              <a:tr h="370840">
                <a:tc>
                  <a:txBody>
                    <a:bodyPr/>
                    <a:lstStyle/>
                    <a:p>
                      <a:r>
                        <a:rPr lang="en-US" altLang="zh-CN" dirty="0" smtClean="0"/>
                        <a:t>7</a:t>
                      </a:r>
                      <a:endParaRPr lang="zh-CN" altLang="en-US" dirty="0"/>
                    </a:p>
                  </a:txBody>
                  <a:tcPr/>
                </a:tc>
                <a:tc>
                  <a:txBody>
                    <a:bodyPr/>
                    <a:lstStyle/>
                    <a:p>
                      <a:r>
                        <a:rPr lang="en-US" altLang="zh-CN" dirty="0" smtClean="0"/>
                        <a:t>?</a:t>
                      </a:r>
                      <a:r>
                        <a:rPr lang="en-US" altLang="zh-CN" dirty="0" err="1" smtClean="0"/>
                        <a:t>var</a:t>
                      </a:r>
                      <a:r>
                        <a:rPr lang="en-US" altLang="zh-CN" baseline="0" dirty="0" smtClean="0"/>
                        <a:t> </a:t>
                      </a:r>
                      <a:r>
                        <a:rPr lang="en-US" altLang="zh-CN" baseline="0" dirty="0" err="1" smtClean="0"/>
                        <a:t>rdf:name</a:t>
                      </a:r>
                      <a:r>
                        <a:rPr lang="en-US" altLang="zh-CN" baseline="0" dirty="0" smtClean="0"/>
                        <a:t> ?name</a:t>
                      </a:r>
                      <a:endParaRPr lang="zh-CN" altLang="en-US" dirty="0"/>
                    </a:p>
                  </a:txBody>
                  <a:tcPr/>
                </a:tc>
                <a:tc>
                  <a:txBody>
                    <a:bodyPr/>
                    <a:lstStyle/>
                    <a:p>
                      <a:r>
                        <a:rPr lang="zh-CN" altLang="en-US" dirty="0" smtClean="0"/>
                        <a:t>具体的过滤条件语句</a:t>
                      </a:r>
                      <a:endParaRPr lang="zh-CN" altLang="en-US" dirty="0"/>
                    </a:p>
                  </a:txBody>
                  <a:tcPr/>
                </a:tc>
                <a:extLst>
                  <a:ext uri="{0D108BD9-81ED-4DB2-BD59-A6C34878D82A}">
                    <a16:rowId xmlns:a16="http://schemas.microsoft.com/office/drawing/2014/main" val="2214889969"/>
                  </a:ext>
                </a:extLst>
              </a:tr>
              <a:tr h="370840">
                <a:tc>
                  <a:txBody>
                    <a:bodyPr/>
                    <a:lstStyle/>
                    <a:p>
                      <a:r>
                        <a:rPr lang="en-US" altLang="zh-CN" dirty="0" smtClean="0"/>
                        <a:t>8</a:t>
                      </a:r>
                      <a:endParaRPr lang="zh-CN" altLang="en-US" dirty="0"/>
                    </a:p>
                  </a:txBody>
                  <a:tcPr/>
                </a:tc>
                <a:tc>
                  <a:txBody>
                    <a:bodyPr/>
                    <a:lstStyle/>
                    <a:p>
                      <a:r>
                        <a:rPr lang="en-US" altLang="zh-CN" dirty="0" smtClean="0"/>
                        <a:t>OPTIONAL</a:t>
                      </a:r>
                      <a:endParaRPr lang="zh-CN" altLang="en-US" dirty="0"/>
                    </a:p>
                  </a:txBody>
                  <a:tcPr/>
                </a:tc>
                <a:tc>
                  <a:txBody>
                    <a:bodyPr/>
                    <a:lstStyle/>
                    <a:p>
                      <a:r>
                        <a:rPr lang="zh-CN" altLang="en-US" dirty="0" smtClean="0"/>
                        <a:t>可选的过滤条件</a:t>
                      </a:r>
                      <a:endParaRPr lang="zh-CN" altLang="en-US" dirty="0"/>
                    </a:p>
                  </a:txBody>
                  <a:tcPr/>
                </a:tc>
                <a:extLst>
                  <a:ext uri="{0D108BD9-81ED-4DB2-BD59-A6C34878D82A}">
                    <a16:rowId xmlns:a16="http://schemas.microsoft.com/office/drawing/2014/main" val="2694066068"/>
                  </a:ext>
                </a:extLst>
              </a:tr>
              <a:tr h="370840">
                <a:tc>
                  <a:txBody>
                    <a:bodyPr/>
                    <a:lstStyle/>
                    <a:p>
                      <a:r>
                        <a:rPr lang="en-US" altLang="zh-CN" dirty="0" smtClean="0"/>
                        <a:t>9</a:t>
                      </a:r>
                      <a:endParaRPr lang="zh-CN" altLang="en-US" dirty="0"/>
                    </a:p>
                  </a:txBody>
                  <a:tcPr/>
                </a:tc>
                <a:tc>
                  <a:txBody>
                    <a:bodyPr/>
                    <a:lstStyle/>
                    <a:p>
                      <a:r>
                        <a:rPr lang="en-US" altLang="zh-CN" dirty="0" smtClean="0"/>
                        <a:t>FILTER(REGEX(?name,</a:t>
                      </a:r>
                      <a:r>
                        <a:rPr lang="en-US" altLang="zh-CN" baseline="0" dirty="0" smtClean="0"/>
                        <a:t> “John”</a:t>
                      </a:r>
                      <a:r>
                        <a:rPr lang="en-US" altLang="zh-CN" dirty="0" smtClean="0"/>
                        <a:t>))</a:t>
                      </a:r>
                      <a:endParaRPr lang="zh-CN" altLang="en-US" dirty="0"/>
                    </a:p>
                  </a:txBody>
                  <a:tcPr/>
                </a:tc>
                <a:tc>
                  <a:txBody>
                    <a:bodyPr/>
                    <a:lstStyle/>
                    <a:p>
                      <a:r>
                        <a:rPr lang="zh-CN" altLang="en-US" dirty="0" smtClean="0"/>
                        <a:t>过滤器，含正则表达式条件</a:t>
                      </a:r>
                      <a:endParaRPr lang="zh-CN" altLang="en-US" dirty="0"/>
                    </a:p>
                  </a:txBody>
                  <a:tcPr/>
                </a:tc>
                <a:extLst>
                  <a:ext uri="{0D108BD9-81ED-4DB2-BD59-A6C34878D82A}">
                    <a16:rowId xmlns:a16="http://schemas.microsoft.com/office/drawing/2014/main" val="1699916455"/>
                  </a:ext>
                </a:extLst>
              </a:tr>
              <a:tr h="370840">
                <a:tc>
                  <a:txBody>
                    <a:bodyPr/>
                    <a:lstStyle/>
                    <a:p>
                      <a:r>
                        <a:rPr lang="en-US" altLang="zh-CN" dirty="0" smtClean="0"/>
                        <a:t>10</a:t>
                      </a:r>
                      <a:endParaRPr lang="zh-CN" altLang="en-US" dirty="0"/>
                    </a:p>
                  </a:txBody>
                  <a:tcPr/>
                </a:tc>
                <a:tc>
                  <a:txBody>
                    <a:bodyPr/>
                    <a:lstStyle/>
                    <a:p>
                      <a:r>
                        <a:rPr lang="en-US" altLang="zh-CN" dirty="0" smtClean="0"/>
                        <a:t>ORDER BY</a:t>
                      </a:r>
                      <a:endParaRPr lang="zh-CN" altLang="en-US" dirty="0"/>
                    </a:p>
                  </a:txBody>
                  <a:tcPr/>
                </a:tc>
                <a:tc>
                  <a:txBody>
                    <a:bodyPr/>
                    <a:lstStyle/>
                    <a:p>
                      <a:r>
                        <a:rPr lang="zh-CN" altLang="en-US" dirty="0" smtClean="0"/>
                        <a:t>指定排序</a:t>
                      </a:r>
                      <a:endParaRPr lang="zh-CN" altLang="en-US" dirty="0"/>
                    </a:p>
                  </a:txBody>
                  <a:tcPr/>
                </a:tc>
                <a:extLst>
                  <a:ext uri="{0D108BD9-81ED-4DB2-BD59-A6C34878D82A}">
                    <a16:rowId xmlns:a16="http://schemas.microsoft.com/office/drawing/2014/main" val="717103836"/>
                  </a:ext>
                </a:extLst>
              </a:tr>
              <a:tr h="370840">
                <a:tc>
                  <a:txBody>
                    <a:bodyPr/>
                    <a:lstStyle/>
                    <a:p>
                      <a:r>
                        <a:rPr lang="en-US" altLang="zh-CN" dirty="0" smtClean="0"/>
                        <a:t>11</a:t>
                      </a:r>
                      <a:endParaRPr lang="zh-CN" altLang="en-US" dirty="0"/>
                    </a:p>
                  </a:txBody>
                  <a:tcPr/>
                </a:tc>
                <a:tc>
                  <a:txBody>
                    <a:bodyPr/>
                    <a:lstStyle/>
                    <a:p>
                      <a:r>
                        <a:rPr lang="en-US" altLang="zh-CN" dirty="0" smtClean="0"/>
                        <a:t>LIMIT 5</a:t>
                      </a:r>
                      <a:endParaRPr lang="zh-CN" altLang="en-US" dirty="0"/>
                    </a:p>
                  </a:txBody>
                  <a:tcPr/>
                </a:tc>
                <a:tc>
                  <a:txBody>
                    <a:bodyPr/>
                    <a:lstStyle/>
                    <a:p>
                      <a:r>
                        <a:rPr lang="zh-CN" altLang="en-US" dirty="0" smtClean="0"/>
                        <a:t>限定返回结果记录数为</a:t>
                      </a:r>
                      <a:r>
                        <a:rPr lang="en-US" altLang="zh-CN" dirty="0" smtClean="0"/>
                        <a:t>5</a:t>
                      </a:r>
                      <a:r>
                        <a:rPr lang="zh-CN" altLang="en-US" dirty="0" smtClean="0"/>
                        <a:t>，类似于</a:t>
                      </a:r>
                      <a:r>
                        <a:rPr lang="en-US" altLang="zh-CN" dirty="0" smtClean="0"/>
                        <a:t>SQL</a:t>
                      </a:r>
                      <a:r>
                        <a:rPr lang="zh-CN" altLang="en-US" dirty="0" smtClean="0"/>
                        <a:t>中的</a:t>
                      </a:r>
                      <a:r>
                        <a:rPr lang="en-US" altLang="zh-CN" dirty="0" smtClean="0"/>
                        <a:t>TOP</a:t>
                      </a:r>
                      <a:r>
                        <a:rPr lang="en-US" altLang="zh-CN" baseline="0" dirty="0" smtClean="0"/>
                        <a:t> 5</a:t>
                      </a:r>
                      <a:endParaRPr lang="zh-CN" altLang="en-US" dirty="0"/>
                    </a:p>
                  </a:txBody>
                  <a:tcPr/>
                </a:tc>
                <a:extLst>
                  <a:ext uri="{0D108BD9-81ED-4DB2-BD59-A6C34878D82A}">
                    <a16:rowId xmlns:a16="http://schemas.microsoft.com/office/drawing/2014/main" val="3453450358"/>
                  </a:ext>
                </a:extLst>
              </a:tr>
              <a:tr h="370840">
                <a:tc>
                  <a:txBody>
                    <a:bodyPr/>
                    <a:lstStyle/>
                    <a:p>
                      <a:r>
                        <a:rPr lang="en-US" altLang="zh-CN" dirty="0" smtClean="0"/>
                        <a:t>12</a:t>
                      </a:r>
                      <a:endParaRPr lang="zh-CN" altLang="en-US" dirty="0"/>
                    </a:p>
                  </a:txBody>
                  <a:tcPr/>
                </a:tc>
                <a:tc>
                  <a:txBody>
                    <a:bodyPr/>
                    <a:lstStyle/>
                    <a:p>
                      <a:r>
                        <a:rPr lang="en-US" altLang="zh-CN" dirty="0" smtClean="0"/>
                        <a:t>OFFSET 6</a:t>
                      </a:r>
                      <a:endParaRPr lang="zh-CN" altLang="en-US" dirty="0"/>
                    </a:p>
                  </a:txBody>
                  <a:tcPr/>
                </a:tc>
                <a:tc>
                  <a:txBody>
                    <a:bodyPr/>
                    <a:lstStyle/>
                    <a:p>
                      <a:r>
                        <a:rPr lang="zh-CN" altLang="en-US" dirty="0" smtClean="0"/>
                        <a:t>翻页，跳过前</a:t>
                      </a:r>
                      <a:r>
                        <a:rPr lang="en-US" altLang="zh-CN" dirty="0" smtClean="0"/>
                        <a:t>6</a:t>
                      </a:r>
                      <a:r>
                        <a:rPr lang="zh-CN" altLang="en-US" dirty="0" smtClean="0"/>
                        <a:t>条，从第</a:t>
                      </a:r>
                      <a:r>
                        <a:rPr lang="en-US" altLang="zh-CN" dirty="0" smtClean="0"/>
                        <a:t>7</a:t>
                      </a:r>
                      <a:r>
                        <a:rPr lang="zh-CN" altLang="en-US" dirty="0" smtClean="0"/>
                        <a:t>条开始</a:t>
                      </a:r>
                      <a:endParaRPr lang="zh-CN" altLang="en-US" dirty="0"/>
                    </a:p>
                  </a:txBody>
                  <a:tcPr/>
                </a:tc>
                <a:extLst>
                  <a:ext uri="{0D108BD9-81ED-4DB2-BD59-A6C34878D82A}">
                    <a16:rowId xmlns:a16="http://schemas.microsoft.com/office/drawing/2014/main" val="2552903604"/>
                  </a:ext>
                </a:extLst>
              </a:tr>
            </a:tbl>
          </a:graphicData>
        </a:graphic>
      </p:graphicFrame>
    </p:spTree>
    <p:extLst>
      <p:ext uri="{BB962C8B-B14F-4D97-AF65-F5344CB8AC3E}">
        <p14:creationId xmlns:p14="http://schemas.microsoft.com/office/powerpoint/2010/main" val="34442798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5.3.1 </a:t>
            </a:r>
            <a:r>
              <a:rPr lang="en-US" altLang="zh-CN" dirty="0" smtClean="0"/>
              <a:t>SPARQL</a:t>
            </a:r>
            <a:r>
              <a:rPr lang="zh-CN" altLang="en-US" dirty="0" smtClean="0"/>
              <a:t>（续）</a:t>
            </a:r>
            <a:endParaRPr lang="zh-CN" altLang="en-US" dirty="0"/>
          </a:p>
        </p:txBody>
      </p:sp>
      <p:sp>
        <p:nvSpPr>
          <p:cNvPr id="3" name="内容占位符 2"/>
          <p:cNvSpPr>
            <a:spLocks noGrp="1"/>
          </p:cNvSpPr>
          <p:nvPr>
            <p:ph idx="1"/>
          </p:nvPr>
        </p:nvSpPr>
        <p:spPr>
          <a:xfrm>
            <a:off x="838200" y="1285462"/>
            <a:ext cx="10515600" cy="5070888"/>
          </a:xfrm>
        </p:spPr>
        <p:txBody>
          <a:bodyPr>
            <a:normAutofit/>
          </a:bodyPr>
          <a:lstStyle/>
          <a:p>
            <a:r>
              <a:rPr lang="zh-CN" altLang="en-US" sz="2400" dirty="0" smtClean="0"/>
              <a:t>例：无条件查询</a:t>
            </a:r>
            <a:endParaRPr lang="en-US" altLang="zh-CN" sz="2400" dirty="0" smtClean="0"/>
          </a:p>
          <a:p>
            <a:r>
              <a:rPr lang="en-US" altLang="zh-CN" sz="2400" dirty="0"/>
              <a:t>select ?s ?p ?o </a:t>
            </a:r>
            <a:endParaRPr lang="en-US" altLang="zh-CN" sz="2400" dirty="0" smtClean="0"/>
          </a:p>
          <a:p>
            <a:r>
              <a:rPr lang="en-US" altLang="zh-CN" sz="2400" dirty="0" smtClean="0">
                <a:solidFill>
                  <a:srgbClr val="FF0000"/>
                </a:solidFill>
              </a:rPr>
              <a:t>from </a:t>
            </a:r>
            <a:r>
              <a:rPr lang="en-US" altLang="zh-CN" sz="2400" dirty="0">
                <a:solidFill>
                  <a:srgbClr val="FF0000"/>
                </a:solidFill>
              </a:rPr>
              <a:t>&lt;http://test.com&gt; </a:t>
            </a:r>
            <a:endParaRPr lang="en-US" altLang="zh-CN" sz="2400" dirty="0" smtClean="0">
              <a:solidFill>
                <a:srgbClr val="FF0000"/>
              </a:solidFill>
            </a:endParaRPr>
          </a:p>
          <a:p>
            <a:r>
              <a:rPr lang="en-US" altLang="zh-CN" sz="2400" dirty="0" smtClean="0"/>
              <a:t>where </a:t>
            </a:r>
            <a:r>
              <a:rPr lang="en-US" altLang="zh-CN" sz="2400" dirty="0"/>
              <a:t>{?s ?p ?</a:t>
            </a:r>
            <a:r>
              <a:rPr lang="en-US" altLang="zh-CN" sz="2400" dirty="0" smtClean="0"/>
              <a:t>o}</a:t>
            </a:r>
          </a:p>
          <a:p>
            <a:r>
              <a:rPr lang="zh-CN" altLang="en-US" sz="2400" dirty="0" smtClean="0"/>
              <a:t>例：命名空间前缀、</a:t>
            </a:r>
            <a:r>
              <a:rPr lang="en-US" altLang="zh-CN" sz="2400" dirty="0" smtClean="0"/>
              <a:t>where</a:t>
            </a:r>
            <a:r>
              <a:rPr lang="zh-CN" altLang="en-US" sz="2400" dirty="0" smtClean="0"/>
              <a:t>条件、限定结果记录数查询</a:t>
            </a:r>
            <a:endParaRPr lang="en-US" altLang="zh-CN" sz="2400" dirty="0" smtClean="0"/>
          </a:p>
          <a:p>
            <a:r>
              <a:rPr lang="en-US" altLang="zh-CN" sz="2400" dirty="0"/>
              <a:t>PREFIX </a:t>
            </a:r>
            <a:r>
              <a:rPr lang="en-US" altLang="zh-CN" sz="2400" dirty="0" err="1"/>
              <a:t>vcard</a:t>
            </a:r>
            <a:r>
              <a:rPr lang="en-US" altLang="zh-CN" sz="2400" dirty="0"/>
              <a:t>: &lt;http://www.w3.org/1999/02/22-rdf-syntax-ns#&gt;</a:t>
            </a:r>
          </a:p>
          <a:p>
            <a:r>
              <a:rPr lang="en-US" altLang="zh-CN" sz="2400" dirty="0"/>
              <a:t>select ?s ?o</a:t>
            </a:r>
          </a:p>
          <a:p>
            <a:r>
              <a:rPr lang="en-US" altLang="zh-CN" sz="2400" dirty="0"/>
              <a:t>from &lt;http://test.com&gt;</a:t>
            </a:r>
          </a:p>
          <a:p>
            <a:r>
              <a:rPr lang="en-US" altLang="zh-CN" sz="2400" dirty="0"/>
              <a:t>where {?s </a:t>
            </a:r>
            <a:r>
              <a:rPr lang="en-US" altLang="zh-CN" sz="2400" dirty="0" err="1"/>
              <a:t>vcard:type</a:t>
            </a:r>
            <a:r>
              <a:rPr lang="en-US" altLang="zh-CN" sz="2400" dirty="0"/>
              <a:t> ?o} limit 10</a:t>
            </a:r>
            <a:endParaRPr lang="en-US" altLang="zh-CN" sz="2400"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73</a:t>
            </a:fld>
            <a:endParaRPr lang="zh-CN" altLang="en-US" dirty="0"/>
          </a:p>
        </p:txBody>
      </p:sp>
      <p:sp>
        <p:nvSpPr>
          <p:cNvPr id="6" name="矩形 5"/>
          <p:cNvSpPr/>
          <p:nvPr/>
        </p:nvSpPr>
        <p:spPr>
          <a:xfrm>
            <a:off x="838200" y="6536809"/>
            <a:ext cx="6832320" cy="369332"/>
          </a:xfrm>
          <a:prstGeom prst="rect">
            <a:avLst/>
          </a:prstGeom>
        </p:spPr>
        <p:txBody>
          <a:bodyPr wrap="none">
            <a:spAutoFit/>
          </a:bodyPr>
          <a:lstStyle/>
          <a:p>
            <a:r>
              <a:rPr lang="zh-CN" altLang="en-US" dirty="0" smtClean="0">
                <a:solidFill>
                  <a:schemeClr val="bg1">
                    <a:lumMod val="85000"/>
                  </a:schemeClr>
                </a:solidFill>
              </a:rPr>
              <a:t>引自：</a:t>
            </a:r>
            <a:r>
              <a:rPr lang="en-US" altLang="zh-CN" dirty="0">
                <a:solidFill>
                  <a:schemeClr val="bg1">
                    <a:lumMod val="85000"/>
                  </a:schemeClr>
                </a:solidFill>
              </a:rPr>
              <a:t>https://blog.csdn.net/guotong1988/article/details/79397235</a:t>
            </a:r>
          </a:p>
        </p:txBody>
      </p:sp>
    </p:spTree>
    <p:extLst>
      <p:ext uri="{BB962C8B-B14F-4D97-AF65-F5344CB8AC3E}">
        <p14:creationId xmlns:p14="http://schemas.microsoft.com/office/powerpoint/2010/main" val="20904600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29"/>
            <a:ext cx="10515600" cy="920336"/>
          </a:xfrm>
        </p:spPr>
        <p:txBody>
          <a:bodyPr/>
          <a:lstStyle/>
          <a:p>
            <a:r>
              <a:rPr lang="en-US" altLang="zh-CN" dirty="0"/>
              <a:t>5.3.1 </a:t>
            </a:r>
            <a:r>
              <a:rPr lang="en-US" altLang="zh-CN" dirty="0" smtClean="0"/>
              <a:t>SPARQL</a:t>
            </a:r>
            <a:r>
              <a:rPr lang="zh-CN" altLang="en-US" dirty="0" smtClean="0"/>
              <a:t>（续）</a:t>
            </a:r>
            <a:endParaRPr lang="zh-CN" altLang="en-US" dirty="0"/>
          </a:p>
        </p:txBody>
      </p:sp>
      <p:sp>
        <p:nvSpPr>
          <p:cNvPr id="3" name="内容占位符 2"/>
          <p:cNvSpPr>
            <a:spLocks noGrp="1"/>
          </p:cNvSpPr>
          <p:nvPr>
            <p:ph idx="1"/>
          </p:nvPr>
        </p:nvSpPr>
        <p:spPr>
          <a:xfrm>
            <a:off x="838200" y="697338"/>
            <a:ext cx="10515600" cy="5938293"/>
          </a:xfrm>
        </p:spPr>
        <p:txBody>
          <a:bodyPr>
            <a:noAutofit/>
          </a:bodyPr>
          <a:lstStyle/>
          <a:p>
            <a:r>
              <a:rPr lang="zh-CN" altLang="en-US" sz="2000" dirty="0" smtClean="0"/>
              <a:t>例：排序</a:t>
            </a:r>
            <a:endParaRPr lang="en-US" altLang="zh-CN" sz="2000" dirty="0" smtClean="0"/>
          </a:p>
          <a:p>
            <a:r>
              <a:rPr lang="en-US" altLang="zh-CN" sz="2000" dirty="0" smtClean="0"/>
              <a:t>PREFIX </a:t>
            </a:r>
            <a:r>
              <a:rPr lang="en-US" altLang="zh-CN" sz="2000" dirty="0" err="1"/>
              <a:t>foaf</a:t>
            </a:r>
            <a:r>
              <a:rPr lang="en-US" altLang="zh-CN" sz="2000" dirty="0"/>
              <a:t>: </a:t>
            </a:r>
            <a:r>
              <a:rPr lang="en-US" altLang="zh-CN" sz="2000" dirty="0" smtClean="0"/>
              <a:t>&lt;</a:t>
            </a:r>
            <a:r>
              <a:rPr lang="en-US" altLang="zh-CN" sz="2000" dirty="0"/>
              <a:t>http://xmlns.com/foaf/0.1/&gt;</a:t>
            </a:r>
          </a:p>
          <a:p>
            <a:r>
              <a:rPr lang="en-US" altLang="zh-CN" sz="2000" dirty="0" smtClean="0"/>
              <a:t>SELECT </a:t>
            </a:r>
            <a:r>
              <a:rPr lang="en-US" altLang="zh-CN" sz="2000" dirty="0"/>
              <a:t>?name</a:t>
            </a:r>
          </a:p>
          <a:p>
            <a:r>
              <a:rPr lang="en-US" altLang="zh-CN" sz="2000" dirty="0" smtClean="0"/>
              <a:t>WHERE { ?x    </a:t>
            </a:r>
            <a:r>
              <a:rPr lang="en-US" altLang="zh-CN" sz="2000" dirty="0" err="1" smtClean="0"/>
              <a:t>foaf:name</a:t>
            </a:r>
            <a:r>
              <a:rPr lang="en-US" altLang="zh-CN" sz="2000" dirty="0" smtClean="0"/>
              <a:t> ?name ;    </a:t>
            </a:r>
          </a:p>
          <a:p>
            <a:r>
              <a:rPr lang="en-US" altLang="zh-CN" sz="2000" dirty="0"/>
              <a:t> </a:t>
            </a:r>
            <a:r>
              <a:rPr lang="en-US" altLang="zh-CN" sz="2000" dirty="0" smtClean="0"/>
              <a:t>                      :</a:t>
            </a:r>
            <a:r>
              <a:rPr lang="en-US" altLang="zh-CN" sz="2000" dirty="0" err="1" smtClean="0"/>
              <a:t>empId</a:t>
            </a:r>
            <a:r>
              <a:rPr lang="en-US" altLang="zh-CN" sz="2000" dirty="0" smtClean="0"/>
              <a:t> ?</a:t>
            </a:r>
            <a:r>
              <a:rPr lang="en-US" altLang="zh-CN" sz="2000" dirty="0" err="1" smtClean="0"/>
              <a:t>emp</a:t>
            </a:r>
            <a:r>
              <a:rPr lang="en-US" altLang="zh-CN" sz="2000" dirty="0" smtClean="0"/>
              <a:t> }</a:t>
            </a:r>
          </a:p>
          <a:p>
            <a:r>
              <a:rPr lang="en-US" altLang="zh-CN" sz="2000" dirty="0" smtClean="0"/>
              <a:t>ORDER BY ?name DESC(?</a:t>
            </a:r>
            <a:r>
              <a:rPr lang="en-US" altLang="zh-CN" sz="2000" dirty="0" err="1" smtClean="0"/>
              <a:t>emp</a:t>
            </a:r>
            <a:r>
              <a:rPr lang="en-US" altLang="zh-CN" sz="2000" dirty="0" smtClean="0"/>
              <a:t>)</a:t>
            </a:r>
          </a:p>
          <a:p>
            <a:r>
              <a:rPr lang="en-US" altLang="zh-CN" sz="2000" dirty="0" smtClean="0"/>
              <a:t> </a:t>
            </a:r>
            <a:endParaRPr lang="en-US" altLang="zh-CN" sz="2000" dirty="0"/>
          </a:p>
          <a:p>
            <a:endParaRPr lang="en-US" altLang="zh-CN" sz="2000"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74</a:t>
            </a:fld>
            <a:endParaRPr lang="zh-CN" altLang="en-US" dirty="0"/>
          </a:p>
        </p:txBody>
      </p:sp>
      <p:sp>
        <p:nvSpPr>
          <p:cNvPr id="5" name="矩形 4"/>
          <p:cNvSpPr/>
          <p:nvPr/>
        </p:nvSpPr>
        <p:spPr>
          <a:xfrm>
            <a:off x="838200" y="6356350"/>
            <a:ext cx="4788490" cy="369332"/>
          </a:xfrm>
          <a:prstGeom prst="rect">
            <a:avLst/>
          </a:prstGeom>
        </p:spPr>
        <p:txBody>
          <a:bodyPr wrap="none">
            <a:spAutoFit/>
          </a:bodyPr>
          <a:lstStyle/>
          <a:p>
            <a:r>
              <a:rPr lang="zh-CN" altLang="en-US" dirty="0" smtClean="0">
                <a:solidFill>
                  <a:schemeClr val="bg1">
                    <a:lumMod val="75000"/>
                  </a:schemeClr>
                </a:solidFill>
              </a:rPr>
              <a:t>引自：</a:t>
            </a:r>
            <a:r>
              <a:rPr lang="en-US" altLang="zh-CN" dirty="0">
                <a:solidFill>
                  <a:schemeClr val="bg1">
                    <a:lumMod val="75000"/>
                  </a:schemeClr>
                </a:solidFill>
              </a:rPr>
              <a:t>https://blog.csdn.net/weixin_38168198/</a:t>
            </a:r>
          </a:p>
        </p:txBody>
      </p:sp>
      <p:sp>
        <p:nvSpPr>
          <p:cNvPr id="6" name="圆角矩形标注 5"/>
          <p:cNvSpPr/>
          <p:nvPr/>
        </p:nvSpPr>
        <p:spPr>
          <a:xfrm>
            <a:off x="5626690" y="2051894"/>
            <a:ext cx="4645152" cy="612648"/>
          </a:xfrm>
          <a:prstGeom prst="wedgeRoundRectCallout">
            <a:avLst>
              <a:gd name="adj1" fmla="val -62897"/>
              <a:gd name="adj2" fmla="val 971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简写合并的谓语之间用分号间隔</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65325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29"/>
            <a:ext cx="10515600" cy="920336"/>
          </a:xfrm>
        </p:spPr>
        <p:txBody>
          <a:bodyPr/>
          <a:lstStyle/>
          <a:p>
            <a:r>
              <a:rPr lang="en-US" altLang="zh-CN" dirty="0"/>
              <a:t>5.3.1 </a:t>
            </a:r>
            <a:r>
              <a:rPr lang="en-US" altLang="zh-CN" dirty="0" smtClean="0"/>
              <a:t>SPARQL</a:t>
            </a:r>
            <a:r>
              <a:rPr lang="zh-CN" altLang="en-US" dirty="0" smtClean="0"/>
              <a:t>（续）</a:t>
            </a:r>
            <a:endParaRPr lang="zh-CN" altLang="en-US" dirty="0"/>
          </a:p>
        </p:txBody>
      </p:sp>
      <p:sp>
        <p:nvSpPr>
          <p:cNvPr id="3" name="内容占位符 2"/>
          <p:cNvSpPr>
            <a:spLocks noGrp="1"/>
          </p:cNvSpPr>
          <p:nvPr>
            <p:ph idx="1"/>
          </p:nvPr>
        </p:nvSpPr>
        <p:spPr>
          <a:xfrm>
            <a:off x="838200" y="919707"/>
            <a:ext cx="10515600" cy="5617102"/>
          </a:xfrm>
        </p:spPr>
        <p:txBody>
          <a:bodyPr>
            <a:noAutofit/>
          </a:bodyPr>
          <a:lstStyle/>
          <a:p>
            <a:r>
              <a:rPr lang="zh-CN" altLang="en-US" sz="2400" dirty="0" smtClean="0"/>
              <a:t>例：</a:t>
            </a:r>
            <a:r>
              <a:rPr lang="zh-CN" altLang="en-US" sz="2400" dirty="0"/>
              <a:t>过滤器，查找名称中带有“ </a:t>
            </a:r>
            <a:r>
              <a:rPr lang="en-US" altLang="zh-CN" sz="2400" dirty="0"/>
              <a:t>r”</a:t>
            </a:r>
            <a:r>
              <a:rPr lang="zh-CN" altLang="en-US" sz="2400" dirty="0"/>
              <a:t>或“ </a:t>
            </a:r>
            <a:r>
              <a:rPr lang="en-US" altLang="zh-CN" sz="2400" dirty="0"/>
              <a:t>R”</a:t>
            </a:r>
            <a:r>
              <a:rPr lang="zh-CN" altLang="en-US" sz="2400" dirty="0"/>
              <a:t>的</a:t>
            </a:r>
            <a:r>
              <a:rPr lang="zh-CN" altLang="en-US" sz="2400" dirty="0" smtClean="0"/>
              <a:t>名称</a:t>
            </a:r>
            <a:endParaRPr lang="en-US" altLang="zh-CN" sz="2400" dirty="0" smtClean="0"/>
          </a:p>
          <a:p>
            <a:r>
              <a:rPr lang="en-US" altLang="zh-CN" sz="2400" dirty="0"/>
              <a:t>PREFIX </a:t>
            </a:r>
            <a:r>
              <a:rPr lang="en-US" altLang="zh-CN" sz="2400" dirty="0" err="1"/>
              <a:t>vcard</a:t>
            </a:r>
            <a:r>
              <a:rPr lang="en-US" altLang="zh-CN" sz="2400" dirty="0"/>
              <a:t>: &lt;http://www.w3.org/2001/vcard-rdf/3.0#&gt;</a:t>
            </a:r>
          </a:p>
          <a:p>
            <a:r>
              <a:rPr lang="en-US" altLang="zh-CN" sz="2400" dirty="0" smtClean="0"/>
              <a:t>SELECT </a:t>
            </a:r>
            <a:r>
              <a:rPr lang="en-US" altLang="zh-CN" sz="2400" dirty="0"/>
              <a:t>?g</a:t>
            </a:r>
          </a:p>
          <a:p>
            <a:r>
              <a:rPr lang="en-US" altLang="zh-CN" sz="2400" dirty="0" smtClean="0"/>
              <a:t>WHERE { </a:t>
            </a:r>
            <a:r>
              <a:rPr lang="en-US" altLang="zh-CN" sz="2400" dirty="0"/>
              <a:t>?y </a:t>
            </a:r>
            <a:r>
              <a:rPr lang="en-US" altLang="zh-CN" sz="2400" dirty="0" err="1"/>
              <a:t>vcard:Given</a:t>
            </a:r>
            <a:r>
              <a:rPr lang="en-US" altLang="zh-CN" sz="2400" dirty="0"/>
              <a:t> ?g .</a:t>
            </a:r>
          </a:p>
          <a:p>
            <a:r>
              <a:rPr lang="en-US" altLang="zh-CN" sz="2400" dirty="0"/>
              <a:t>  </a:t>
            </a:r>
            <a:r>
              <a:rPr lang="en-US" altLang="zh-CN" sz="2400" dirty="0" smtClean="0"/>
              <a:t>              FILTER </a:t>
            </a:r>
            <a:r>
              <a:rPr lang="en-US" altLang="zh-CN" sz="2400" dirty="0"/>
              <a:t>regex(?g, "r", "</a:t>
            </a:r>
            <a:r>
              <a:rPr lang="en-US" altLang="zh-CN" sz="2400" dirty="0" err="1"/>
              <a:t>i</a:t>
            </a:r>
            <a:r>
              <a:rPr lang="en-US" altLang="zh-CN" sz="2400" dirty="0"/>
              <a:t>") </a:t>
            </a:r>
            <a:r>
              <a:rPr lang="en-US" altLang="zh-CN" sz="2400" dirty="0" smtClean="0"/>
              <a:t>  }</a:t>
            </a:r>
          </a:p>
          <a:p>
            <a:r>
              <a:rPr lang="zh-CN" altLang="en-US" sz="2400" dirty="0"/>
              <a:t>例：过滤器</a:t>
            </a:r>
            <a:r>
              <a:rPr lang="zh-CN" altLang="en-US" sz="2400" dirty="0" smtClean="0"/>
              <a:t>，算数表达式（必须在圆括号中），查找</a:t>
            </a:r>
            <a:r>
              <a:rPr lang="en-US" altLang="zh-CN" sz="2400" dirty="0"/>
              <a:t>24</a:t>
            </a:r>
            <a:r>
              <a:rPr lang="zh-CN" altLang="en-US" sz="2400" dirty="0"/>
              <a:t>岁以上的人的</a:t>
            </a:r>
            <a:r>
              <a:rPr lang="zh-CN" altLang="en-US" sz="2400" dirty="0" smtClean="0"/>
              <a:t>名字</a:t>
            </a:r>
            <a:endParaRPr lang="en-US" altLang="zh-CN" sz="2400" dirty="0" smtClean="0"/>
          </a:p>
          <a:p>
            <a:r>
              <a:rPr lang="en-US" altLang="zh-CN" sz="2400" dirty="0"/>
              <a:t>PREFIX info: &lt;http:</a:t>
            </a:r>
            <a:r>
              <a:rPr lang="en-US" altLang="zh-CN" sz="2400" i="1" dirty="0"/>
              <a:t>//somewhere/peopleInfo#&gt;</a:t>
            </a:r>
            <a:endParaRPr lang="en-US" altLang="zh-CN" sz="2400" dirty="0"/>
          </a:p>
          <a:p>
            <a:r>
              <a:rPr lang="en-US" altLang="zh-CN" sz="2400" dirty="0"/>
              <a:t>SELECT ?</a:t>
            </a:r>
            <a:r>
              <a:rPr lang="en-US" altLang="zh-CN" sz="2400" dirty="0" smtClean="0"/>
              <a:t>resource WHERE</a:t>
            </a:r>
            <a:endParaRPr lang="en-US" altLang="zh-CN" sz="2400" dirty="0"/>
          </a:p>
          <a:p>
            <a:r>
              <a:rPr lang="en-US" altLang="zh-CN" sz="2400" dirty="0" smtClean="0"/>
              <a:t>{   ?</a:t>
            </a:r>
            <a:r>
              <a:rPr lang="en-US" altLang="zh-CN" sz="2400" dirty="0"/>
              <a:t>resource </a:t>
            </a:r>
            <a:r>
              <a:rPr lang="en-US" altLang="zh-CN" sz="2400" dirty="0" err="1"/>
              <a:t>info:age</a:t>
            </a:r>
            <a:r>
              <a:rPr lang="en-US" altLang="zh-CN" sz="2400" dirty="0"/>
              <a:t> ?age .</a:t>
            </a:r>
          </a:p>
          <a:p>
            <a:r>
              <a:rPr lang="en-US" altLang="zh-CN" sz="2400" dirty="0" smtClean="0"/>
              <a:t>     FILTER </a:t>
            </a:r>
            <a:r>
              <a:rPr lang="en-US" altLang="zh-CN" sz="2400" dirty="0"/>
              <a:t>(?age &gt;= 24</a:t>
            </a:r>
            <a:r>
              <a:rPr lang="en-US" altLang="zh-CN" sz="2400" dirty="0" smtClean="0"/>
              <a:t>)    }</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75</a:t>
            </a:fld>
            <a:endParaRPr lang="zh-CN" altLang="en-US" dirty="0"/>
          </a:p>
        </p:txBody>
      </p:sp>
      <p:sp>
        <p:nvSpPr>
          <p:cNvPr id="6" name="矩形 5"/>
          <p:cNvSpPr/>
          <p:nvPr/>
        </p:nvSpPr>
        <p:spPr>
          <a:xfrm>
            <a:off x="838200" y="6536809"/>
            <a:ext cx="6832320" cy="369332"/>
          </a:xfrm>
          <a:prstGeom prst="rect">
            <a:avLst/>
          </a:prstGeom>
        </p:spPr>
        <p:txBody>
          <a:bodyPr wrap="none">
            <a:spAutoFit/>
          </a:bodyPr>
          <a:lstStyle/>
          <a:p>
            <a:r>
              <a:rPr lang="zh-CN" altLang="en-US" dirty="0" smtClean="0">
                <a:solidFill>
                  <a:schemeClr val="bg1">
                    <a:lumMod val="85000"/>
                  </a:schemeClr>
                </a:solidFill>
              </a:rPr>
              <a:t>引自：</a:t>
            </a:r>
            <a:r>
              <a:rPr lang="en-US" altLang="zh-CN" dirty="0">
                <a:solidFill>
                  <a:schemeClr val="bg1">
                    <a:lumMod val="85000"/>
                  </a:schemeClr>
                </a:solidFill>
              </a:rPr>
              <a:t>https://blog.csdn.net/guotong1988/article/details/79397235</a:t>
            </a:r>
          </a:p>
        </p:txBody>
      </p:sp>
    </p:spTree>
    <p:extLst>
      <p:ext uri="{BB962C8B-B14F-4D97-AF65-F5344CB8AC3E}">
        <p14:creationId xmlns:p14="http://schemas.microsoft.com/office/powerpoint/2010/main" val="29879031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29"/>
            <a:ext cx="10515600" cy="920336"/>
          </a:xfrm>
        </p:spPr>
        <p:txBody>
          <a:bodyPr/>
          <a:lstStyle/>
          <a:p>
            <a:r>
              <a:rPr lang="en-US" altLang="zh-CN" dirty="0"/>
              <a:t>5.3.1 </a:t>
            </a:r>
            <a:r>
              <a:rPr lang="en-US" altLang="zh-CN" dirty="0" smtClean="0"/>
              <a:t>SPARQL</a:t>
            </a:r>
            <a:r>
              <a:rPr lang="zh-CN" altLang="en-US" dirty="0" smtClean="0"/>
              <a:t>（续）</a:t>
            </a:r>
            <a:endParaRPr lang="zh-CN" altLang="en-US" dirty="0"/>
          </a:p>
        </p:txBody>
      </p:sp>
      <p:sp>
        <p:nvSpPr>
          <p:cNvPr id="3" name="内容占位符 2"/>
          <p:cNvSpPr>
            <a:spLocks noGrp="1"/>
          </p:cNvSpPr>
          <p:nvPr>
            <p:ph idx="1"/>
          </p:nvPr>
        </p:nvSpPr>
        <p:spPr>
          <a:xfrm>
            <a:off x="838200" y="697338"/>
            <a:ext cx="10515600" cy="5938293"/>
          </a:xfrm>
        </p:spPr>
        <p:txBody>
          <a:bodyPr>
            <a:noAutofit/>
          </a:bodyPr>
          <a:lstStyle/>
          <a:p>
            <a:r>
              <a:rPr lang="zh-CN" altLang="en-US" sz="2000" dirty="0" smtClean="0"/>
              <a:t>例：可选条件</a:t>
            </a:r>
            <a:r>
              <a:rPr lang="en-US" altLang="zh-CN" sz="2000" dirty="0" smtClean="0"/>
              <a:t>optional</a:t>
            </a:r>
            <a:r>
              <a:rPr lang="zh-CN" altLang="en-US" sz="2000" dirty="0"/>
              <a:t>，</a:t>
            </a:r>
            <a:r>
              <a:rPr lang="zh-CN" altLang="en-US" sz="2000" dirty="0" smtClean="0"/>
              <a:t>获取一本书的标题及价格（</a:t>
            </a:r>
            <a:r>
              <a:rPr lang="zh-CN" altLang="en-US" sz="2000" dirty="0" smtClean="0">
                <a:solidFill>
                  <a:srgbClr val="FF0000"/>
                </a:solidFill>
              </a:rPr>
              <a:t>如果有价格则显示价格</a:t>
            </a:r>
            <a:r>
              <a:rPr lang="zh-CN" altLang="en-US" sz="2000" dirty="0" smtClean="0"/>
              <a:t>）</a:t>
            </a:r>
            <a:endParaRPr lang="en-US" altLang="zh-CN" sz="2000" dirty="0" smtClean="0"/>
          </a:p>
          <a:p>
            <a:r>
              <a:rPr lang="en-US" altLang="zh-CN" sz="2000" dirty="0"/>
              <a:t>PREFIX  dc:  &lt;http://purl.org/dc/elements/1.1/&gt;</a:t>
            </a:r>
            <a:endParaRPr lang="zh-CN" altLang="zh-CN" sz="2000" dirty="0"/>
          </a:p>
          <a:p>
            <a:r>
              <a:rPr lang="en-US" altLang="zh-CN" sz="2000" dirty="0"/>
              <a:t>PREFIX  ns:  &lt;http://example.org/ns#&gt;</a:t>
            </a:r>
            <a:endParaRPr lang="zh-CN" altLang="zh-CN" sz="2000" dirty="0"/>
          </a:p>
          <a:p>
            <a:r>
              <a:rPr lang="en-US" altLang="zh-CN" sz="2000" dirty="0"/>
              <a:t>SELECT  ?title ?price</a:t>
            </a:r>
            <a:endParaRPr lang="zh-CN" altLang="zh-CN" sz="2000" dirty="0"/>
          </a:p>
          <a:p>
            <a:r>
              <a:rPr lang="en-US" altLang="zh-CN" sz="2000" dirty="0"/>
              <a:t>WHERE   { ?x </a:t>
            </a:r>
            <a:r>
              <a:rPr lang="en-US" altLang="zh-CN" sz="2000" dirty="0" err="1"/>
              <a:t>dc:title</a:t>
            </a:r>
            <a:r>
              <a:rPr lang="en-US" altLang="zh-CN" sz="2000" dirty="0"/>
              <a:t> ?title .</a:t>
            </a:r>
            <a:endParaRPr lang="zh-CN" altLang="zh-CN" sz="2000" dirty="0"/>
          </a:p>
          <a:p>
            <a:r>
              <a:rPr lang="en-US" altLang="zh-CN" sz="2000" dirty="0"/>
              <a:t>          </a:t>
            </a:r>
            <a:r>
              <a:rPr lang="en-US" altLang="zh-CN" sz="2000" dirty="0">
                <a:solidFill>
                  <a:srgbClr val="FF0000"/>
                </a:solidFill>
              </a:rPr>
              <a:t>OPTIONAL</a:t>
            </a:r>
            <a:r>
              <a:rPr lang="en-US" altLang="zh-CN" sz="2000" dirty="0"/>
              <a:t> { ?x </a:t>
            </a:r>
            <a:r>
              <a:rPr lang="en-US" altLang="zh-CN" sz="2000" dirty="0" err="1"/>
              <a:t>ns:price</a:t>
            </a:r>
            <a:r>
              <a:rPr lang="en-US" altLang="zh-CN" sz="2000" dirty="0"/>
              <a:t> ?</a:t>
            </a:r>
            <a:r>
              <a:rPr lang="en-US" altLang="zh-CN" sz="2000" dirty="0" smtClean="0"/>
              <a:t>price }            }</a:t>
            </a:r>
          </a:p>
          <a:p>
            <a:r>
              <a:rPr lang="zh-CN" altLang="en-US" sz="2000" dirty="0" smtClean="0"/>
              <a:t>例：</a:t>
            </a:r>
            <a:r>
              <a:rPr lang="en-US" altLang="zh-CN" sz="2000" dirty="0"/>
              <a:t>OPTIONAL + </a:t>
            </a:r>
            <a:r>
              <a:rPr lang="en-US" altLang="zh-CN" sz="2000" dirty="0" smtClean="0"/>
              <a:t>FILTER</a:t>
            </a:r>
            <a:r>
              <a:rPr lang="zh-CN" altLang="en-US" sz="2000" dirty="0" smtClean="0"/>
              <a:t>，</a:t>
            </a:r>
            <a:r>
              <a:rPr lang="zh-CN" altLang="en-US" sz="2000" dirty="0"/>
              <a:t>获取一本书的标题及价格（</a:t>
            </a:r>
            <a:r>
              <a:rPr lang="zh-CN" altLang="en-US" sz="2000" dirty="0">
                <a:solidFill>
                  <a:srgbClr val="FF0000"/>
                </a:solidFill>
              </a:rPr>
              <a:t>如果有价格</a:t>
            </a:r>
            <a:r>
              <a:rPr lang="zh-CN" altLang="en-US" sz="2000" dirty="0" smtClean="0">
                <a:solidFill>
                  <a:srgbClr val="FF0000"/>
                </a:solidFill>
              </a:rPr>
              <a:t>则要求少于</a:t>
            </a:r>
            <a:r>
              <a:rPr lang="en-US" altLang="zh-CN" sz="2000" dirty="0" smtClean="0">
                <a:solidFill>
                  <a:srgbClr val="FF0000"/>
                </a:solidFill>
              </a:rPr>
              <a:t>30</a:t>
            </a:r>
            <a:r>
              <a:rPr lang="zh-CN" altLang="en-US" sz="2000" dirty="0" smtClean="0">
                <a:solidFill>
                  <a:srgbClr val="FF0000"/>
                </a:solidFill>
              </a:rPr>
              <a:t>元</a:t>
            </a:r>
            <a:r>
              <a:rPr lang="zh-CN" altLang="en-US" sz="2000" dirty="0" smtClean="0"/>
              <a:t>）</a:t>
            </a:r>
            <a:endParaRPr lang="en-US" altLang="zh-CN" sz="2000" dirty="0"/>
          </a:p>
          <a:p>
            <a:r>
              <a:rPr lang="en-US" altLang="zh-CN" sz="2000" dirty="0" smtClean="0"/>
              <a:t>PREFIX  </a:t>
            </a:r>
            <a:r>
              <a:rPr lang="en-US" altLang="zh-CN" sz="2000" dirty="0"/>
              <a:t>dc:  &lt;http://purl.org/dc/elements/1.1/&gt;</a:t>
            </a:r>
            <a:endParaRPr lang="zh-CN" altLang="zh-CN" sz="2000" dirty="0"/>
          </a:p>
          <a:p>
            <a:r>
              <a:rPr lang="en-US" altLang="zh-CN" sz="2000" dirty="0"/>
              <a:t>PREFIX  ns:  &lt;http://example.org/ns#&gt;</a:t>
            </a:r>
            <a:endParaRPr lang="zh-CN" altLang="zh-CN" sz="2000" dirty="0"/>
          </a:p>
          <a:p>
            <a:r>
              <a:rPr lang="en-US" altLang="zh-CN" sz="2000" dirty="0"/>
              <a:t>SELECT  ?title ?price</a:t>
            </a:r>
            <a:endParaRPr lang="zh-CN" altLang="zh-CN" sz="2000" dirty="0"/>
          </a:p>
          <a:p>
            <a:r>
              <a:rPr lang="en-US" altLang="zh-CN" sz="2000" dirty="0"/>
              <a:t>WHERE   { ?x </a:t>
            </a:r>
            <a:r>
              <a:rPr lang="en-US" altLang="zh-CN" sz="2000" dirty="0" err="1"/>
              <a:t>dc:title</a:t>
            </a:r>
            <a:r>
              <a:rPr lang="en-US" altLang="zh-CN" sz="2000" dirty="0"/>
              <a:t> ?title .</a:t>
            </a:r>
            <a:endParaRPr lang="zh-CN" altLang="zh-CN" sz="2000" dirty="0"/>
          </a:p>
          <a:p>
            <a:r>
              <a:rPr lang="en-US" altLang="zh-CN" sz="2000" dirty="0">
                <a:solidFill>
                  <a:srgbClr val="FF0000"/>
                </a:solidFill>
              </a:rPr>
              <a:t>          OPTIONAL </a:t>
            </a:r>
            <a:r>
              <a:rPr lang="en-US" altLang="zh-CN" sz="2000" dirty="0"/>
              <a:t>{ ?x </a:t>
            </a:r>
            <a:r>
              <a:rPr lang="en-US" altLang="zh-CN" sz="2000" dirty="0" err="1"/>
              <a:t>ns:price</a:t>
            </a:r>
            <a:r>
              <a:rPr lang="en-US" altLang="zh-CN" sz="2000" dirty="0"/>
              <a:t> ?price . FILTER (?price &lt; 30) </a:t>
            </a:r>
            <a:r>
              <a:rPr lang="en-US" altLang="zh-CN" sz="2000" dirty="0" smtClean="0"/>
              <a:t>}             </a:t>
            </a:r>
            <a:r>
              <a:rPr lang="en-US" altLang="zh-CN" sz="2000" dirty="0"/>
              <a:t>}  </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76</a:t>
            </a:fld>
            <a:endParaRPr lang="zh-CN" altLang="en-US" dirty="0"/>
          </a:p>
        </p:txBody>
      </p:sp>
      <p:sp>
        <p:nvSpPr>
          <p:cNvPr id="5" name="矩形 4"/>
          <p:cNvSpPr/>
          <p:nvPr/>
        </p:nvSpPr>
        <p:spPr>
          <a:xfrm>
            <a:off x="838200" y="6356350"/>
            <a:ext cx="4788490" cy="369332"/>
          </a:xfrm>
          <a:prstGeom prst="rect">
            <a:avLst/>
          </a:prstGeom>
        </p:spPr>
        <p:txBody>
          <a:bodyPr wrap="none">
            <a:spAutoFit/>
          </a:bodyPr>
          <a:lstStyle/>
          <a:p>
            <a:r>
              <a:rPr lang="zh-CN" altLang="en-US" dirty="0" smtClean="0">
                <a:solidFill>
                  <a:schemeClr val="bg1">
                    <a:lumMod val="75000"/>
                  </a:schemeClr>
                </a:solidFill>
              </a:rPr>
              <a:t>引自：</a:t>
            </a:r>
            <a:r>
              <a:rPr lang="en-US" altLang="zh-CN" dirty="0">
                <a:solidFill>
                  <a:schemeClr val="bg1">
                    <a:lumMod val="75000"/>
                  </a:schemeClr>
                </a:solidFill>
              </a:rPr>
              <a:t>https://blog.csdn.net/weixin_38168198/</a:t>
            </a:r>
          </a:p>
        </p:txBody>
      </p:sp>
    </p:spTree>
    <p:extLst>
      <p:ext uri="{BB962C8B-B14F-4D97-AF65-F5344CB8AC3E}">
        <p14:creationId xmlns:p14="http://schemas.microsoft.com/office/powerpoint/2010/main" val="3666526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29"/>
            <a:ext cx="10515600" cy="920336"/>
          </a:xfrm>
        </p:spPr>
        <p:txBody>
          <a:bodyPr/>
          <a:lstStyle/>
          <a:p>
            <a:r>
              <a:rPr lang="en-US" altLang="zh-CN" dirty="0"/>
              <a:t>5.3.1 </a:t>
            </a:r>
            <a:r>
              <a:rPr lang="en-US" altLang="zh-CN" dirty="0" smtClean="0"/>
              <a:t>SPARQL</a:t>
            </a:r>
            <a:r>
              <a:rPr lang="zh-CN" altLang="en-US" dirty="0" smtClean="0"/>
              <a:t>（续）</a:t>
            </a:r>
            <a:endParaRPr lang="zh-CN" altLang="en-US" dirty="0"/>
          </a:p>
        </p:txBody>
      </p:sp>
      <p:sp>
        <p:nvSpPr>
          <p:cNvPr id="3" name="内容占位符 2"/>
          <p:cNvSpPr>
            <a:spLocks noGrp="1"/>
          </p:cNvSpPr>
          <p:nvPr>
            <p:ph idx="1"/>
          </p:nvPr>
        </p:nvSpPr>
        <p:spPr>
          <a:xfrm>
            <a:off x="838200" y="697338"/>
            <a:ext cx="10515600" cy="5938293"/>
          </a:xfrm>
        </p:spPr>
        <p:txBody>
          <a:bodyPr>
            <a:noAutofit/>
          </a:bodyPr>
          <a:lstStyle/>
          <a:p>
            <a:r>
              <a:rPr lang="zh-CN" altLang="en-US" sz="2400" dirty="0" smtClean="0"/>
              <a:t>例：并集，去重</a:t>
            </a:r>
            <a:endParaRPr lang="en-US" altLang="zh-CN" sz="2400" dirty="0" smtClean="0"/>
          </a:p>
          <a:p>
            <a:r>
              <a:rPr lang="en-US" altLang="zh-CN" sz="2400" dirty="0" smtClean="0"/>
              <a:t>PREFIX </a:t>
            </a:r>
            <a:r>
              <a:rPr lang="en-US" altLang="zh-CN" sz="2400" dirty="0"/>
              <a:t>dc10:  &lt;http://purl.org/dc/elements/1.0/&gt;</a:t>
            </a:r>
            <a:endParaRPr lang="zh-CN" altLang="zh-CN" sz="2400" dirty="0"/>
          </a:p>
          <a:p>
            <a:r>
              <a:rPr lang="en-US" altLang="zh-CN" sz="2400" dirty="0"/>
              <a:t>PREFIX dc11:  &lt;http://purl.org/dc/elements/1.1/&gt;</a:t>
            </a:r>
            <a:endParaRPr lang="zh-CN" altLang="zh-CN" sz="2400" dirty="0"/>
          </a:p>
          <a:p>
            <a:r>
              <a:rPr lang="en-US" altLang="zh-CN" sz="2400" dirty="0" smtClean="0"/>
              <a:t>SELECT DISTINCT ?title</a:t>
            </a:r>
            <a:endParaRPr lang="zh-CN" altLang="zh-CN" sz="2400" dirty="0"/>
          </a:p>
          <a:p>
            <a:r>
              <a:rPr lang="en-US" altLang="zh-CN" sz="2400" dirty="0"/>
              <a:t>WHERE  { { ?book </a:t>
            </a:r>
            <a:r>
              <a:rPr lang="en-US" altLang="zh-CN" sz="2400" dirty="0">
                <a:solidFill>
                  <a:srgbClr val="FF0000"/>
                </a:solidFill>
              </a:rPr>
              <a:t>dc10</a:t>
            </a:r>
            <a:r>
              <a:rPr lang="en-US" altLang="zh-CN" sz="2400" dirty="0"/>
              <a:t>:title  ?title } UNION { ?book </a:t>
            </a:r>
            <a:r>
              <a:rPr lang="en-US" altLang="zh-CN" sz="2400" dirty="0">
                <a:solidFill>
                  <a:srgbClr val="FF0000"/>
                </a:solidFill>
              </a:rPr>
              <a:t>dc11</a:t>
            </a:r>
            <a:r>
              <a:rPr lang="en-US" altLang="zh-CN" sz="2400" dirty="0"/>
              <a:t>:title  ?title } } </a:t>
            </a:r>
            <a:endParaRPr lang="en-US" altLang="zh-CN" sz="2400" dirty="0" smtClean="0"/>
          </a:p>
          <a:p>
            <a:endParaRPr lang="en-US" altLang="zh-CN" sz="2400" dirty="0" smtClean="0"/>
          </a:p>
          <a:p>
            <a:r>
              <a:rPr lang="zh-CN" altLang="en-US" sz="2400" dirty="0" smtClean="0"/>
              <a:t>例：判断是否存在，是否存在解决方案</a:t>
            </a:r>
            <a:endParaRPr lang="en-US" altLang="zh-CN" sz="2400" dirty="0" smtClean="0"/>
          </a:p>
          <a:p>
            <a:r>
              <a:rPr lang="en-US" altLang="zh-CN" sz="2400" dirty="0"/>
              <a:t>PREFIX </a:t>
            </a:r>
            <a:r>
              <a:rPr lang="en-US" altLang="zh-CN" sz="2400" dirty="0" err="1"/>
              <a:t>foaf</a:t>
            </a:r>
            <a:r>
              <a:rPr lang="en-US" altLang="zh-CN" sz="2400" dirty="0"/>
              <a:t>:    &lt;http://xmlns.com/foaf/0.1/&gt;</a:t>
            </a:r>
          </a:p>
          <a:p>
            <a:r>
              <a:rPr lang="en-US" altLang="zh-CN" sz="2400" dirty="0">
                <a:solidFill>
                  <a:srgbClr val="FF0000"/>
                </a:solidFill>
              </a:rPr>
              <a:t>ASK  </a:t>
            </a:r>
            <a:r>
              <a:rPr lang="en-US" altLang="zh-CN" sz="2400" dirty="0"/>
              <a:t>{ ?x </a:t>
            </a:r>
            <a:r>
              <a:rPr lang="en-US" altLang="zh-CN" sz="2400" dirty="0" err="1"/>
              <a:t>foaf:name</a:t>
            </a:r>
            <a:r>
              <a:rPr lang="en-US" altLang="zh-CN" sz="2400" dirty="0"/>
              <a:t>  "Alice" ;</a:t>
            </a:r>
          </a:p>
          <a:p>
            <a:r>
              <a:rPr lang="en-US" altLang="zh-CN" sz="2400" dirty="0" smtClean="0"/>
              <a:t>               </a:t>
            </a:r>
            <a:r>
              <a:rPr lang="en-US" altLang="zh-CN" sz="2400" dirty="0" err="1"/>
              <a:t>foaf:mbox</a:t>
            </a:r>
            <a:r>
              <a:rPr lang="en-US" altLang="zh-CN" sz="2400" dirty="0"/>
              <a:t>  &lt;mailto:alice@work.example&gt; } </a:t>
            </a:r>
            <a:endParaRPr lang="en-US" altLang="zh-CN" sz="2400"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77</a:t>
            </a:fld>
            <a:endParaRPr lang="zh-CN" altLang="en-US" dirty="0"/>
          </a:p>
        </p:txBody>
      </p:sp>
      <p:sp>
        <p:nvSpPr>
          <p:cNvPr id="5" name="矩形 4"/>
          <p:cNvSpPr/>
          <p:nvPr/>
        </p:nvSpPr>
        <p:spPr>
          <a:xfrm>
            <a:off x="838200" y="6356350"/>
            <a:ext cx="4788490" cy="369332"/>
          </a:xfrm>
          <a:prstGeom prst="rect">
            <a:avLst/>
          </a:prstGeom>
        </p:spPr>
        <p:txBody>
          <a:bodyPr wrap="none">
            <a:spAutoFit/>
          </a:bodyPr>
          <a:lstStyle/>
          <a:p>
            <a:r>
              <a:rPr lang="zh-CN" altLang="en-US" dirty="0" smtClean="0">
                <a:solidFill>
                  <a:schemeClr val="bg1">
                    <a:lumMod val="75000"/>
                  </a:schemeClr>
                </a:solidFill>
              </a:rPr>
              <a:t>引自：</a:t>
            </a:r>
            <a:r>
              <a:rPr lang="en-US" altLang="zh-CN" dirty="0">
                <a:solidFill>
                  <a:schemeClr val="bg1">
                    <a:lumMod val="75000"/>
                  </a:schemeClr>
                </a:solidFill>
              </a:rPr>
              <a:t>https://blog.csdn.net/weixin_38168198/</a:t>
            </a:r>
          </a:p>
        </p:txBody>
      </p:sp>
    </p:spTree>
    <p:extLst>
      <p:ext uri="{BB962C8B-B14F-4D97-AF65-F5344CB8AC3E}">
        <p14:creationId xmlns:p14="http://schemas.microsoft.com/office/powerpoint/2010/main" val="18574877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29"/>
            <a:ext cx="10515600" cy="920336"/>
          </a:xfrm>
        </p:spPr>
        <p:txBody>
          <a:bodyPr/>
          <a:lstStyle/>
          <a:p>
            <a:r>
              <a:rPr lang="en-US" altLang="zh-CN" dirty="0"/>
              <a:t>5.3.1 </a:t>
            </a:r>
            <a:r>
              <a:rPr lang="en-US" altLang="zh-CN" dirty="0" smtClean="0"/>
              <a:t>SPARQL</a:t>
            </a:r>
            <a:r>
              <a:rPr lang="zh-CN" altLang="en-US" dirty="0" smtClean="0"/>
              <a:t>（续）</a:t>
            </a:r>
            <a:endParaRPr lang="zh-CN" altLang="en-US" dirty="0"/>
          </a:p>
        </p:txBody>
      </p:sp>
      <p:sp>
        <p:nvSpPr>
          <p:cNvPr id="3" name="内容占位符 2"/>
          <p:cNvSpPr>
            <a:spLocks noGrp="1"/>
          </p:cNvSpPr>
          <p:nvPr>
            <p:ph idx="1"/>
          </p:nvPr>
        </p:nvSpPr>
        <p:spPr>
          <a:xfrm>
            <a:off x="838200" y="742452"/>
            <a:ext cx="10881360" cy="6115548"/>
          </a:xfrm>
        </p:spPr>
        <p:txBody>
          <a:bodyPr>
            <a:noAutofit/>
          </a:bodyPr>
          <a:lstStyle/>
          <a:p>
            <a:r>
              <a:rPr lang="zh-CN" altLang="en-US" sz="2200" dirty="0" smtClean="0"/>
              <a:t>例：嵌套查询</a:t>
            </a:r>
            <a:endParaRPr lang="en-US" altLang="zh-CN" sz="2200" dirty="0" smtClean="0"/>
          </a:p>
          <a:p>
            <a:r>
              <a:rPr lang="en-US" altLang="zh-CN" sz="2200" dirty="0"/>
              <a:t>SELECT </a:t>
            </a:r>
            <a:r>
              <a:rPr lang="en-US" altLang="zh-CN" sz="2200" dirty="0">
                <a:solidFill>
                  <a:srgbClr val="FF0000"/>
                </a:solidFill>
              </a:rPr>
              <a:t>?y </a:t>
            </a:r>
            <a:r>
              <a:rPr lang="en-US" altLang="zh-CN" sz="2200" dirty="0"/>
              <a:t>WHERE {</a:t>
            </a:r>
          </a:p>
          <a:p>
            <a:r>
              <a:rPr lang="en-US" altLang="zh-CN" sz="2200" dirty="0"/>
              <a:t>        ?x  &lt;</a:t>
            </a:r>
            <a:r>
              <a:rPr lang="en-US" altLang="zh-CN" sz="2200" dirty="0" err="1"/>
              <a:t>fedora-rels-ext:isMemberOfCollection</a:t>
            </a:r>
            <a:r>
              <a:rPr lang="en-US" altLang="zh-CN" sz="2200" dirty="0"/>
              <a:t>&gt; &lt;</a:t>
            </a:r>
            <a:r>
              <a:rPr lang="en-US" altLang="zh-CN" sz="2200" dirty="0" err="1"/>
              <a:t>info:fedora</a:t>
            </a:r>
            <a:r>
              <a:rPr lang="en-US" altLang="zh-CN" sz="2200" dirty="0"/>
              <a:t>/</a:t>
            </a:r>
            <a:r>
              <a:rPr lang="en-US" altLang="zh-CN" sz="2200" dirty="0" err="1"/>
              <a:t>collection:ramsey</a:t>
            </a:r>
            <a:r>
              <a:rPr lang="en-US" altLang="zh-CN" sz="2200" dirty="0"/>
              <a:t>&gt;</a:t>
            </a:r>
          </a:p>
          <a:p>
            <a:r>
              <a:rPr lang="en-US" altLang="zh-CN" sz="2200" dirty="0">
                <a:solidFill>
                  <a:srgbClr val="FF0000"/>
                </a:solidFill>
              </a:rPr>
              <a:t>        ?y  </a:t>
            </a:r>
            <a:r>
              <a:rPr lang="en-US" altLang="zh-CN" sz="2200" dirty="0"/>
              <a:t>&lt;</a:t>
            </a:r>
            <a:r>
              <a:rPr lang="en-US" altLang="zh-CN" sz="2200" dirty="0" err="1"/>
              <a:t>fedora-rels-ext:isMemberOfCollection</a:t>
            </a:r>
            <a:r>
              <a:rPr lang="en-US" altLang="zh-CN" sz="2200" dirty="0"/>
              <a:t>&gt; ?</a:t>
            </a:r>
            <a:r>
              <a:rPr lang="en-US" altLang="zh-CN" sz="2200" dirty="0" smtClean="0"/>
              <a:t>x     }</a:t>
            </a:r>
          </a:p>
          <a:p>
            <a:r>
              <a:rPr lang="zh-CN" altLang="en-US" sz="2200" dirty="0" smtClean="0"/>
              <a:t>例：嵌套查询</a:t>
            </a:r>
            <a:endParaRPr lang="en-US" altLang="zh-CN" sz="2200" dirty="0" smtClean="0"/>
          </a:p>
          <a:p>
            <a:r>
              <a:rPr lang="en-US" altLang="zh-CN" sz="1800" dirty="0" smtClean="0"/>
              <a:t>prefix org: http://www.w3.org/ns/org#</a:t>
            </a:r>
          </a:p>
          <a:p>
            <a:r>
              <a:rPr lang="en-US" altLang="zh-CN" sz="1800" dirty="0" smtClean="0"/>
              <a:t>prefix </a:t>
            </a:r>
            <a:r>
              <a:rPr lang="en-US" altLang="zh-CN" sz="1800" dirty="0" err="1" smtClean="0"/>
              <a:t>gn</a:t>
            </a:r>
            <a:r>
              <a:rPr lang="en-US" altLang="zh-CN" sz="1800" dirty="0" smtClean="0"/>
              <a:t>: http://www.geonames.org/ontology#</a:t>
            </a:r>
          </a:p>
          <a:p>
            <a:r>
              <a:rPr lang="en-US" altLang="zh-CN" sz="2200" dirty="0" smtClean="0"/>
              <a:t>select ?s  ?o  ?k  ?r</a:t>
            </a:r>
          </a:p>
          <a:p>
            <a:r>
              <a:rPr lang="en-US" altLang="zh-CN" sz="2200" dirty="0"/>
              <a:t>where {?s </a:t>
            </a:r>
            <a:r>
              <a:rPr lang="en-US" altLang="zh-CN" sz="2200" dirty="0" err="1"/>
              <a:t>org:hasSite</a:t>
            </a:r>
            <a:r>
              <a:rPr lang="en-US" altLang="zh-CN" sz="2200" dirty="0"/>
              <a:t> ?o .      </a:t>
            </a:r>
          </a:p>
          <a:p>
            <a:r>
              <a:rPr lang="en-US" altLang="zh-CN" sz="2200" dirty="0"/>
              <a:t>            ?o </a:t>
            </a:r>
            <a:r>
              <a:rPr lang="en-US" altLang="zh-CN" sz="2200" dirty="0" err="1"/>
              <a:t>org:siteAddress</a:t>
            </a:r>
            <a:r>
              <a:rPr lang="en-US" altLang="zh-CN" sz="2200" dirty="0"/>
              <a:t> ?k .     </a:t>
            </a:r>
          </a:p>
          <a:p>
            <a:r>
              <a:rPr lang="en-US" altLang="zh-CN" sz="2200" dirty="0"/>
              <a:t>            ?k </a:t>
            </a:r>
            <a:r>
              <a:rPr lang="en-US" altLang="zh-CN" sz="2200" dirty="0" err="1"/>
              <a:t>gn:countryCode</a:t>
            </a:r>
            <a:r>
              <a:rPr lang="en-US" altLang="zh-CN" sz="2200" dirty="0"/>
              <a:t> ?r} limit 10</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78</a:t>
            </a:fld>
            <a:endParaRPr lang="zh-CN" altLang="en-US" dirty="0"/>
          </a:p>
        </p:txBody>
      </p:sp>
      <p:sp>
        <p:nvSpPr>
          <p:cNvPr id="6" name="矩形 5"/>
          <p:cNvSpPr/>
          <p:nvPr/>
        </p:nvSpPr>
        <p:spPr>
          <a:xfrm>
            <a:off x="838200" y="6536809"/>
            <a:ext cx="6088526" cy="369332"/>
          </a:xfrm>
          <a:prstGeom prst="rect">
            <a:avLst/>
          </a:prstGeom>
        </p:spPr>
        <p:txBody>
          <a:bodyPr wrap="none">
            <a:spAutoFit/>
          </a:bodyPr>
          <a:lstStyle/>
          <a:p>
            <a:r>
              <a:rPr lang="zh-CN" altLang="en-US" dirty="0" smtClean="0">
                <a:solidFill>
                  <a:schemeClr val="bg1">
                    <a:lumMod val="85000"/>
                  </a:schemeClr>
                </a:solidFill>
              </a:rPr>
              <a:t>引自：</a:t>
            </a:r>
            <a:r>
              <a:rPr lang="en-US" altLang="zh-CN" dirty="0">
                <a:solidFill>
                  <a:schemeClr val="bg1">
                    <a:lumMod val="85000"/>
                  </a:schemeClr>
                </a:solidFill>
              </a:rPr>
              <a:t>http://www.voidcn.com/article/p-zuuvduhi-bvb.html</a:t>
            </a:r>
          </a:p>
        </p:txBody>
      </p:sp>
    </p:spTree>
    <p:extLst>
      <p:ext uri="{BB962C8B-B14F-4D97-AF65-F5344CB8AC3E}">
        <p14:creationId xmlns:p14="http://schemas.microsoft.com/office/powerpoint/2010/main" val="39209207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29"/>
            <a:ext cx="10515600" cy="920336"/>
          </a:xfrm>
        </p:spPr>
        <p:txBody>
          <a:bodyPr/>
          <a:lstStyle/>
          <a:p>
            <a:r>
              <a:rPr lang="en-US" altLang="zh-CN" dirty="0"/>
              <a:t>5.3.1 </a:t>
            </a:r>
            <a:r>
              <a:rPr lang="en-US" altLang="zh-CN" dirty="0" smtClean="0"/>
              <a:t>SPARQL</a:t>
            </a:r>
            <a:r>
              <a:rPr lang="zh-CN" altLang="en-US" dirty="0" smtClean="0"/>
              <a:t>（续）</a:t>
            </a:r>
            <a:endParaRPr lang="zh-CN" altLang="en-US" dirty="0"/>
          </a:p>
        </p:txBody>
      </p:sp>
      <p:sp>
        <p:nvSpPr>
          <p:cNvPr id="3" name="内容占位符 2"/>
          <p:cNvSpPr>
            <a:spLocks noGrp="1"/>
          </p:cNvSpPr>
          <p:nvPr>
            <p:ph idx="1"/>
          </p:nvPr>
        </p:nvSpPr>
        <p:spPr>
          <a:xfrm>
            <a:off x="838200" y="742452"/>
            <a:ext cx="10881360" cy="6115548"/>
          </a:xfrm>
        </p:spPr>
        <p:txBody>
          <a:bodyPr>
            <a:noAutofit/>
          </a:bodyPr>
          <a:lstStyle/>
          <a:p>
            <a:r>
              <a:rPr lang="zh-CN" altLang="en-US" sz="2400" dirty="0" smtClean="0"/>
              <a:t>例：</a:t>
            </a:r>
            <a:r>
              <a:rPr lang="zh-CN" altLang="en-US" sz="2400" dirty="0"/>
              <a:t>聚合函数</a:t>
            </a:r>
            <a:r>
              <a:rPr lang="en-US" altLang="zh-CN" sz="2400" dirty="0"/>
              <a:t>(COUNT, SUM, MIN, MAX, AVG)</a:t>
            </a:r>
          </a:p>
          <a:p>
            <a:r>
              <a:rPr lang="en-US" altLang="zh-CN" sz="2400" dirty="0"/>
              <a:t>prefix info: &lt;http://zy.example.com/info#&gt;</a:t>
            </a:r>
            <a:endParaRPr lang="zh-CN" altLang="zh-CN" sz="2400" dirty="0"/>
          </a:p>
          <a:p>
            <a:r>
              <a:rPr lang="en-US" altLang="zh-CN" sz="2400" dirty="0"/>
              <a:t>prefix </a:t>
            </a:r>
            <a:r>
              <a:rPr lang="en-US" altLang="zh-CN" sz="2400" dirty="0" err="1"/>
              <a:t>rel</a:t>
            </a:r>
            <a:r>
              <a:rPr lang="en-US" altLang="zh-CN" sz="2400" dirty="0"/>
              <a:t>: &lt;http://zy.example.com/rel#&gt;</a:t>
            </a:r>
            <a:endParaRPr lang="zh-CN" altLang="zh-CN" sz="2400" dirty="0"/>
          </a:p>
          <a:p>
            <a:r>
              <a:rPr lang="en-US" altLang="zh-CN" sz="2400" dirty="0"/>
              <a:t> </a:t>
            </a:r>
            <a:endParaRPr lang="zh-CN" altLang="zh-CN" sz="2400" dirty="0"/>
          </a:p>
          <a:p>
            <a:r>
              <a:rPr lang="en-US" altLang="zh-CN" sz="2400" dirty="0"/>
              <a:t>select (AVG(?age) as ?</a:t>
            </a:r>
            <a:r>
              <a:rPr lang="en-US" altLang="zh-CN" sz="2400" dirty="0" err="1"/>
              <a:t>AvgAge</a:t>
            </a:r>
            <a:r>
              <a:rPr lang="en-US" altLang="zh-CN" sz="2400" dirty="0"/>
              <a:t>)</a:t>
            </a:r>
            <a:endParaRPr lang="zh-CN" altLang="zh-CN" sz="2400" dirty="0"/>
          </a:p>
          <a:p>
            <a:r>
              <a:rPr lang="en-US" altLang="zh-CN" sz="2400" dirty="0"/>
              <a:t>where{</a:t>
            </a:r>
            <a:endParaRPr lang="zh-CN" altLang="zh-CN" sz="2400" dirty="0"/>
          </a:p>
          <a:p>
            <a:r>
              <a:rPr lang="en-US" altLang="zh-CN" sz="2400" dirty="0"/>
              <a:t>	?person </a:t>
            </a:r>
            <a:r>
              <a:rPr lang="en-US" altLang="zh-CN" sz="2400" dirty="0" err="1"/>
              <a:t>info:age</a:t>
            </a:r>
            <a:r>
              <a:rPr lang="en-US" altLang="zh-CN" sz="2400" dirty="0"/>
              <a:t> ?age</a:t>
            </a:r>
            <a:endParaRPr lang="zh-CN" altLang="zh-CN" sz="2400" dirty="0"/>
          </a:p>
          <a:p>
            <a:r>
              <a:rPr lang="en-US" altLang="zh-CN" sz="2400" dirty="0"/>
              <a:t>}</a:t>
            </a:r>
            <a:endParaRPr lang="zh-CN"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79</a:t>
            </a:fld>
            <a:endParaRPr lang="zh-CN" altLang="en-US" dirty="0"/>
          </a:p>
        </p:txBody>
      </p:sp>
      <p:sp>
        <p:nvSpPr>
          <p:cNvPr id="6" name="矩形 5"/>
          <p:cNvSpPr/>
          <p:nvPr/>
        </p:nvSpPr>
        <p:spPr>
          <a:xfrm>
            <a:off x="838200" y="6536809"/>
            <a:ext cx="6934912" cy="369332"/>
          </a:xfrm>
          <a:prstGeom prst="rect">
            <a:avLst/>
          </a:prstGeom>
        </p:spPr>
        <p:txBody>
          <a:bodyPr wrap="none">
            <a:spAutoFit/>
          </a:bodyPr>
          <a:lstStyle/>
          <a:p>
            <a:r>
              <a:rPr lang="zh-CN" altLang="en-US" dirty="0" smtClean="0">
                <a:solidFill>
                  <a:schemeClr val="bg1">
                    <a:lumMod val="85000"/>
                  </a:schemeClr>
                </a:solidFill>
              </a:rPr>
              <a:t>引自：</a:t>
            </a:r>
            <a:r>
              <a:rPr lang="en-US" altLang="zh-CN" dirty="0">
                <a:solidFill>
                  <a:schemeClr val="bg1">
                    <a:lumMod val="85000"/>
                  </a:schemeClr>
                </a:solidFill>
              </a:rPr>
              <a:t> https://blog.csdn.net/zycxnanwang/article/details/84193147 </a:t>
            </a:r>
          </a:p>
        </p:txBody>
      </p:sp>
    </p:spTree>
    <p:extLst>
      <p:ext uri="{BB962C8B-B14F-4D97-AF65-F5344CB8AC3E}">
        <p14:creationId xmlns:p14="http://schemas.microsoft.com/office/powerpoint/2010/main" val="3441016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70338"/>
            <a:ext cx="10515600" cy="682562"/>
          </a:xfrm>
        </p:spPr>
        <p:txBody>
          <a:bodyPr>
            <a:normAutofit/>
          </a:bodyPr>
          <a:lstStyle/>
          <a:p>
            <a:r>
              <a:rPr lang="en-US" altLang="zh-CN" sz="2400" b="1" dirty="0"/>
              <a:t>5.1.2.1 </a:t>
            </a:r>
            <a:r>
              <a:rPr lang="zh-CN" altLang="en-US" sz="2400" b="1" dirty="0"/>
              <a:t>标签图定义及其语义</a:t>
            </a:r>
            <a:r>
              <a:rPr lang="zh-CN" altLang="en-US" sz="2400" b="1" dirty="0" smtClean="0"/>
              <a:t>表达（续）</a:t>
            </a:r>
            <a:endParaRPr lang="zh-CN" altLang="en-US" sz="2400" b="1" dirty="0"/>
          </a:p>
        </p:txBody>
      </p:sp>
      <p:sp>
        <p:nvSpPr>
          <p:cNvPr id="3" name="内容占位符 2"/>
          <p:cNvSpPr>
            <a:spLocks noGrp="1"/>
          </p:cNvSpPr>
          <p:nvPr>
            <p:ph idx="1"/>
          </p:nvPr>
        </p:nvSpPr>
        <p:spPr>
          <a:xfrm>
            <a:off x="838200" y="752901"/>
            <a:ext cx="10515600" cy="4351338"/>
          </a:xfrm>
        </p:spPr>
        <p:txBody>
          <a:bodyPr>
            <a:normAutofit/>
          </a:bodyPr>
          <a:lstStyle/>
          <a:p>
            <a:r>
              <a:rPr lang="zh-CN" altLang="en-US" sz="2400" b="1" dirty="0" smtClean="0"/>
              <a:t>标签图的扩充</a:t>
            </a:r>
            <a:endParaRPr lang="en-US" altLang="zh-CN" sz="2400" b="1" dirty="0" smtClean="0"/>
          </a:p>
          <a:p>
            <a:r>
              <a:rPr lang="zh-CN" altLang="en-US" sz="2400" dirty="0" smtClean="0"/>
              <a:t>描述顶点的类型：为顶点增加一条</a:t>
            </a:r>
            <a:r>
              <a:rPr lang="zh-CN" altLang="en-US" sz="2400" dirty="0" smtClean="0">
                <a:solidFill>
                  <a:srgbClr val="FF0000"/>
                </a:solidFill>
              </a:rPr>
              <a:t>带有类型标签的边</a:t>
            </a:r>
            <a:r>
              <a:rPr lang="zh-CN" altLang="en-US" sz="2400" dirty="0" smtClean="0"/>
              <a:t>来标记顶点类型。</a:t>
            </a:r>
            <a:endParaRPr lang="en-US" altLang="zh-CN" sz="2400" dirty="0" smtClean="0"/>
          </a:p>
          <a:p>
            <a:r>
              <a:rPr lang="zh-CN" altLang="en-US" sz="2400" dirty="0" smtClean="0"/>
              <a:t>例：</a:t>
            </a:r>
            <a:r>
              <a:rPr lang="en-US" altLang="zh-CN" sz="2400" dirty="0" smtClean="0"/>
              <a:t>&lt;</a:t>
            </a:r>
            <a:r>
              <a:rPr lang="zh-CN" altLang="en-US" sz="2400" dirty="0" smtClean="0"/>
              <a:t>周星驰，类别，演员</a:t>
            </a:r>
            <a:r>
              <a:rPr lang="en-US" altLang="zh-CN" sz="2400" dirty="0" smtClean="0"/>
              <a:t>&gt;</a:t>
            </a:r>
            <a:r>
              <a:rPr lang="zh-CN" altLang="en-US" sz="2400" dirty="0" smtClean="0"/>
              <a:t>描述周星驰的类型是演员</a:t>
            </a:r>
            <a:endParaRPr lang="en-US" altLang="zh-CN" sz="2400" dirty="0" smtClean="0"/>
          </a:p>
          <a:p>
            <a:r>
              <a:rPr lang="zh-CN" altLang="en-US" sz="2400" dirty="0" smtClean="0"/>
              <a:t>描述顶点的属性名、属性值：类似的方法，增加带标签的</a:t>
            </a:r>
            <a:r>
              <a:rPr lang="zh-CN" altLang="en-US" sz="2400" dirty="0">
                <a:solidFill>
                  <a:srgbClr val="FF0000"/>
                </a:solidFill>
              </a:rPr>
              <a:t>属性</a:t>
            </a:r>
            <a:r>
              <a:rPr lang="zh-CN" altLang="en-US" sz="2400" dirty="0" smtClean="0">
                <a:solidFill>
                  <a:srgbClr val="FF0000"/>
                </a:solidFill>
              </a:rPr>
              <a:t>边</a:t>
            </a:r>
            <a:r>
              <a:rPr lang="zh-CN" altLang="en-US" sz="2400" dirty="0" smtClean="0"/>
              <a:t>。</a:t>
            </a:r>
            <a:endParaRPr lang="en-US" altLang="zh-CN" sz="2400" dirty="0" smtClean="0"/>
          </a:p>
          <a:p>
            <a:r>
              <a:rPr lang="zh-CN" altLang="en-US" sz="2400" b="1" dirty="0" smtClean="0"/>
              <a:t>存在的问题：</a:t>
            </a:r>
            <a:r>
              <a:rPr lang="zh-CN" altLang="en-US" sz="2400" dirty="0" smtClean="0"/>
              <a:t>如何描述多元联系？周星驰在一部电影中出演的角色？</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a:t>
            </a:fld>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877" y="3569958"/>
            <a:ext cx="5523411" cy="3068562"/>
          </a:xfrm>
          <a:prstGeom prst="rect">
            <a:avLst/>
          </a:prstGeom>
        </p:spPr>
      </p:pic>
    </p:spTree>
    <p:extLst>
      <p:ext uri="{BB962C8B-B14F-4D97-AF65-F5344CB8AC3E}">
        <p14:creationId xmlns:p14="http://schemas.microsoft.com/office/powerpoint/2010/main" val="188458975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76"/>
            <a:ext cx="10515600" cy="707136"/>
          </a:xfrm>
        </p:spPr>
        <p:txBody>
          <a:bodyPr/>
          <a:lstStyle/>
          <a:p>
            <a:r>
              <a:rPr lang="en-US" altLang="zh-CN" dirty="0"/>
              <a:t>5.3.1 </a:t>
            </a:r>
            <a:r>
              <a:rPr lang="en-US" altLang="zh-CN" dirty="0" smtClean="0"/>
              <a:t>SPARQL</a:t>
            </a:r>
            <a:r>
              <a:rPr lang="zh-CN" altLang="en-US" dirty="0" smtClean="0"/>
              <a:t>（续）</a:t>
            </a:r>
            <a:endParaRPr lang="zh-CN" altLang="en-US" dirty="0"/>
          </a:p>
        </p:txBody>
      </p:sp>
      <p:sp>
        <p:nvSpPr>
          <p:cNvPr id="3" name="内容占位符 2"/>
          <p:cNvSpPr>
            <a:spLocks noGrp="1"/>
          </p:cNvSpPr>
          <p:nvPr>
            <p:ph idx="1"/>
          </p:nvPr>
        </p:nvSpPr>
        <p:spPr>
          <a:xfrm>
            <a:off x="838200" y="621792"/>
            <a:ext cx="11158728" cy="5734558"/>
          </a:xfrm>
        </p:spPr>
        <p:txBody>
          <a:bodyPr>
            <a:noAutofit/>
          </a:bodyPr>
          <a:lstStyle/>
          <a:p>
            <a:r>
              <a:rPr lang="zh-CN" altLang="en-US" sz="2400" dirty="0" smtClean="0"/>
              <a:t>例：维基百科的例子，查询山西省人口最多的城市</a:t>
            </a:r>
            <a:endParaRPr lang="en-US" altLang="zh-CN" sz="2400" dirty="0" smtClean="0"/>
          </a:p>
          <a:p>
            <a:r>
              <a:rPr lang="en-US" altLang="zh-CN" sz="2400" dirty="0"/>
              <a:t>SELECT </a:t>
            </a:r>
          </a:p>
          <a:p>
            <a:r>
              <a:rPr lang="en-US" altLang="zh-CN" sz="2400" dirty="0"/>
              <a:t>  ?area </a:t>
            </a:r>
            <a:r>
              <a:rPr lang="en-US" altLang="zh-CN" sz="2400" dirty="0" smtClean="0"/>
              <a:t>   </a:t>
            </a:r>
            <a:r>
              <a:rPr lang="en-US" altLang="zh-CN" sz="2400" dirty="0"/>
              <a:t>?</a:t>
            </a:r>
            <a:r>
              <a:rPr lang="en-US" altLang="zh-CN" sz="2400" dirty="0" err="1"/>
              <a:t>areaLabel</a:t>
            </a:r>
            <a:r>
              <a:rPr lang="en-US" altLang="zh-CN" sz="2400" dirty="0"/>
              <a:t> </a:t>
            </a:r>
            <a:r>
              <a:rPr lang="en-US" altLang="zh-CN" sz="2400" dirty="0" smtClean="0"/>
              <a:t>    </a:t>
            </a:r>
            <a:r>
              <a:rPr lang="en-US" altLang="zh-CN" sz="2400" dirty="0"/>
              <a:t>?</a:t>
            </a:r>
            <a:r>
              <a:rPr lang="en-US" altLang="zh-CN" sz="2400" dirty="0" err="1"/>
              <a:t>popTotal</a:t>
            </a:r>
            <a:endParaRPr lang="en-US" altLang="zh-CN" sz="2400" dirty="0"/>
          </a:p>
          <a:p>
            <a:r>
              <a:rPr lang="en-US" altLang="zh-CN" sz="2400" dirty="0"/>
              <a:t>WHERE {</a:t>
            </a:r>
          </a:p>
          <a:p>
            <a:r>
              <a:rPr lang="en-US" altLang="zh-CN" sz="2400" dirty="0"/>
              <a:t>   wd:Q46913  wdt:P150 ?area .</a:t>
            </a:r>
          </a:p>
          <a:p>
            <a:r>
              <a:rPr lang="en-US" altLang="zh-CN" sz="2400" dirty="0"/>
              <a:t>   ?area </a:t>
            </a:r>
            <a:r>
              <a:rPr lang="en-US" altLang="zh-CN" sz="2400" dirty="0" err="1"/>
              <a:t>rdfs:label</a:t>
            </a:r>
            <a:r>
              <a:rPr lang="en-US" altLang="zh-CN" sz="2400" dirty="0"/>
              <a:t> ?</a:t>
            </a:r>
            <a:r>
              <a:rPr lang="en-US" altLang="zh-CN" sz="2400" dirty="0" err="1"/>
              <a:t>areaLabel</a:t>
            </a:r>
            <a:r>
              <a:rPr lang="en-US" altLang="zh-CN" sz="2400" dirty="0"/>
              <a:t> .</a:t>
            </a:r>
          </a:p>
          <a:p>
            <a:r>
              <a:rPr lang="en-US" altLang="zh-CN" sz="2400" dirty="0"/>
              <a:t>   FILTER(LANGMATCHES(LANG(?</a:t>
            </a:r>
            <a:r>
              <a:rPr lang="en-US" altLang="zh-CN" sz="2400" dirty="0" err="1"/>
              <a:t>areaLabel</a:t>
            </a:r>
            <a:r>
              <a:rPr lang="en-US" altLang="zh-CN" sz="2400" dirty="0"/>
              <a:t>), </a:t>
            </a:r>
            <a:r>
              <a:rPr lang="en-US" altLang="zh-CN" sz="2400" dirty="0" smtClean="0"/>
              <a:t>“</a:t>
            </a:r>
            <a:r>
              <a:rPr lang="en-US" altLang="zh-CN" sz="2400" dirty="0" err="1" smtClean="0"/>
              <a:t>zh</a:t>
            </a:r>
            <a:r>
              <a:rPr lang="en-US" altLang="zh-CN" sz="2400" dirty="0" smtClean="0"/>
              <a:t>-CN”)) </a:t>
            </a:r>
            <a:r>
              <a:rPr lang="en-US" altLang="zh-CN" sz="2400" dirty="0" smtClean="0">
                <a:solidFill>
                  <a:srgbClr val="00B0F0"/>
                </a:solidFill>
              </a:rPr>
              <a:t>//</a:t>
            </a:r>
            <a:r>
              <a:rPr lang="zh-CN" altLang="en-US" sz="2400" dirty="0" smtClean="0">
                <a:solidFill>
                  <a:srgbClr val="00B0F0"/>
                </a:solidFill>
              </a:rPr>
              <a:t>只返回中文标签</a:t>
            </a:r>
            <a:endParaRPr lang="en-US" altLang="zh-CN" sz="2400" dirty="0">
              <a:solidFill>
                <a:srgbClr val="00B0F0"/>
              </a:solidFill>
            </a:endParaRPr>
          </a:p>
          <a:p>
            <a:r>
              <a:rPr lang="en-US" altLang="zh-CN" sz="2400" dirty="0" smtClean="0"/>
              <a:t>   </a:t>
            </a:r>
            <a:r>
              <a:rPr lang="en-US" altLang="zh-CN" sz="2400" dirty="0"/>
              <a:t>?area wdt:P1082 ?</a:t>
            </a:r>
            <a:r>
              <a:rPr lang="en-US" altLang="zh-CN" sz="2400" dirty="0" err="1"/>
              <a:t>popTotal</a:t>
            </a:r>
            <a:r>
              <a:rPr lang="en-US" altLang="zh-CN" sz="2400" dirty="0"/>
              <a:t> </a:t>
            </a:r>
            <a:r>
              <a:rPr lang="en-US" altLang="zh-CN" sz="2400" dirty="0" smtClean="0"/>
              <a:t>.   }   </a:t>
            </a:r>
            <a:r>
              <a:rPr lang="en-US" altLang="zh-CN" sz="2400" dirty="0" smtClean="0">
                <a:solidFill>
                  <a:srgbClr val="00B0F0"/>
                </a:solidFill>
              </a:rPr>
              <a:t>//</a:t>
            </a:r>
            <a:r>
              <a:rPr lang="zh-CN" altLang="en-US" sz="2400" dirty="0" smtClean="0">
                <a:solidFill>
                  <a:srgbClr val="00B0F0"/>
                </a:solidFill>
              </a:rPr>
              <a:t>谓语人口总数：</a:t>
            </a:r>
            <a:r>
              <a:rPr lang="en-US" altLang="zh-CN" sz="2400" dirty="0">
                <a:solidFill>
                  <a:srgbClr val="00B0F0"/>
                </a:solidFill>
              </a:rPr>
              <a:t> wdt:P1082</a:t>
            </a:r>
          </a:p>
          <a:p>
            <a:r>
              <a:rPr lang="en-US" altLang="zh-CN" sz="2400" dirty="0"/>
              <a:t>ORDER BY desc(?</a:t>
            </a:r>
            <a:r>
              <a:rPr lang="en-US" altLang="zh-CN" sz="2400" dirty="0" err="1"/>
              <a:t>popTotal</a:t>
            </a:r>
            <a:r>
              <a:rPr lang="en-US" altLang="zh-CN" sz="2400" dirty="0"/>
              <a:t>)</a:t>
            </a:r>
          </a:p>
          <a:p>
            <a:r>
              <a:rPr lang="en-US" altLang="zh-CN" sz="2400" dirty="0"/>
              <a:t>limit 1</a:t>
            </a: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80</a:t>
            </a:fld>
            <a:endParaRPr lang="zh-CN" altLang="en-US" dirty="0"/>
          </a:p>
        </p:txBody>
      </p:sp>
      <p:sp>
        <p:nvSpPr>
          <p:cNvPr id="6" name="矩形 5"/>
          <p:cNvSpPr/>
          <p:nvPr/>
        </p:nvSpPr>
        <p:spPr>
          <a:xfrm>
            <a:off x="838200" y="6536809"/>
            <a:ext cx="6210354" cy="369332"/>
          </a:xfrm>
          <a:prstGeom prst="rect">
            <a:avLst/>
          </a:prstGeom>
        </p:spPr>
        <p:txBody>
          <a:bodyPr wrap="none">
            <a:spAutoFit/>
          </a:bodyPr>
          <a:lstStyle/>
          <a:p>
            <a:r>
              <a:rPr lang="zh-CN" altLang="en-US" dirty="0" smtClean="0">
                <a:solidFill>
                  <a:schemeClr val="bg1">
                    <a:lumMod val="85000"/>
                  </a:schemeClr>
                </a:solidFill>
              </a:rPr>
              <a:t>引自：</a:t>
            </a:r>
            <a:r>
              <a:rPr lang="en-US" altLang="zh-CN" dirty="0" smtClean="0">
                <a:solidFill>
                  <a:schemeClr val="bg1">
                    <a:lumMod val="85000"/>
                  </a:schemeClr>
                </a:solidFill>
              </a:rPr>
              <a:t>http</a:t>
            </a:r>
            <a:r>
              <a:rPr lang="en-US" altLang="zh-CN" dirty="0">
                <a:solidFill>
                  <a:schemeClr val="bg1">
                    <a:lumMod val="85000"/>
                  </a:schemeClr>
                </a:solidFill>
              </a:rPr>
              <a:t>://www.ruanyifeng.com/blog/2020/02/sparql.html</a:t>
            </a:r>
          </a:p>
        </p:txBody>
      </p:sp>
      <p:sp>
        <p:nvSpPr>
          <p:cNvPr id="8" name="文本框 7"/>
          <p:cNvSpPr txBox="1"/>
          <p:nvPr/>
        </p:nvSpPr>
        <p:spPr>
          <a:xfrm>
            <a:off x="6280404" y="1242302"/>
            <a:ext cx="4660392" cy="2246769"/>
          </a:xfrm>
          <a:prstGeom prst="rect">
            <a:avLst/>
          </a:prstGeom>
          <a:solidFill>
            <a:schemeClr val="accent1">
              <a:lumMod val="40000"/>
              <a:lumOff val="60000"/>
            </a:schemeClr>
          </a:solid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查询山西省所有的城市</a:t>
            </a:r>
            <a:endParaRPr lang="en-US" altLang="zh-CN" sz="2000" dirty="0" smtClean="0">
              <a:latin typeface="微软雅黑" panose="020B0503020204020204" pitchFamily="34" charset="-122"/>
              <a:ea typeface="微软雅黑" panose="020B0503020204020204" pitchFamily="34" charset="-122"/>
            </a:endParaRPr>
          </a:p>
          <a:p>
            <a:r>
              <a:rPr lang="en-US" altLang="zh-CN" sz="2000" dirty="0" smtClean="0">
                <a:latin typeface="微软雅黑" panose="020B0503020204020204" pitchFamily="34" charset="-122"/>
                <a:ea typeface="微软雅黑" panose="020B0503020204020204" pitchFamily="34" charset="-122"/>
              </a:rPr>
              <a:t>SELECT  ?</a:t>
            </a:r>
            <a:r>
              <a:rPr lang="en-US" altLang="zh-CN" sz="2000" dirty="0">
                <a:latin typeface="微软雅黑" panose="020B0503020204020204" pitchFamily="34" charset="-122"/>
                <a:ea typeface="微软雅黑" panose="020B0503020204020204" pitchFamily="34" charset="-122"/>
              </a:rPr>
              <a:t>area</a:t>
            </a:r>
          </a:p>
          <a:p>
            <a:r>
              <a:rPr lang="en-US" altLang="zh-CN" sz="2000" dirty="0">
                <a:latin typeface="微软雅黑" panose="020B0503020204020204" pitchFamily="34" charset="-122"/>
                <a:ea typeface="微软雅黑" panose="020B0503020204020204" pitchFamily="34" charset="-122"/>
              </a:rPr>
              <a:t>WHERE {</a:t>
            </a:r>
          </a:p>
          <a:p>
            <a:r>
              <a:rPr lang="en-US" altLang="zh-CN" sz="2000" dirty="0">
                <a:latin typeface="微软雅黑" panose="020B0503020204020204" pitchFamily="34" charset="-122"/>
                <a:ea typeface="微软雅黑" panose="020B0503020204020204" pitchFamily="34" charset="-122"/>
              </a:rPr>
              <a:t>   wd:Q46913  wdt:P150 </a:t>
            </a:r>
            <a:r>
              <a:rPr lang="en-US" altLang="zh-CN" sz="2000" dirty="0" smtClean="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area .</a:t>
            </a:r>
          </a:p>
          <a:p>
            <a:r>
              <a:rPr lang="en-US" altLang="zh-CN" sz="2000" dirty="0" smtClean="0">
                <a:latin typeface="微软雅黑" panose="020B0503020204020204" pitchFamily="34" charset="-122"/>
                <a:ea typeface="微软雅黑" panose="020B0503020204020204" pitchFamily="34" charset="-122"/>
              </a:rPr>
              <a:t>}</a:t>
            </a:r>
          </a:p>
          <a:p>
            <a:r>
              <a:rPr lang="zh-CN" altLang="en-US" sz="2000" dirty="0" smtClean="0">
                <a:latin typeface="微软雅黑" panose="020B0503020204020204" pitchFamily="34" charset="-122"/>
                <a:ea typeface="微软雅黑" panose="020B0503020204020204" pitchFamily="34" charset="-122"/>
              </a:rPr>
              <a:t>主语山西省：</a:t>
            </a:r>
            <a:r>
              <a:rPr lang="en-US" altLang="zh-CN" sz="2000" dirty="0" smtClean="0">
                <a:latin typeface="微软雅黑" panose="020B0503020204020204" pitchFamily="34" charset="-122"/>
                <a:ea typeface="微软雅黑" panose="020B0503020204020204" pitchFamily="34" charset="-122"/>
              </a:rPr>
              <a:t> wd:Q46913</a:t>
            </a:r>
          </a:p>
          <a:p>
            <a:r>
              <a:rPr lang="zh-CN" altLang="en-US" sz="2000" dirty="0" smtClean="0">
                <a:latin typeface="微软雅黑" panose="020B0503020204020204" pitchFamily="34" charset="-122"/>
                <a:ea typeface="微软雅黑" panose="020B0503020204020204" pitchFamily="34" charset="-122"/>
              </a:rPr>
              <a:t>谓语所包含的行政实体：</a:t>
            </a:r>
            <a:r>
              <a:rPr lang="en-US" altLang="zh-CN" sz="2000" dirty="0">
                <a:latin typeface="微软雅黑" panose="020B0503020204020204" pitchFamily="34" charset="-122"/>
                <a:ea typeface="微软雅黑" panose="020B0503020204020204" pitchFamily="34" charset="-122"/>
              </a:rPr>
              <a:t> wdt:P150</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42245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5.3.2 Cypher</a:t>
            </a:r>
            <a:endParaRPr lang="zh-CN" altLang="en-US" dirty="0"/>
          </a:p>
        </p:txBody>
      </p:sp>
      <p:sp>
        <p:nvSpPr>
          <p:cNvPr id="3" name="内容占位符 2"/>
          <p:cNvSpPr>
            <a:spLocks noGrp="1"/>
          </p:cNvSpPr>
          <p:nvPr>
            <p:ph idx="1"/>
          </p:nvPr>
        </p:nvSpPr>
        <p:spPr>
          <a:xfrm>
            <a:off x="838200" y="1285462"/>
            <a:ext cx="10515600" cy="5070888"/>
          </a:xfrm>
        </p:spPr>
        <p:txBody>
          <a:bodyPr>
            <a:normAutofit/>
          </a:bodyPr>
          <a:lstStyle/>
          <a:p>
            <a:r>
              <a:rPr lang="en-US" altLang="zh-CN" dirty="0"/>
              <a:t>Cypher</a:t>
            </a:r>
            <a:r>
              <a:rPr lang="zh-CN" altLang="en-US" dirty="0"/>
              <a:t>设计的目的是一个人类查询语言</a:t>
            </a:r>
            <a:r>
              <a:rPr lang="zh-CN" altLang="en-US" dirty="0" smtClean="0"/>
              <a:t>，构造理念是</a:t>
            </a:r>
            <a:r>
              <a:rPr lang="zh-CN" altLang="en-US" dirty="0"/>
              <a:t>基于英语</a:t>
            </a:r>
            <a:r>
              <a:rPr lang="zh-CN" altLang="en-US" dirty="0" smtClean="0"/>
              <a:t>单词以及灵巧</a:t>
            </a:r>
            <a:r>
              <a:rPr lang="zh-CN" altLang="en-US" dirty="0"/>
              <a:t>的图解</a:t>
            </a:r>
            <a:r>
              <a:rPr lang="zh-CN" altLang="en-US" dirty="0" smtClean="0"/>
              <a:t>。</a:t>
            </a:r>
            <a:endParaRPr lang="zh-CN" altLang="en-US" dirty="0"/>
          </a:p>
          <a:p>
            <a:r>
              <a:rPr lang="en-US" altLang="zh-CN" dirty="0" smtClean="0"/>
              <a:t>       Cypher</a:t>
            </a:r>
            <a:r>
              <a:rPr lang="zh-CN" altLang="en-US" dirty="0"/>
              <a:t>是一</a:t>
            </a:r>
            <a:r>
              <a:rPr lang="zh-CN" altLang="en-US" dirty="0" smtClean="0"/>
              <a:t>个声明式</a:t>
            </a:r>
            <a:r>
              <a:rPr lang="zh-CN" altLang="en-US" dirty="0"/>
              <a:t>的</a:t>
            </a:r>
            <a:r>
              <a:rPr lang="zh-CN" altLang="en-US" dirty="0" smtClean="0"/>
              <a:t>语言，对比</a:t>
            </a:r>
            <a:r>
              <a:rPr lang="zh-CN" altLang="en-US" dirty="0"/>
              <a:t>命令式</a:t>
            </a:r>
            <a:r>
              <a:rPr lang="zh-CN" altLang="en-US" dirty="0" smtClean="0"/>
              <a:t>语言（如</a:t>
            </a:r>
            <a:r>
              <a:rPr lang="en-US" altLang="zh-CN" dirty="0" smtClean="0"/>
              <a:t>Java</a:t>
            </a:r>
            <a:r>
              <a:rPr lang="zh-CN" altLang="en-US" dirty="0"/>
              <a:t>）和脚本</a:t>
            </a:r>
            <a:r>
              <a:rPr lang="zh-CN" altLang="en-US" dirty="0" smtClean="0"/>
              <a:t>语言（如</a:t>
            </a:r>
            <a:r>
              <a:rPr lang="en-US" altLang="zh-CN" dirty="0"/>
              <a:t>Gremlin</a:t>
            </a:r>
            <a:r>
              <a:rPr lang="zh-CN" altLang="en-US" dirty="0"/>
              <a:t>和</a:t>
            </a:r>
            <a:r>
              <a:rPr lang="en-US" altLang="zh-CN" dirty="0" err="1" smtClean="0"/>
              <a:t>JRuby</a:t>
            </a:r>
            <a:r>
              <a:rPr lang="zh-CN" altLang="en-US" dirty="0"/>
              <a:t>），它的焦点在于从图</a:t>
            </a:r>
            <a:r>
              <a:rPr lang="zh-CN" altLang="en-US" dirty="0" smtClean="0"/>
              <a:t>中找回的内容是什么（</a:t>
            </a:r>
            <a:r>
              <a:rPr lang="en-US" altLang="zh-CN" dirty="0"/>
              <a:t>what to retrieve</a:t>
            </a:r>
            <a:r>
              <a:rPr lang="zh-CN" altLang="en-US" dirty="0"/>
              <a:t>），而不是怎么去做</a:t>
            </a:r>
            <a:r>
              <a:rPr lang="zh-CN" altLang="en-US" dirty="0" smtClean="0"/>
              <a:t>。 </a:t>
            </a:r>
            <a:endParaRPr lang="en-US" altLang="zh-CN" dirty="0" smtClean="0"/>
          </a:p>
          <a:p>
            <a:pPr marL="457200" indent="-457200">
              <a:buFont typeface="Wingdings" panose="05000000000000000000" pitchFamily="2" charset="2"/>
              <a:buChar char="Ø"/>
            </a:pPr>
            <a:r>
              <a:rPr lang="en-US" altLang="zh-CN" dirty="0"/>
              <a:t> </a:t>
            </a:r>
            <a:r>
              <a:rPr lang="en-US" altLang="zh-CN" dirty="0" smtClean="0"/>
              <a:t> </a:t>
            </a:r>
            <a:r>
              <a:rPr lang="zh-CN" altLang="en-US" dirty="0" smtClean="0"/>
              <a:t>它的许多</a:t>
            </a:r>
            <a:r>
              <a:rPr lang="zh-CN" altLang="en-US" dirty="0">
                <a:solidFill>
                  <a:srgbClr val="FF0000"/>
                </a:solidFill>
              </a:rPr>
              <a:t>关键字</a:t>
            </a:r>
            <a:r>
              <a:rPr lang="zh-CN" altLang="en-US" dirty="0"/>
              <a:t>如</a:t>
            </a:r>
            <a:r>
              <a:rPr lang="en-US" altLang="zh-CN" dirty="0"/>
              <a:t>like</a:t>
            </a:r>
            <a:r>
              <a:rPr lang="zh-CN" altLang="en-US" dirty="0"/>
              <a:t>和</a:t>
            </a:r>
            <a:r>
              <a:rPr lang="en-US" altLang="zh-CN" dirty="0"/>
              <a:t>order by</a:t>
            </a:r>
            <a:r>
              <a:rPr lang="zh-CN" altLang="en-US" dirty="0"/>
              <a:t>是受</a:t>
            </a:r>
            <a:r>
              <a:rPr lang="en-US" altLang="zh-CN" dirty="0"/>
              <a:t>SQL</a:t>
            </a:r>
            <a:r>
              <a:rPr lang="zh-CN" altLang="en-US" dirty="0"/>
              <a:t>的</a:t>
            </a:r>
            <a:r>
              <a:rPr lang="zh-CN" altLang="en-US" dirty="0" smtClean="0"/>
              <a:t>启发；</a:t>
            </a:r>
            <a:endParaRPr lang="en-US" altLang="zh-CN" dirty="0" smtClean="0"/>
          </a:p>
          <a:p>
            <a:pPr marL="457200" indent="-457200">
              <a:buFont typeface="Wingdings" panose="05000000000000000000" pitchFamily="2" charset="2"/>
              <a:buChar char="Ø"/>
            </a:pPr>
            <a:r>
              <a:rPr lang="en-US" altLang="zh-CN" dirty="0"/>
              <a:t> </a:t>
            </a:r>
            <a:r>
              <a:rPr lang="en-US" altLang="zh-CN" dirty="0" smtClean="0"/>
              <a:t> </a:t>
            </a:r>
            <a:r>
              <a:rPr lang="zh-CN" altLang="en-US" dirty="0" smtClean="0">
                <a:solidFill>
                  <a:srgbClr val="FF0000"/>
                </a:solidFill>
              </a:rPr>
              <a:t>模式匹配</a:t>
            </a:r>
            <a:r>
              <a:rPr lang="zh-CN" altLang="en-US" dirty="0">
                <a:solidFill>
                  <a:srgbClr val="FF0000"/>
                </a:solidFill>
              </a:rPr>
              <a:t>的表达式</a:t>
            </a:r>
            <a:r>
              <a:rPr lang="zh-CN" altLang="en-US" dirty="0"/>
              <a:t>来自于</a:t>
            </a:r>
            <a:r>
              <a:rPr lang="en-US" altLang="zh-CN" dirty="0" smtClean="0"/>
              <a:t>SPARQL</a:t>
            </a:r>
            <a:r>
              <a:rPr lang="zh-CN" altLang="en-US" dirty="0" smtClean="0"/>
              <a:t>；</a:t>
            </a:r>
            <a:endParaRPr lang="en-US" altLang="zh-CN" dirty="0" smtClean="0"/>
          </a:p>
          <a:p>
            <a:pPr marL="457200" indent="-457200">
              <a:buFont typeface="Wingdings" panose="05000000000000000000" pitchFamily="2" charset="2"/>
              <a:buChar char="Ø"/>
            </a:pPr>
            <a:r>
              <a:rPr lang="en-US" altLang="zh-CN" dirty="0"/>
              <a:t> </a:t>
            </a:r>
            <a:r>
              <a:rPr lang="en-US" altLang="zh-CN" dirty="0" smtClean="0"/>
              <a:t> </a:t>
            </a:r>
            <a:r>
              <a:rPr lang="zh-CN" altLang="en-US" dirty="0" smtClean="0"/>
              <a:t>正则表达式</a:t>
            </a:r>
            <a:r>
              <a:rPr lang="zh-CN" altLang="en-US" dirty="0"/>
              <a:t>匹配</a:t>
            </a:r>
            <a:r>
              <a:rPr lang="zh-CN" altLang="en-US" dirty="0" smtClean="0"/>
              <a:t>实现使用</a:t>
            </a:r>
            <a:r>
              <a:rPr lang="en-US" altLang="zh-CN" dirty="0" smtClean="0"/>
              <a:t>Scala </a:t>
            </a:r>
            <a:r>
              <a:rPr lang="en-US" altLang="zh-CN" dirty="0"/>
              <a:t>programming language</a:t>
            </a:r>
            <a:r>
              <a:rPr lang="zh-CN" altLang="en-US" dirty="0"/>
              <a:t>语言</a:t>
            </a:r>
            <a:r>
              <a:rPr lang="zh-CN" altLang="en-US" dirty="0" smtClean="0"/>
              <a:t>。</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81</a:t>
            </a:fld>
            <a:endParaRPr lang="zh-CN" altLang="en-US" dirty="0"/>
          </a:p>
        </p:txBody>
      </p:sp>
    </p:spTree>
    <p:extLst>
      <p:ext uri="{BB962C8B-B14F-4D97-AF65-F5344CB8AC3E}">
        <p14:creationId xmlns:p14="http://schemas.microsoft.com/office/powerpoint/2010/main" val="41556732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5.3.2 </a:t>
            </a:r>
            <a:r>
              <a:rPr lang="en-US" altLang="zh-CN" dirty="0" smtClean="0"/>
              <a:t>Cypher</a:t>
            </a:r>
            <a:r>
              <a:rPr lang="zh-CN" altLang="en-US" dirty="0" smtClean="0"/>
              <a:t>（续）</a:t>
            </a:r>
            <a:endParaRPr lang="zh-CN" altLang="en-US" dirty="0"/>
          </a:p>
        </p:txBody>
      </p:sp>
      <p:sp>
        <p:nvSpPr>
          <p:cNvPr id="3" name="内容占位符 2"/>
          <p:cNvSpPr>
            <a:spLocks noGrp="1"/>
          </p:cNvSpPr>
          <p:nvPr>
            <p:ph idx="1"/>
          </p:nvPr>
        </p:nvSpPr>
        <p:spPr>
          <a:xfrm>
            <a:off x="838200" y="1285462"/>
            <a:ext cx="10515600" cy="701834"/>
          </a:xfrm>
        </p:spPr>
        <p:txBody>
          <a:bodyPr/>
          <a:lstStyle/>
          <a:p>
            <a:r>
              <a:rPr lang="zh-CN" altLang="en-US" dirty="0" smtClean="0"/>
              <a:t>使用</a:t>
            </a:r>
            <a:r>
              <a:rPr lang="en-US" altLang="zh-CN" dirty="0" smtClean="0"/>
              <a:t>Cypher</a:t>
            </a:r>
            <a:r>
              <a:rPr lang="zh-CN" altLang="en-US" dirty="0" smtClean="0"/>
              <a:t>可以表达非常复杂的查询，常见的命令如下：</a:t>
            </a:r>
            <a:endParaRPr lang="zh-CN" altLang="en-US"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82</a:t>
            </a:fld>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2408937430"/>
              </p:ext>
            </p:extLst>
          </p:nvPr>
        </p:nvGraphicFramePr>
        <p:xfrm>
          <a:off x="1446784" y="1987296"/>
          <a:ext cx="8127999" cy="3200400"/>
        </p:xfrm>
        <a:graphic>
          <a:graphicData uri="http://schemas.openxmlformats.org/drawingml/2006/table">
            <a:tbl>
              <a:tblPr firstRow="1" bandRow="1">
                <a:tableStyleId>{5C22544A-7EE6-4342-B048-85BDC9FD1C3A}</a:tableStyleId>
              </a:tblPr>
              <a:tblGrid>
                <a:gridCol w="1052576">
                  <a:extLst>
                    <a:ext uri="{9D8B030D-6E8A-4147-A177-3AD203B41FA5}">
                      <a16:colId xmlns:a16="http://schemas.microsoft.com/office/drawing/2014/main" val="1939380331"/>
                    </a:ext>
                  </a:extLst>
                </a:gridCol>
                <a:gridCol w="2011680">
                  <a:extLst>
                    <a:ext uri="{9D8B030D-6E8A-4147-A177-3AD203B41FA5}">
                      <a16:colId xmlns:a16="http://schemas.microsoft.com/office/drawing/2014/main" val="1488283392"/>
                    </a:ext>
                  </a:extLst>
                </a:gridCol>
                <a:gridCol w="5063743">
                  <a:extLst>
                    <a:ext uri="{9D8B030D-6E8A-4147-A177-3AD203B41FA5}">
                      <a16:colId xmlns:a16="http://schemas.microsoft.com/office/drawing/2014/main" val="17703800"/>
                    </a:ext>
                  </a:extLst>
                </a:gridCol>
              </a:tblGrid>
              <a:tr h="370840">
                <a:tc>
                  <a:txBody>
                    <a:bodyPr/>
                    <a:lstStyle/>
                    <a:p>
                      <a:r>
                        <a:rPr lang="zh-CN" altLang="en-US" sz="2400" dirty="0" smtClean="0"/>
                        <a:t>序号</a:t>
                      </a:r>
                      <a:endParaRPr lang="zh-CN" altLang="en-US" sz="2400" dirty="0"/>
                    </a:p>
                  </a:txBody>
                  <a:tcPr/>
                </a:tc>
                <a:tc>
                  <a:txBody>
                    <a:bodyPr/>
                    <a:lstStyle/>
                    <a:p>
                      <a:r>
                        <a:rPr lang="zh-CN" altLang="en-US" sz="2400" dirty="0" smtClean="0"/>
                        <a:t>命令</a:t>
                      </a:r>
                      <a:endParaRPr lang="zh-CN" altLang="en-US" sz="2400" dirty="0"/>
                    </a:p>
                  </a:txBody>
                  <a:tcPr/>
                </a:tc>
                <a:tc>
                  <a:txBody>
                    <a:bodyPr/>
                    <a:lstStyle/>
                    <a:p>
                      <a:r>
                        <a:rPr lang="zh-CN" altLang="en-US" sz="2400" dirty="0" smtClean="0"/>
                        <a:t>说明</a:t>
                      </a:r>
                      <a:endParaRPr lang="zh-CN" altLang="en-US" sz="2400" dirty="0"/>
                    </a:p>
                  </a:txBody>
                  <a:tcPr/>
                </a:tc>
                <a:extLst>
                  <a:ext uri="{0D108BD9-81ED-4DB2-BD59-A6C34878D82A}">
                    <a16:rowId xmlns:a16="http://schemas.microsoft.com/office/drawing/2014/main" val="4050783116"/>
                  </a:ext>
                </a:extLst>
              </a:tr>
              <a:tr h="370840">
                <a:tc>
                  <a:txBody>
                    <a:bodyPr/>
                    <a:lstStyle/>
                    <a:p>
                      <a:r>
                        <a:rPr lang="en-US" altLang="zh-CN" sz="2400" dirty="0" smtClean="0"/>
                        <a:t>1</a:t>
                      </a:r>
                      <a:endParaRPr lang="zh-CN" altLang="en-US" sz="2400" dirty="0"/>
                    </a:p>
                  </a:txBody>
                  <a:tcPr/>
                </a:tc>
                <a:tc>
                  <a:txBody>
                    <a:bodyPr/>
                    <a:lstStyle/>
                    <a:p>
                      <a:r>
                        <a:rPr lang="en-US" altLang="zh-CN" sz="2400" dirty="0" smtClean="0"/>
                        <a:t>CREATE</a:t>
                      </a:r>
                      <a:endParaRPr lang="zh-CN" altLang="en-US" sz="2400" dirty="0"/>
                    </a:p>
                  </a:txBody>
                  <a:tcPr/>
                </a:tc>
                <a:tc>
                  <a:txBody>
                    <a:bodyPr/>
                    <a:lstStyle/>
                    <a:p>
                      <a:r>
                        <a:rPr lang="zh-CN" altLang="en-US" sz="2400" dirty="0" smtClean="0"/>
                        <a:t>创建顶点、边和属性</a:t>
                      </a:r>
                      <a:endParaRPr lang="zh-CN" altLang="en-US" sz="2400" dirty="0"/>
                    </a:p>
                  </a:txBody>
                  <a:tcPr/>
                </a:tc>
                <a:extLst>
                  <a:ext uri="{0D108BD9-81ED-4DB2-BD59-A6C34878D82A}">
                    <a16:rowId xmlns:a16="http://schemas.microsoft.com/office/drawing/2014/main" val="1007884973"/>
                  </a:ext>
                </a:extLst>
              </a:tr>
              <a:tr h="370840">
                <a:tc>
                  <a:txBody>
                    <a:bodyPr/>
                    <a:lstStyle/>
                    <a:p>
                      <a:r>
                        <a:rPr lang="en-US" altLang="zh-CN" sz="2400" dirty="0" smtClean="0"/>
                        <a:t>2</a:t>
                      </a:r>
                      <a:endParaRPr lang="zh-CN" altLang="en-US" sz="2400" dirty="0"/>
                    </a:p>
                  </a:txBody>
                  <a:tcPr/>
                </a:tc>
                <a:tc>
                  <a:txBody>
                    <a:bodyPr/>
                    <a:lstStyle/>
                    <a:p>
                      <a:r>
                        <a:rPr lang="en-US" altLang="zh-CN" sz="2400" dirty="0" smtClean="0"/>
                        <a:t>MATCH</a:t>
                      </a:r>
                      <a:endParaRPr lang="zh-CN" alt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smtClean="0"/>
                        <a:t>检索相关顶点、边和属性</a:t>
                      </a:r>
                      <a:endParaRPr lang="zh-CN" altLang="en-US" sz="2400" dirty="0"/>
                    </a:p>
                  </a:txBody>
                  <a:tcPr/>
                </a:tc>
                <a:extLst>
                  <a:ext uri="{0D108BD9-81ED-4DB2-BD59-A6C34878D82A}">
                    <a16:rowId xmlns:a16="http://schemas.microsoft.com/office/drawing/2014/main" val="640291302"/>
                  </a:ext>
                </a:extLst>
              </a:tr>
              <a:tr h="370840">
                <a:tc>
                  <a:txBody>
                    <a:bodyPr/>
                    <a:lstStyle/>
                    <a:p>
                      <a:r>
                        <a:rPr lang="en-US" altLang="zh-CN" sz="2400" dirty="0" smtClean="0"/>
                        <a:t>3</a:t>
                      </a:r>
                      <a:endParaRPr lang="zh-CN" altLang="en-US" sz="2400" dirty="0"/>
                    </a:p>
                  </a:txBody>
                  <a:tcPr/>
                </a:tc>
                <a:tc>
                  <a:txBody>
                    <a:bodyPr/>
                    <a:lstStyle/>
                    <a:p>
                      <a:r>
                        <a:rPr lang="en-US" altLang="zh-CN" sz="2400" dirty="0" smtClean="0"/>
                        <a:t>RETURN</a:t>
                      </a:r>
                      <a:endParaRPr lang="zh-CN" altLang="en-US" sz="2400" dirty="0"/>
                    </a:p>
                  </a:txBody>
                  <a:tcPr/>
                </a:tc>
                <a:tc>
                  <a:txBody>
                    <a:bodyPr/>
                    <a:lstStyle/>
                    <a:p>
                      <a:r>
                        <a:rPr lang="zh-CN" altLang="en-US" sz="2400" dirty="0" smtClean="0"/>
                        <a:t>返回查询结果</a:t>
                      </a:r>
                      <a:endParaRPr lang="zh-CN" altLang="en-US" sz="2400" dirty="0"/>
                    </a:p>
                  </a:txBody>
                  <a:tcPr/>
                </a:tc>
                <a:extLst>
                  <a:ext uri="{0D108BD9-81ED-4DB2-BD59-A6C34878D82A}">
                    <a16:rowId xmlns:a16="http://schemas.microsoft.com/office/drawing/2014/main" val="2619514680"/>
                  </a:ext>
                </a:extLst>
              </a:tr>
              <a:tr h="370840">
                <a:tc>
                  <a:txBody>
                    <a:bodyPr/>
                    <a:lstStyle/>
                    <a:p>
                      <a:r>
                        <a:rPr lang="en-US" altLang="zh-CN" sz="2400" dirty="0" smtClean="0"/>
                        <a:t>4</a:t>
                      </a:r>
                      <a:endParaRPr lang="zh-CN" altLang="en-US" sz="2400" dirty="0"/>
                    </a:p>
                  </a:txBody>
                  <a:tcPr/>
                </a:tc>
                <a:tc>
                  <a:txBody>
                    <a:bodyPr/>
                    <a:lstStyle/>
                    <a:p>
                      <a:r>
                        <a:rPr lang="en-US" altLang="zh-CN" sz="2400" dirty="0" smtClean="0"/>
                        <a:t>WHERE</a:t>
                      </a:r>
                      <a:endParaRPr lang="zh-CN" altLang="en-US" sz="2400" dirty="0"/>
                    </a:p>
                  </a:txBody>
                  <a:tcPr/>
                </a:tc>
                <a:tc>
                  <a:txBody>
                    <a:bodyPr/>
                    <a:lstStyle/>
                    <a:p>
                      <a:r>
                        <a:rPr lang="zh-CN" altLang="en-US" sz="2400" dirty="0" smtClean="0"/>
                        <a:t>提供条件，过滤检索数据</a:t>
                      </a:r>
                      <a:endParaRPr lang="zh-CN" altLang="en-US" sz="2400" dirty="0"/>
                    </a:p>
                  </a:txBody>
                  <a:tcPr/>
                </a:tc>
                <a:extLst>
                  <a:ext uri="{0D108BD9-81ED-4DB2-BD59-A6C34878D82A}">
                    <a16:rowId xmlns:a16="http://schemas.microsoft.com/office/drawing/2014/main" val="3177937491"/>
                  </a:ext>
                </a:extLst>
              </a:tr>
              <a:tr h="370840">
                <a:tc>
                  <a:txBody>
                    <a:bodyPr/>
                    <a:lstStyle/>
                    <a:p>
                      <a:r>
                        <a:rPr lang="en-US" altLang="zh-CN" sz="2400" dirty="0" smtClean="0"/>
                        <a:t>5</a:t>
                      </a:r>
                      <a:endParaRPr lang="zh-CN" altLang="en-US" sz="2400" dirty="0"/>
                    </a:p>
                  </a:txBody>
                  <a:tcPr/>
                </a:tc>
                <a:tc>
                  <a:txBody>
                    <a:bodyPr/>
                    <a:lstStyle/>
                    <a:p>
                      <a:r>
                        <a:rPr lang="en-US" altLang="zh-CN" sz="2400" dirty="0" smtClean="0"/>
                        <a:t>REMOVE</a:t>
                      </a:r>
                      <a:endParaRPr lang="zh-CN" altLang="en-US" sz="2400" dirty="0"/>
                    </a:p>
                  </a:txBody>
                  <a:tcPr/>
                </a:tc>
                <a:tc>
                  <a:txBody>
                    <a:bodyPr/>
                    <a:lstStyle/>
                    <a:p>
                      <a:r>
                        <a:rPr lang="zh-CN" altLang="en-US" sz="2400" dirty="0" smtClean="0"/>
                        <a:t>删除顶点和边的属性</a:t>
                      </a:r>
                      <a:endParaRPr lang="zh-CN" altLang="en-US" sz="2400" dirty="0"/>
                    </a:p>
                  </a:txBody>
                  <a:tcPr/>
                </a:tc>
                <a:extLst>
                  <a:ext uri="{0D108BD9-81ED-4DB2-BD59-A6C34878D82A}">
                    <a16:rowId xmlns:a16="http://schemas.microsoft.com/office/drawing/2014/main" val="1814352113"/>
                  </a:ext>
                </a:extLst>
              </a:tr>
              <a:tr h="370840">
                <a:tc>
                  <a:txBody>
                    <a:bodyPr/>
                    <a:lstStyle/>
                    <a:p>
                      <a:r>
                        <a:rPr lang="en-US" altLang="zh-CN" sz="2400" dirty="0" smtClean="0"/>
                        <a:t>6</a:t>
                      </a:r>
                      <a:endParaRPr lang="zh-CN" altLang="en-US" sz="2400" dirty="0"/>
                    </a:p>
                  </a:txBody>
                  <a:tcPr/>
                </a:tc>
                <a:tc>
                  <a:txBody>
                    <a:bodyPr/>
                    <a:lstStyle/>
                    <a:p>
                      <a:r>
                        <a:rPr lang="en-US" altLang="zh-CN" sz="2400" dirty="0" smtClean="0"/>
                        <a:t>SET</a:t>
                      </a:r>
                      <a:endParaRPr lang="zh-CN" altLang="en-US" sz="2400" dirty="0"/>
                    </a:p>
                  </a:txBody>
                  <a:tcPr/>
                </a:tc>
                <a:tc>
                  <a:txBody>
                    <a:bodyPr/>
                    <a:lstStyle/>
                    <a:p>
                      <a:r>
                        <a:rPr lang="zh-CN" altLang="en-US" sz="2400" dirty="0" smtClean="0"/>
                        <a:t>添加或更新标签</a:t>
                      </a:r>
                      <a:endParaRPr lang="zh-CN" altLang="en-US" sz="2400" dirty="0"/>
                    </a:p>
                  </a:txBody>
                  <a:tcPr/>
                </a:tc>
                <a:extLst>
                  <a:ext uri="{0D108BD9-81ED-4DB2-BD59-A6C34878D82A}">
                    <a16:rowId xmlns:a16="http://schemas.microsoft.com/office/drawing/2014/main" val="936759579"/>
                  </a:ext>
                </a:extLst>
              </a:tr>
            </a:tbl>
          </a:graphicData>
        </a:graphic>
      </p:graphicFrame>
      <p:sp>
        <p:nvSpPr>
          <p:cNvPr id="6" name="内容占位符 2"/>
          <p:cNvSpPr txBox="1">
            <a:spLocks/>
          </p:cNvSpPr>
          <p:nvPr/>
        </p:nvSpPr>
        <p:spPr>
          <a:xfrm>
            <a:off x="838200" y="5538613"/>
            <a:ext cx="10515600" cy="701834"/>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Font typeface="Arial" panose="020B0604020202020204" pitchFamily="34" charset="0"/>
              <a:buNone/>
              <a:defRPr sz="2800" kern="1200" baseline="0">
                <a:solidFill>
                  <a:schemeClr val="tx1"/>
                </a:solidFill>
                <a:latin typeface="微软雅黑" panose="020B0503020204020204" pitchFamily="34" charset="-122"/>
                <a:ea typeface="微软雅黑" panose="020B0503020204020204" pitchFamily="34" charset="-122"/>
                <a:cs typeface="+mn-cs"/>
              </a:defRPr>
            </a:lvl1pPr>
            <a:lvl2pPr marL="0" indent="0" algn="l" defTabSz="914400" rtl="0" eaLnBrk="1" latinLnBrk="0" hangingPunct="1">
              <a:lnSpc>
                <a:spcPct val="120000"/>
              </a:lnSpc>
              <a:spcBef>
                <a:spcPts val="500"/>
              </a:spcBef>
              <a:buFont typeface="Arial" panose="020B0604020202020204" pitchFamily="34" charset="0"/>
              <a:buNone/>
              <a:defRPr sz="2400" kern="1200">
                <a:solidFill>
                  <a:schemeClr val="tx1"/>
                </a:solidFill>
                <a:latin typeface="微软雅黑" panose="020B0503020204020204" pitchFamily="34" charset="-122"/>
                <a:ea typeface="微软雅黑" panose="020B0503020204020204" pitchFamily="34" charset="-122"/>
                <a:cs typeface="+mn-cs"/>
              </a:defRPr>
            </a:lvl2pPr>
            <a:lvl3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kern="1200">
                <a:solidFill>
                  <a:schemeClr val="tx1"/>
                </a:solidFill>
                <a:latin typeface="微软雅黑" panose="020B0503020204020204" pitchFamily="34" charset="-122"/>
                <a:ea typeface="微软雅黑" panose="020B0503020204020204" pitchFamily="34" charset="-122"/>
                <a:cs typeface="+mn-cs"/>
              </a:defRPr>
            </a:lvl3pPr>
            <a:lvl4pPr marL="0" marR="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sz="2400" kern="1200" baseline="0">
                <a:solidFill>
                  <a:schemeClr val="tx1"/>
                </a:solidFill>
                <a:latin typeface="微软雅黑" panose="020B0503020204020204" pitchFamily="34" charset="-122"/>
                <a:ea typeface="微软雅黑" panose="020B0503020204020204" pitchFamily="34" charset="-122"/>
                <a:cs typeface="+mn-cs"/>
              </a:defRPr>
            </a:lvl4pPr>
            <a:lvl5pPr marL="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smtClean="0"/>
              <a:t>Cypher</a:t>
            </a:r>
            <a:r>
              <a:rPr lang="zh-CN" altLang="en-US" dirty="0" smtClean="0"/>
              <a:t>作用于属性图，包括顶点、</a:t>
            </a:r>
            <a:r>
              <a:rPr lang="zh-CN" altLang="en-US" dirty="0"/>
              <a:t>边、</a:t>
            </a:r>
            <a:r>
              <a:rPr lang="zh-CN" altLang="en-US" dirty="0" smtClean="0"/>
              <a:t>标签、属性。</a:t>
            </a:r>
            <a:endParaRPr lang="zh-CN" altLang="en-US" dirty="0"/>
          </a:p>
        </p:txBody>
      </p:sp>
    </p:spTree>
    <p:extLst>
      <p:ext uri="{BB962C8B-B14F-4D97-AF65-F5344CB8AC3E}">
        <p14:creationId xmlns:p14="http://schemas.microsoft.com/office/powerpoint/2010/main" val="30637705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b="1" dirty="0" smtClean="0"/>
              <a:t>5.3.2.1 Cypher</a:t>
            </a:r>
            <a:r>
              <a:rPr lang="zh-CN" altLang="en-US" sz="2400" b="1" dirty="0" smtClean="0"/>
              <a:t>对象创建</a:t>
            </a:r>
            <a:endParaRPr lang="zh-CN" altLang="en-US" sz="2400" b="1" dirty="0"/>
          </a:p>
        </p:txBody>
      </p:sp>
      <p:sp>
        <p:nvSpPr>
          <p:cNvPr id="3" name="内容占位符 2"/>
          <p:cNvSpPr>
            <a:spLocks noGrp="1"/>
          </p:cNvSpPr>
          <p:nvPr>
            <p:ph idx="1"/>
          </p:nvPr>
        </p:nvSpPr>
        <p:spPr>
          <a:xfrm>
            <a:off x="838200" y="1285461"/>
            <a:ext cx="10515600" cy="5436013"/>
          </a:xfrm>
        </p:spPr>
        <p:txBody>
          <a:bodyPr>
            <a:normAutofit/>
          </a:bodyPr>
          <a:lstStyle/>
          <a:p>
            <a:r>
              <a:rPr lang="zh-CN" altLang="en-US" sz="2400" b="1" dirty="0" smtClean="0"/>
              <a:t>创建顶点</a:t>
            </a:r>
            <a:endParaRPr lang="en-US" altLang="zh-CN" sz="2400" b="1" dirty="0" smtClean="0"/>
          </a:p>
          <a:p>
            <a:r>
              <a:rPr lang="zh-CN" altLang="en-US" sz="2400" b="1" dirty="0" smtClean="0"/>
              <a:t>（）表示顶点</a:t>
            </a:r>
            <a:r>
              <a:rPr lang="zh-CN" altLang="en-US" sz="2400" dirty="0" smtClean="0"/>
              <a:t>，顶点与标签之间用冒号隔开，多个标签之间也用</a:t>
            </a:r>
            <a:r>
              <a:rPr lang="zh-CN" altLang="en-US" sz="2400" dirty="0" smtClean="0">
                <a:solidFill>
                  <a:srgbClr val="FF0000"/>
                </a:solidFill>
              </a:rPr>
              <a:t>冒号</a:t>
            </a:r>
            <a:r>
              <a:rPr lang="zh-CN" altLang="en-US" sz="2400" dirty="0" smtClean="0"/>
              <a:t>隔开；</a:t>
            </a:r>
            <a:endParaRPr lang="en-US" altLang="zh-CN" sz="2400" dirty="0" smtClean="0"/>
          </a:p>
          <a:p>
            <a:r>
              <a:rPr lang="en-US" altLang="zh-CN" sz="2400" b="1" dirty="0" smtClean="0"/>
              <a:t> { }</a:t>
            </a:r>
            <a:r>
              <a:rPr lang="zh-CN" altLang="en-US" sz="2400" b="1" dirty="0"/>
              <a:t>表示属性，</a:t>
            </a:r>
            <a:r>
              <a:rPr lang="zh-CN" altLang="en-US" sz="2400" dirty="0" smtClean="0"/>
              <a:t>属性名与属性值用冒号隔开，不同属性之间用</a:t>
            </a:r>
            <a:r>
              <a:rPr lang="zh-CN" altLang="en-US" sz="2400" dirty="0" smtClean="0">
                <a:solidFill>
                  <a:srgbClr val="FF0000"/>
                </a:solidFill>
              </a:rPr>
              <a:t>逗号</a:t>
            </a:r>
            <a:r>
              <a:rPr lang="zh-CN" altLang="en-US" sz="2400" dirty="0" smtClean="0"/>
              <a:t>隔开</a:t>
            </a:r>
            <a:r>
              <a:rPr lang="zh-CN" altLang="en-US" sz="2400" dirty="0"/>
              <a:t>。</a:t>
            </a:r>
            <a:endParaRPr lang="en-US" altLang="zh-CN" sz="2400" dirty="0" smtClean="0"/>
          </a:p>
          <a:p>
            <a:r>
              <a:rPr lang="en-US" altLang="zh-CN" sz="2400" dirty="0" smtClean="0"/>
              <a:t>CREATE  (&lt;node-name&gt;:&lt;label-name1&gt;:…:&lt;label-</a:t>
            </a:r>
            <a:r>
              <a:rPr lang="en-US" altLang="zh-CN" sz="2400" dirty="0" err="1" smtClean="0"/>
              <a:t>nameM</a:t>
            </a:r>
            <a:r>
              <a:rPr lang="en-US" altLang="zh-CN" sz="2400" dirty="0" smtClean="0"/>
              <a:t>&gt;{&lt;property-name1&gt;:&lt;</a:t>
            </a:r>
            <a:r>
              <a:rPr lang="en-US" altLang="zh-CN" sz="2400" dirty="0"/>
              <a:t> </a:t>
            </a:r>
            <a:r>
              <a:rPr lang="en-US" altLang="zh-CN" sz="2400" dirty="0" smtClean="0"/>
              <a:t>property-value1 &gt;,…,</a:t>
            </a:r>
            <a:r>
              <a:rPr lang="en-US" altLang="zh-CN" sz="2400" dirty="0"/>
              <a:t> &lt;</a:t>
            </a:r>
            <a:r>
              <a:rPr lang="en-US" altLang="zh-CN" sz="2400" dirty="0" smtClean="0"/>
              <a:t>property-</a:t>
            </a:r>
            <a:r>
              <a:rPr lang="en-US" altLang="zh-CN" sz="2400" dirty="0" err="1" smtClean="0"/>
              <a:t>nameM</a:t>
            </a:r>
            <a:r>
              <a:rPr lang="en-US" altLang="zh-CN" sz="2400" dirty="0" smtClean="0"/>
              <a:t>&gt;:&lt; property-</a:t>
            </a:r>
            <a:r>
              <a:rPr lang="en-US" altLang="zh-CN" sz="2400" dirty="0" err="1" smtClean="0"/>
              <a:t>valueM</a:t>
            </a:r>
            <a:r>
              <a:rPr lang="en-US" altLang="zh-CN" sz="2400" dirty="0" smtClean="0"/>
              <a:t> &gt;})</a:t>
            </a:r>
          </a:p>
          <a:p>
            <a:endParaRPr lang="en-US" altLang="zh-CN" sz="2400" dirty="0" smtClean="0"/>
          </a:p>
          <a:p>
            <a:r>
              <a:rPr lang="zh-CN" altLang="en-US" sz="2400" dirty="0" smtClean="0"/>
              <a:t>例：</a:t>
            </a:r>
            <a:r>
              <a:rPr lang="en-US" altLang="zh-CN" sz="2400" dirty="0"/>
              <a:t>CREATE  </a:t>
            </a:r>
            <a:r>
              <a:rPr lang="en-US" altLang="zh-CN" sz="2400" dirty="0" smtClean="0"/>
              <a:t>(n1:</a:t>
            </a:r>
            <a:r>
              <a:rPr lang="zh-CN" altLang="en-US" sz="2400" dirty="0" smtClean="0"/>
              <a:t>导演</a:t>
            </a:r>
            <a:r>
              <a:rPr lang="en-US" altLang="zh-CN" sz="2400" dirty="0" smtClean="0"/>
              <a:t>:</a:t>
            </a:r>
            <a:r>
              <a:rPr lang="zh-CN" altLang="en-US" sz="2400" dirty="0" smtClean="0"/>
              <a:t>演员</a:t>
            </a:r>
            <a:r>
              <a:rPr lang="en-US" altLang="zh-CN" sz="2400" dirty="0" smtClean="0"/>
              <a:t>{</a:t>
            </a:r>
            <a:r>
              <a:rPr lang="zh-CN" altLang="en-US" sz="2400" dirty="0" smtClean="0"/>
              <a:t>名字</a:t>
            </a:r>
            <a:r>
              <a:rPr lang="en-US" altLang="zh-CN" sz="2400" dirty="0" smtClean="0"/>
              <a:t>:’</a:t>
            </a:r>
            <a:r>
              <a:rPr lang="zh-CN" altLang="en-US" sz="2400" dirty="0" smtClean="0"/>
              <a:t>周星驰</a:t>
            </a:r>
            <a:r>
              <a:rPr lang="en-US" altLang="zh-CN" sz="2400" dirty="0" smtClean="0"/>
              <a:t>’, </a:t>
            </a:r>
            <a:r>
              <a:rPr lang="zh-CN" altLang="en-US" sz="2400" dirty="0" smtClean="0"/>
              <a:t>性别</a:t>
            </a:r>
            <a:r>
              <a:rPr lang="en-US" altLang="zh-CN" sz="2400" dirty="0" smtClean="0"/>
              <a:t>:’</a:t>
            </a:r>
            <a:r>
              <a:rPr lang="zh-CN" altLang="en-US" sz="2400" dirty="0" smtClean="0"/>
              <a:t>男</a:t>
            </a:r>
            <a:r>
              <a:rPr lang="en-US" altLang="zh-CN" sz="2400" dirty="0" smtClean="0"/>
              <a:t>’}), </a:t>
            </a:r>
            <a:r>
              <a:rPr lang="en-US" altLang="zh-CN" sz="2400" dirty="0"/>
              <a:t>(</a:t>
            </a:r>
            <a:r>
              <a:rPr lang="en-US" altLang="zh-CN" sz="2400" dirty="0" smtClean="0"/>
              <a:t>n2:</a:t>
            </a:r>
            <a:r>
              <a:rPr lang="zh-CN" altLang="en-US" sz="2400" dirty="0" smtClean="0"/>
              <a:t>演员</a:t>
            </a:r>
            <a:r>
              <a:rPr lang="en-US" altLang="zh-CN" sz="2400" dirty="0"/>
              <a:t>{</a:t>
            </a:r>
            <a:r>
              <a:rPr lang="zh-CN" altLang="en-US" sz="2400" dirty="0"/>
              <a:t>名字</a:t>
            </a:r>
            <a:r>
              <a:rPr lang="en-US" altLang="zh-CN" sz="2400" dirty="0" smtClean="0"/>
              <a:t>:’</a:t>
            </a:r>
            <a:r>
              <a:rPr lang="zh-CN" altLang="en-US" sz="2400" dirty="0" smtClean="0"/>
              <a:t>吴孟达</a:t>
            </a:r>
            <a:r>
              <a:rPr lang="en-US" altLang="zh-CN" sz="2400" dirty="0" smtClean="0"/>
              <a:t>’, </a:t>
            </a:r>
            <a:r>
              <a:rPr lang="zh-CN" altLang="en-US" sz="2400" dirty="0" smtClean="0"/>
              <a:t>性别</a:t>
            </a:r>
            <a:r>
              <a:rPr lang="en-US" altLang="zh-CN" sz="2400" dirty="0" smtClean="0"/>
              <a:t>:’</a:t>
            </a:r>
            <a:r>
              <a:rPr lang="zh-CN" altLang="en-US" sz="2400" dirty="0" smtClean="0"/>
              <a:t>男</a:t>
            </a:r>
            <a:r>
              <a:rPr lang="en-US" altLang="zh-CN" sz="2400" dirty="0" smtClean="0"/>
              <a:t>’})   </a:t>
            </a:r>
            <a:r>
              <a:rPr lang="en-US" altLang="zh-CN" sz="2400" dirty="0" smtClean="0">
                <a:solidFill>
                  <a:srgbClr val="00B0F0"/>
                </a:solidFill>
              </a:rPr>
              <a:t>//</a:t>
            </a:r>
            <a:r>
              <a:rPr lang="zh-CN" altLang="en-US" sz="2400" dirty="0" smtClean="0">
                <a:solidFill>
                  <a:srgbClr val="00B0F0"/>
                </a:solidFill>
              </a:rPr>
              <a:t>同时创建两个顶点</a:t>
            </a:r>
            <a:endParaRPr lang="en-US" altLang="zh-CN" sz="2400" dirty="0">
              <a:solidFill>
                <a:srgbClr val="00B0F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83</a:t>
            </a:fld>
            <a:endParaRPr lang="zh-CN" altLang="en-US" dirty="0"/>
          </a:p>
        </p:txBody>
      </p:sp>
    </p:spTree>
    <p:extLst>
      <p:ext uri="{BB962C8B-B14F-4D97-AF65-F5344CB8AC3E}">
        <p14:creationId xmlns:p14="http://schemas.microsoft.com/office/powerpoint/2010/main" val="28971086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b="1" dirty="0" smtClean="0"/>
              <a:t>5.3.2.1 Cypher</a:t>
            </a:r>
            <a:r>
              <a:rPr lang="zh-CN" altLang="en-US" sz="2400" b="1" dirty="0" smtClean="0"/>
              <a:t>对象创建（续）</a:t>
            </a:r>
            <a:endParaRPr lang="zh-CN" altLang="en-US" sz="2400" b="1" dirty="0"/>
          </a:p>
        </p:txBody>
      </p:sp>
      <p:sp>
        <p:nvSpPr>
          <p:cNvPr id="3" name="内容占位符 2"/>
          <p:cNvSpPr>
            <a:spLocks noGrp="1"/>
          </p:cNvSpPr>
          <p:nvPr>
            <p:ph idx="1"/>
          </p:nvPr>
        </p:nvSpPr>
        <p:spPr>
          <a:xfrm>
            <a:off x="838200" y="1285461"/>
            <a:ext cx="10515600" cy="5436013"/>
          </a:xfrm>
        </p:spPr>
        <p:txBody>
          <a:bodyPr>
            <a:normAutofit/>
          </a:bodyPr>
          <a:lstStyle/>
          <a:p>
            <a:r>
              <a:rPr lang="zh-CN" altLang="en-US" sz="2400" b="1" dirty="0" smtClean="0"/>
              <a:t>创建边（有向边）</a:t>
            </a:r>
            <a:endParaRPr lang="en-US" altLang="zh-CN" sz="2400" b="1" dirty="0" smtClean="0"/>
          </a:p>
          <a:p>
            <a:r>
              <a:rPr lang="zh-CN" altLang="en-US" sz="2400" dirty="0" smtClean="0"/>
              <a:t>节点名之间的</a:t>
            </a:r>
            <a:r>
              <a:rPr lang="en-US" altLang="zh-CN" sz="2400" b="1" dirty="0" smtClean="0"/>
              <a:t>-[ ]-&gt;</a:t>
            </a:r>
            <a:r>
              <a:rPr lang="zh-CN" altLang="en-US" sz="2400" b="1" dirty="0" smtClean="0"/>
              <a:t>表示边</a:t>
            </a:r>
            <a:r>
              <a:rPr lang="zh-CN" altLang="en-US" sz="2400" dirty="0" smtClean="0"/>
              <a:t>，</a:t>
            </a:r>
            <a:r>
              <a:rPr lang="zh-CN" altLang="en-US" sz="2400" dirty="0" smtClean="0">
                <a:solidFill>
                  <a:srgbClr val="FF0000"/>
                </a:solidFill>
              </a:rPr>
              <a:t>边的名称与标签</a:t>
            </a:r>
            <a:r>
              <a:rPr lang="zh-CN" altLang="en-US" sz="2400" dirty="0" smtClean="0"/>
              <a:t>之间用冒号隔开，多个标签之间也用冒号隔开。</a:t>
            </a:r>
            <a:r>
              <a:rPr lang="en-US" altLang="zh-CN" sz="2400" dirty="0"/>
              <a:t> </a:t>
            </a:r>
            <a:r>
              <a:rPr lang="en-US" altLang="zh-CN" sz="2400" dirty="0" smtClean="0"/>
              <a:t>{ }</a:t>
            </a:r>
            <a:r>
              <a:rPr lang="zh-CN" altLang="en-US" sz="2400" dirty="0"/>
              <a:t>表示属性，</a:t>
            </a:r>
            <a:r>
              <a:rPr lang="zh-CN" altLang="en-US" sz="2400" dirty="0">
                <a:solidFill>
                  <a:srgbClr val="FF0000"/>
                </a:solidFill>
              </a:rPr>
              <a:t>属性名与属性值</a:t>
            </a:r>
            <a:r>
              <a:rPr lang="zh-CN" altLang="en-US" sz="2400" dirty="0"/>
              <a:t>用冒号隔开，不同属性之间用逗号隔开</a:t>
            </a:r>
            <a:r>
              <a:rPr lang="zh-CN" altLang="en-US" sz="2400" dirty="0" smtClean="0"/>
              <a:t>。</a:t>
            </a:r>
            <a:endParaRPr lang="en-US" altLang="zh-CN" sz="2400" dirty="0"/>
          </a:p>
          <a:p>
            <a:r>
              <a:rPr lang="en-US" altLang="zh-CN" sz="2400" dirty="0"/>
              <a:t>CREATE  </a:t>
            </a:r>
            <a:r>
              <a:rPr lang="en-US" altLang="zh-CN" sz="2400" dirty="0" smtClean="0"/>
              <a:t>(n1)-</a:t>
            </a:r>
            <a:r>
              <a:rPr lang="en-US" altLang="zh-CN" sz="2400" dirty="0" smtClean="0">
                <a:solidFill>
                  <a:srgbClr val="FF0000"/>
                </a:solidFill>
              </a:rPr>
              <a:t>[&lt;</a:t>
            </a:r>
            <a:r>
              <a:rPr lang="en-US" altLang="zh-CN" sz="2400" dirty="0" err="1" smtClean="0">
                <a:solidFill>
                  <a:srgbClr val="FF0000"/>
                </a:solidFill>
              </a:rPr>
              <a:t>rname</a:t>
            </a:r>
            <a:r>
              <a:rPr lang="en-US" altLang="zh-CN" sz="2400" dirty="0">
                <a:solidFill>
                  <a:srgbClr val="FF0000"/>
                </a:solidFill>
              </a:rPr>
              <a:t>&gt;:&lt;label-name1&gt;:…:&lt;label-</a:t>
            </a:r>
            <a:r>
              <a:rPr lang="en-US" altLang="zh-CN" sz="2400" dirty="0" err="1">
                <a:solidFill>
                  <a:srgbClr val="FF0000"/>
                </a:solidFill>
              </a:rPr>
              <a:t>nameM</a:t>
            </a:r>
            <a:r>
              <a:rPr lang="en-US" altLang="zh-CN" sz="2400" dirty="0">
                <a:solidFill>
                  <a:srgbClr val="FF0000"/>
                </a:solidFill>
              </a:rPr>
              <a:t>&gt;{&lt;property-name1&gt;:&lt; property-value1 &gt;,…, &lt;</a:t>
            </a:r>
            <a:r>
              <a:rPr lang="en-US" altLang="zh-CN" sz="2400" dirty="0" smtClean="0">
                <a:solidFill>
                  <a:srgbClr val="FF0000"/>
                </a:solidFill>
              </a:rPr>
              <a:t>property-</a:t>
            </a:r>
            <a:r>
              <a:rPr lang="en-US" altLang="zh-CN" sz="2400" dirty="0" err="1" smtClean="0">
                <a:solidFill>
                  <a:srgbClr val="FF0000"/>
                </a:solidFill>
              </a:rPr>
              <a:t>nameN</a:t>
            </a:r>
            <a:r>
              <a:rPr lang="en-US" altLang="zh-CN" sz="2400" dirty="0" smtClean="0">
                <a:solidFill>
                  <a:srgbClr val="FF0000"/>
                </a:solidFill>
              </a:rPr>
              <a:t>&gt;:&lt; property-</a:t>
            </a:r>
            <a:r>
              <a:rPr lang="en-US" altLang="zh-CN" sz="2400" dirty="0" err="1" smtClean="0">
                <a:solidFill>
                  <a:srgbClr val="FF0000"/>
                </a:solidFill>
              </a:rPr>
              <a:t>valueN</a:t>
            </a:r>
            <a:r>
              <a:rPr lang="en-US" altLang="zh-CN" sz="2400" dirty="0" smtClean="0">
                <a:solidFill>
                  <a:srgbClr val="FF0000"/>
                </a:solidFill>
              </a:rPr>
              <a:t> </a:t>
            </a:r>
            <a:r>
              <a:rPr lang="en-US" altLang="zh-CN" sz="2400" dirty="0">
                <a:solidFill>
                  <a:srgbClr val="FF0000"/>
                </a:solidFill>
              </a:rPr>
              <a:t>&gt;}</a:t>
            </a:r>
            <a:r>
              <a:rPr lang="en-US" altLang="zh-CN" sz="2400" dirty="0" smtClean="0">
                <a:solidFill>
                  <a:srgbClr val="FF0000"/>
                </a:solidFill>
              </a:rPr>
              <a:t>]-&gt;</a:t>
            </a:r>
            <a:r>
              <a:rPr lang="en-US" altLang="zh-CN" sz="2400" dirty="0" smtClean="0"/>
              <a:t>(n2)</a:t>
            </a:r>
          </a:p>
          <a:p>
            <a:r>
              <a:rPr lang="zh-CN" altLang="en-US" sz="2400" b="1" dirty="0"/>
              <a:t>创建两个新顶点及其之间的边</a:t>
            </a:r>
            <a:endParaRPr lang="en-US" altLang="zh-CN" sz="2400" b="1" dirty="0"/>
          </a:p>
          <a:p>
            <a:r>
              <a:rPr lang="en-US" altLang="zh-CN" sz="2400" dirty="0"/>
              <a:t>CREATE  (n1:&lt;label-name&gt;{&lt;property-name1&gt;:&lt; property-value1 &gt;,…,})-[&lt;</a:t>
            </a:r>
            <a:r>
              <a:rPr lang="en-US" altLang="zh-CN" sz="2400" dirty="0" err="1"/>
              <a:t>rname</a:t>
            </a:r>
            <a:r>
              <a:rPr lang="en-US" altLang="zh-CN" sz="2400" dirty="0"/>
              <a:t>&gt;:&lt;label-name&gt;]-&gt;(n1:&lt;label-name&gt;{&lt;property-name1&gt;:&lt; property-value1 </a:t>
            </a:r>
            <a:r>
              <a:rPr lang="en-US" altLang="zh-CN" sz="2400" dirty="0" smtClean="0"/>
              <a:t>&gt;,…,})</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84</a:t>
            </a:fld>
            <a:endParaRPr lang="zh-CN" altLang="en-US" dirty="0"/>
          </a:p>
        </p:txBody>
      </p:sp>
    </p:spTree>
    <p:extLst>
      <p:ext uri="{BB962C8B-B14F-4D97-AF65-F5344CB8AC3E}">
        <p14:creationId xmlns:p14="http://schemas.microsoft.com/office/powerpoint/2010/main" val="24264049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b="1" dirty="0"/>
              <a:t>5.3.2.1 </a:t>
            </a:r>
            <a:r>
              <a:rPr lang="en-US" altLang="zh-CN" sz="2400" b="1" dirty="0" smtClean="0"/>
              <a:t>Cypher</a:t>
            </a:r>
            <a:r>
              <a:rPr lang="zh-CN" altLang="en-US" sz="2400" b="1" dirty="0" smtClean="0"/>
              <a:t>对象创建（续）</a:t>
            </a:r>
            <a:endParaRPr lang="zh-CN" altLang="en-US" sz="2400" b="1" dirty="0"/>
          </a:p>
        </p:txBody>
      </p:sp>
      <p:sp>
        <p:nvSpPr>
          <p:cNvPr id="3" name="内容占位符 2"/>
          <p:cNvSpPr>
            <a:spLocks noGrp="1"/>
          </p:cNvSpPr>
          <p:nvPr>
            <p:ph idx="1"/>
          </p:nvPr>
        </p:nvSpPr>
        <p:spPr>
          <a:xfrm>
            <a:off x="838200" y="1285461"/>
            <a:ext cx="10515600" cy="5436013"/>
          </a:xfrm>
        </p:spPr>
        <p:txBody>
          <a:bodyPr>
            <a:normAutofit/>
          </a:bodyPr>
          <a:lstStyle/>
          <a:p>
            <a:r>
              <a:rPr lang="zh-CN" altLang="en-US" sz="2400" b="1" dirty="0" smtClean="0"/>
              <a:t>创建</a:t>
            </a:r>
            <a:r>
              <a:rPr lang="zh-CN" altLang="en-US" sz="2400" b="1" dirty="0"/>
              <a:t>路径（含多个顶点和边）</a:t>
            </a:r>
            <a:endParaRPr lang="en-US" altLang="zh-CN" sz="2400" b="1" dirty="0"/>
          </a:p>
          <a:p>
            <a:r>
              <a:rPr lang="en-US" altLang="zh-CN" sz="2400" dirty="0"/>
              <a:t>CREATE (n1)</a:t>
            </a:r>
            <a:r>
              <a:rPr lang="en-US" altLang="zh-CN" sz="2400" dirty="0">
                <a:solidFill>
                  <a:srgbClr val="FF0000"/>
                </a:solidFill>
              </a:rPr>
              <a:t>-[&lt;rname1&gt;:&lt;label-name&gt;]-&gt;</a:t>
            </a:r>
            <a:r>
              <a:rPr lang="en-US" altLang="zh-CN" sz="2400" dirty="0"/>
              <a:t>(n2)</a:t>
            </a:r>
            <a:r>
              <a:rPr lang="en-US" altLang="zh-CN" sz="2400" dirty="0">
                <a:solidFill>
                  <a:srgbClr val="FF0000"/>
                </a:solidFill>
              </a:rPr>
              <a:t>-[&lt;rname2&gt;:&lt;label-name&gt;]-&gt;</a:t>
            </a:r>
            <a:r>
              <a:rPr lang="en-US" altLang="zh-CN" sz="2400" dirty="0"/>
              <a:t>(n3)</a:t>
            </a:r>
            <a:r>
              <a:rPr lang="en-US" altLang="zh-CN" sz="2400" dirty="0">
                <a:solidFill>
                  <a:srgbClr val="FF0000"/>
                </a:solidFill>
              </a:rPr>
              <a:t>-[&lt;rname3&gt;:&lt;label-name&gt;]-&gt;</a:t>
            </a:r>
            <a:r>
              <a:rPr lang="en-US" altLang="zh-CN" sz="2400" dirty="0"/>
              <a:t>(n4)  </a:t>
            </a:r>
            <a:r>
              <a:rPr lang="en-US" altLang="zh-CN" sz="2400" dirty="0">
                <a:solidFill>
                  <a:srgbClr val="00B0F0"/>
                </a:solidFill>
              </a:rPr>
              <a:t>//4</a:t>
            </a:r>
            <a:r>
              <a:rPr lang="zh-CN" altLang="en-US" sz="2400" dirty="0">
                <a:solidFill>
                  <a:srgbClr val="00B0F0"/>
                </a:solidFill>
              </a:rPr>
              <a:t>个顶点</a:t>
            </a:r>
            <a:r>
              <a:rPr lang="en-US" altLang="zh-CN" sz="2400" dirty="0">
                <a:solidFill>
                  <a:srgbClr val="00B0F0"/>
                </a:solidFill>
              </a:rPr>
              <a:t>3</a:t>
            </a:r>
            <a:r>
              <a:rPr lang="zh-CN" altLang="en-US" sz="2400" dirty="0">
                <a:solidFill>
                  <a:srgbClr val="00B0F0"/>
                </a:solidFill>
              </a:rPr>
              <a:t>条</a:t>
            </a:r>
            <a:r>
              <a:rPr lang="zh-CN" altLang="en-US" sz="2400" dirty="0" smtClean="0">
                <a:solidFill>
                  <a:srgbClr val="00B0F0"/>
                </a:solidFill>
              </a:rPr>
              <a:t>边</a:t>
            </a:r>
            <a:endParaRPr lang="en-US" altLang="zh-CN" sz="2400" dirty="0" smtClean="0">
              <a:solidFill>
                <a:srgbClr val="00B0F0"/>
              </a:solidFill>
            </a:endParaRPr>
          </a:p>
          <a:p>
            <a:r>
              <a:rPr lang="zh-CN" altLang="en-US" sz="2400" b="1" dirty="0" smtClean="0"/>
              <a:t>创建带有两条路径的树</a:t>
            </a:r>
            <a:endParaRPr lang="en-US" altLang="zh-CN" sz="2400" b="1" dirty="0" smtClean="0"/>
          </a:p>
          <a:p>
            <a:r>
              <a:rPr lang="en-US" altLang="zh-CN" sz="2400" dirty="0"/>
              <a:t>CREATE (n1)</a:t>
            </a:r>
            <a:r>
              <a:rPr lang="en-US" altLang="zh-CN" sz="2400" dirty="0">
                <a:solidFill>
                  <a:srgbClr val="FF0000"/>
                </a:solidFill>
              </a:rPr>
              <a:t>-[&lt;rname1&gt;:&lt;label-name&gt;]-&gt;</a:t>
            </a:r>
            <a:r>
              <a:rPr lang="en-US" altLang="zh-CN" sz="2400" dirty="0"/>
              <a:t>(n2</a:t>
            </a:r>
            <a:r>
              <a:rPr lang="en-US" altLang="zh-CN" sz="2400" dirty="0" smtClean="0"/>
              <a:t>)</a:t>
            </a:r>
          </a:p>
          <a:p>
            <a:r>
              <a:rPr lang="en-US" altLang="zh-CN" sz="2400" dirty="0" smtClean="0"/>
              <a:t>CREATE </a:t>
            </a:r>
            <a:r>
              <a:rPr lang="en-US" altLang="zh-CN" sz="2400" dirty="0"/>
              <a:t>(n1)</a:t>
            </a:r>
            <a:r>
              <a:rPr lang="en-US" altLang="zh-CN" sz="2400" dirty="0">
                <a:solidFill>
                  <a:srgbClr val="FF0000"/>
                </a:solidFill>
              </a:rPr>
              <a:t>-[&lt;</a:t>
            </a:r>
            <a:r>
              <a:rPr lang="en-US" altLang="zh-CN" sz="2400" dirty="0" smtClean="0">
                <a:solidFill>
                  <a:srgbClr val="FF0000"/>
                </a:solidFill>
              </a:rPr>
              <a:t>rname2&gt;:&lt;</a:t>
            </a:r>
            <a:r>
              <a:rPr lang="en-US" altLang="zh-CN" sz="2400" dirty="0">
                <a:solidFill>
                  <a:srgbClr val="FF0000"/>
                </a:solidFill>
              </a:rPr>
              <a:t>label-name&gt;]-&gt;</a:t>
            </a:r>
            <a:r>
              <a:rPr lang="en-US" altLang="zh-CN" sz="2400" dirty="0"/>
              <a:t>(</a:t>
            </a:r>
            <a:r>
              <a:rPr lang="en-US" altLang="zh-CN" sz="2400" dirty="0" smtClean="0"/>
              <a:t>n3)</a:t>
            </a:r>
            <a:r>
              <a:rPr lang="en-US" altLang="zh-CN" sz="2400" dirty="0" smtClean="0">
                <a:solidFill>
                  <a:srgbClr val="FF0000"/>
                </a:solidFill>
              </a:rPr>
              <a:t>-[&lt;rname3&gt;:&lt;</a:t>
            </a:r>
            <a:r>
              <a:rPr lang="en-US" altLang="zh-CN" sz="2400" dirty="0">
                <a:solidFill>
                  <a:srgbClr val="FF0000"/>
                </a:solidFill>
              </a:rPr>
              <a:t>label-name&gt;]-&gt;</a:t>
            </a:r>
            <a:r>
              <a:rPr lang="en-US" altLang="zh-CN" sz="2400" dirty="0"/>
              <a:t>(</a:t>
            </a:r>
            <a:r>
              <a:rPr lang="en-US" altLang="zh-CN" sz="2400" dirty="0" smtClean="0"/>
              <a:t>n4)</a:t>
            </a:r>
          </a:p>
          <a:p>
            <a:r>
              <a:rPr lang="zh-CN" altLang="en-US" sz="2400" b="1" dirty="0" smtClean="0"/>
              <a:t>创建多个顶点之间的完全图。。。</a:t>
            </a:r>
            <a:endParaRPr lang="en-US" altLang="zh-CN" sz="2400" b="1" dirty="0" smtClean="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85</a:t>
            </a:fld>
            <a:endParaRPr lang="zh-CN" altLang="en-US" dirty="0"/>
          </a:p>
        </p:txBody>
      </p:sp>
    </p:spTree>
    <p:extLst>
      <p:ext uri="{BB962C8B-B14F-4D97-AF65-F5344CB8AC3E}">
        <p14:creationId xmlns:p14="http://schemas.microsoft.com/office/powerpoint/2010/main" val="16527270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b="1" dirty="0"/>
              <a:t>5.3.2.2 </a:t>
            </a:r>
            <a:r>
              <a:rPr lang="en-US" altLang="zh-CN" sz="2400" b="1" dirty="0" smtClean="0"/>
              <a:t>Cypher</a:t>
            </a:r>
            <a:r>
              <a:rPr lang="zh-CN" altLang="en-US" sz="2400" b="1" dirty="0" smtClean="0"/>
              <a:t>检索</a:t>
            </a:r>
            <a:endParaRPr lang="zh-CN" altLang="en-US" sz="2400" b="1" dirty="0"/>
          </a:p>
        </p:txBody>
      </p:sp>
      <p:sp>
        <p:nvSpPr>
          <p:cNvPr id="3" name="内容占位符 2"/>
          <p:cNvSpPr>
            <a:spLocks noGrp="1"/>
          </p:cNvSpPr>
          <p:nvPr>
            <p:ph idx="1"/>
          </p:nvPr>
        </p:nvSpPr>
        <p:spPr>
          <a:xfrm>
            <a:off x="838200" y="1285461"/>
            <a:ext cx="10515600" cy="5436013"/>
          </a:xfrm>
        </p:spPr>
        <p:txBody>
          <a:bodyPr>
            <a:normAutofit/>
          </a:bodyPr>
          <a:lstStyle/>
          <a:p>
            <a:r>
              <a:rPr lang="zh-CN" altLang="en-US" sz="2400" b="1" dirty="0" smtClean="0"/>
              <a:t>检索顶点</a:t>
            </a:r>
            <a:endParaRPr lang="en-US" altLang="zh-CN" sz="2400" b="1" dirty="0" smtClean="0"/>
          </a:p>
          <a:p>
            <a:r>
              <a:rPr lang="zh-CN" altLang="en-US" sz="2400" dirty="0" smtClean="0"/>
              <a:t>例：查找并返回所有顶点</a:t>
            </a:r>
            <a:endParaRPr lang="en-US" altLang="zh-CN" sz="2400" dirty="0" smtClean="0"/>
          </a:p>
          <a:p>
            <a:r>
              <a:rPr lang="en-US" altLang="zh-CN" sz="2400" dirty="0" smtClean="0"/>
              <a:t>MATCH(n)</a:t>
            </a:r>
          </a:p>
          <a:p>
            <a:r>
              <a:rPr lang="en-US" altLang="zh-CN" sz="2400" dirty="0" smtClean="0"/>
              <a:t>RETURN n</a:t>
            </a:r>
          </a:p>
          <a:p>
            <a:endParaRPr lang="en-US" altLang="zh-CN" sz="2400" dirty="0" smtClean="0"/>
          </a:p>
          <a:p>
            <a:r>
              <a:rPr lang="zh-CN" altLang="en-US" sz="2400" dirty="0" smtClean="0"/>
              <a:t>例：查找带有</a:t>
            </a:r>
            <a:r>
              <a:rPr lang="zh-CN" altLang="en-US" sz="2400" dirty="0" smtClean="0">
                <a:solidFill>
                  <a:srgbClr val="FF0000"/>
                </a:solidFill>
              </a:rPr>
              <a:t>某一类标签</a:t>
            </a:r>
            <a:r>
              <a:rPr lang="zh-CN" altLang="en-US" sz="2400" dirty="0" smtClean="0"/>
              <a:t>的顶点，并返回该类型顶点的信息</a:t>
            </a:r>
            <a:endParaRPr lang="en-US" altLang="zh-CN" sz="2400" dirty="0" smtClean="0"/>
          </a:p>
          <a:p>
            <a:r>
              <a:rPr lang="en-US" altLang="zh-CN" sz="2400" dirty="0" smtClean="0">
                <a:solidFill>
                  <a:srgbClr val="00B0F0"/>
                </a:solidFill>
              </a:rPr>
              <a:t>//</a:t>
            </a:r>
            <a:r>
              <a:rPr lang="zh-CN" altLang="en-US" sz="2400" dirty="0" smtClean="0">
                <a:solidFill>
                  <a:srgbClr val="00B0F0"/>
                </a:solidFill>
              </a:rPr>
              <a:t>查找带有</a:t>
            </a:r>
            <a:r>
              <a:rPr lang="en-US" altLang="zh-CN" sz="2400" dirty="0" smtClean="0">
                <a:solidFill>
                  <a:srgbClr val="00B0F0"/>
                </a:solidFill>
              </a:rPr>
              <a:t>movie</a:t>
            </a:r>
            <a:r>
              <a:rPr lang="zh-CN" altLang="en-US" sz="2400" dirty="0" smtClean="0">
                <a:solidFill>
                  <a:srgbClr val="00B0F0"/>
                </a:solidFill>
              </a:rPr>
              <a:t>标签的顶点信息</a:t>
            </a:r>
            <a:endParaRPr lang="en-US" altLang="zh-CN" sz="2400" dirty="0" smtClean="0">
              <a:solidFill>
                <a:srgbClr val="00B0F0"/>
              </a:solidFill>
            </a:endParaRPr>
          </a:p>
          <a:p>
            <a:r>
              <a:rPr lang="en-US" altLang="zh-CN" sz="2400" dirty="0" smtClean="0"/>
              <a:t>MATCH(</a:t>
            </a:r>
            <a:r>
              <a:rPr lang="en-US" altLang="zh-CN" sz="2400" dirty="0" err="1" smtClean="0"/>
              <a:t>n</a:t>
            </a:r>
            <a:r>
              <a:rPr lang="en-US" altLang="zh-CN" sz="2400" dirty="0" err="1" smtClean="0">
                <a:solidFill>
                  <a:srgbClr val="FF0000"/>
                </a:solidFill>
              </a:rPr>
              <a:t>:movie</a:t>
            </a:r>
            <a:r>
              <a:rPr lang="en-US" altLang="zh-CN" sz="2400" dirty="0" smtClean="0"/>
              <a:t>)</a:t>
            </a:r>
          </a:p>
          <a:p>
            <a:r>
              <a:rPr lang="en-US" altLang="zh-CN" sz="2400" dirty="0" smtClean="0"/>
              <a:t>RETURN n</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86</a:t>
            </a:fld>
            <a:endParaRPr lang="zh-CN" altLang="en-US" dirty="0"/>
          </a:p>
        </p:txBody>
      </p:sp>
    </p:spTree>
    <p:extLst>
      <p:ext uri="{BB962C8B-B14F-4D97-AF65-F5344CB8AC3E}">
        <p14:creationId xmlns:p14="http://schemas.microsoft.com/office/powerpoint/2010/main" val="10096887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b="1" dirty="0"/>
              <a:t>5.3.2.2 </a:t>
            </a:r>
            <a:r>
              <a:rPr lang="en-US" altLang="zh-CN" sz="2400" b="1" dirty="0" smtClean="0"/>
              <a:t>Cypher</a:t>
            </a:r>
            <a:r>
              <a:rPr lang="zh-CN" altLang="en-US" sz="2400" b="1" dirty="0" smtClean="0"/>
              <a:t>检索（续）</a:t>
            </a:r>
            <a:endParaRPr lang="zh-CN" altLang="en-US" sz="2400" b="1" dirty="0"/>
          </a:p>
        </p:txBody>
      </p:sp>
      <p:sp>
        <p:nvSpPr>
          <p:cNvPr id="3" name="内容占位符 2"/>
          <p:cNvSpPr>
            <a:spLocks noGrp="1"/>
          </p:cNvSpPr>
          <p:nvPr>
            <p:ph idx="1"/>
          </p:nvPr>
        </p:nvSpPr>
        <p:spPr>
          <a:xfrm>
            <a:off x="838200" y="1285461"/>
            <a:ext cx="10515600" cy="5436013"/>
          </a:xfrm>
        </p:spPr>
        <p:txBody>
          <a:bodyPr>
            <a:normAutofit/>
          </a:bodyPr>
          <a:lstStyle/>
          <a:p>
            <a:r>
              <a:rPr lang="zh-CN" altLang="en-US" sz="2400" b="1" dirty="0" smtClean="0"/>
              <a:t>检索顶点（续）</a:t>
            </a:r>
            <a:endParaRPr lang="en-US" altLang="zh-CN" sz="2400" b="1" dirty="0" smtClean="0"/>
          </a:p>
          <a:p>
            <a:r>
              <a:rPr lang="zh-CN" altLang="en-US" sz="2400" dirty="0" smtClean="0"/>
              <a:t>例：查找带有某一类标签的顶点，并返回该类型</a:t>
            </a:r>
            <a:r>
              <a:rPr lang="zh-CN" altLang="en-US" sz="2400" dirty="0" smtClean="0">
                <a:solidFill>
                  <a:srgbClr val="FF0000"/>
                </a:solidFill>
              </a:rPr>
              <a:t>顶点的投影信息</a:t>
            </a:r>
            <a:endParaRPr lang="en-US" altLang="zh-CN" sz="2400" dirty="0" smtClean="0">
              <a:solidFill>
                <a:srgbClr val="FF0000"/>
              </a:solidFill>
            </a:endParaRPr>
          </a:p>
          <a:p>
            <a:r>
              <a:rPr lang="en-US" altLang="zh-CN" sz="2400" dirty="0" smtClean="0">
                <a:solidFill>
                  <a:srgbClr val="00B0F0"/>
                </a:solidFill>
              </a:rPr>
              <a:t>//</a:t>
            </a:r>
            <a:r>
              <a:rPr lang="zh-CN" altLang="en-US" sz="2400" dirty="0" smtClean="0">
                <a:solidFill>
                  <a:srgbClr val="00B0F0"/>
                </a:solidFill>
              </a:rPr>
              <a:t>查找带有</a:t>
            </a:r>
            <a:r>
              <a:rPr lang="en-US" altLang="zh-CN" sz="2400" dirty="0" smtClean="0">
                <a:solidFill>
                  <a:srgbClr val="00B0F0"/>
                </a:solidFill>
              </a:rPr>
              <a:t>movie</a:t>
            </a:r>
            <a:r>
              <a:rPr lang="zh-CN" altLang="en-US" sz="2400" dirty="0" smtClean="0">
                <a:solidFill>
                  <a:srgbClr val="00B0F0"/>
                </a:solidFill>
              </a:rPr>
              <a:t>标签的顶点，返回这些顶点的名称</a:t>
            </a:r>
            <a:endParaRPr lang="en-US" altLang="zh-CN" sz="2400" dirty="0" smtClean="0">
              <a:solidFill>
                <a:srgbClr val="00B0F0"/>
              </a:solidFill>
            </a:endParaRPr>
          </a:p>
          <a:p>
            <a:r>
              <a:rPr lang="en-US" altLang="zh-CN" sz="2400" dirty="0" smtClean="0"/>
              <a:t>MATCH(</a:t>
            </a:r>
            <a:r>
              <a:rPr lang="en-US" altLang="zh-CN" sz="2400" dirty="0" err="1" smtClean="0"/>
              <a:t>n:movie</a:t>
            </a:r>
            <a:r>
              <a:rPr lang="en-US" altLang="zh-CN" sz="2400" dirty="0" smtClean="0"/>
              <a:t>)</a:t>
            </a:r>
          </a:p>
          <a:p>
            <a:r>
              <a:rPr lang="en-US" altLang="zh-CN" sz="2400" dirty="0" smtClean="0"/>
              <a:t>RETURN </a:t>
            </a:r>
            <a:r>
              <a:rPr lang="en-US" altLang="zh-CN" sz="2400" dirty="0" smtClean="0">
                <a:solidFill>
                  <a:srgbClr val="FF0000"/>
                </a:solidFill>
              </a:rPr>
              <a:t>n.</a:t>
            </a:r>
            <a:r>
              <a:rPr lang="zh-CN" altLang="en-US" sz="2400" dirty="0" smtClean="0">
                <a:solidFill>
                  <a:srgbClr val="FF0000"/>
                </a:solidFill>
              </a:rPr>
              <a:t>名称</a:t>
            </a:r>
            <a:endParaRPr lang="en-US" altLang="zh-CN" sz="2400" dirty="0" smtClean="0">
              <a:solidFill>
                <a:srgbClr val="FF0000"/>
              </a:solidFill>
            </a:endParaRPr>
          </a:p>
          <a:p>
            <a:r>
              <a:rPr lang="zh-CN" altLang="en-US" sz="2400" dirty="0" smtClean="0"/>
              <a:t>例：</a:t>
            </a:r>
            <a:r>
              <a:rPr lang="zh-CN" altLang="en-US" sz="2400" dirty="0"/>
              <a:t>查找</a:t>
            </a:r>
            <a:r>
              <a:rPr lang="zh-CN" altLang="en-US" sz="2400" dirty="0" smtClean="0"/>
              <a:t>带限制条件的某</a:t>
            </a:r>
            <a:r>
              <a:rPr lang="zh-CN" altLang="en-US" sz="2400" dirty="0"/>
              <a:t>一类标签的顶点，并返回该类型顶点</a:t>
            </a:r>
            <a:r>
              <a:rPr lang="zh-CN" altLang="en-US" sz="2400" dirty="0" smtClean="0"/>
              <a:t>的上映年份</a:t>
            </a:r>
            <a:endParaRPr lang="en-US" altLang="zh-CN" sz="2400" dirty="0" smtClean="0"/>
          </a:p>
          <a:p>
            <a:r>
              <a:rPr lang="en-US" altLang="zh-CN" sz="2400" dirty="0" smtClean="0"/>
              <a:t>MATCH(</a:t>
            </a:r>
            <a:r>
              <a:rPr lang="en-US" altLang="zh-CN" sz="2400" dirty="0" err="1" smtClean="0"/>
              <a:t>n:movie</a:t>
            </a:r>
            <a:r>
              <a:rPr lang="en-US" altLang="zh-CN" sz="2400" dirty="0" smtClean="0"/>
              <a:t>{</a:t>
            </a:r>
            <a:r>
              <a:rPr lang="zh-CN" altLang="en-US" sz="2400" dirty="0" smtClean="0"/>
              <a:t>名称</a:t>
            </a:r>
            <a:r>
              <a:rPr lang="en-US" altLang="zh-CN" sz="2400" dirty="0" smtClean="0"/>
              <a:t>:</a:t>
            </a:r>
            <a:r>
              <a:rPr lang="zh-CN" altLang="en-US" sz="2400" dirty="0" smtClean="0"/>
              <a:t>‘喜剧之王’</a:t>
            </a:r>
            <a:r>
              <a:rPr lang="en-US" altLang="zh-CN" sz="2400" dirty="0" smtClean="0"/>
              <a:t>})   </a:t>
            </a:r>
            <a:r>
              <a:rPr lang="en-US" altLang="zh-CN" sz="2400" dirty="0" smtClean="0">
                <a:solidFill>
                  <a:srgbClr val="00B0F0"/>
                </a:solidFill>
              </a:rPr>
              <a:t>//</a:t>
            </a:r>
            <a:r>
              <a:rPr lang="zh-CN" altLang="en-US" sz="2400" dirty="0" smtClean="0">
                <a:solidFill>
                  <a:srgbClr val="00B0F0"/>
                </a:solidFill>
              </a:rPr>
              <a:t>节点名</a:t>
            </a:r>
            <a:r>
              <a:rPr lang="en-US" altLang="zh-CN" sz="2400" dirty="0" smtClean="0">
                <a:solidFill>
                  <a:srgbClr val="00B0F0"/>
                </a:solidFill>
              </a:rPr>
              <a:t>:</a:t>
            </a:r>
            <a:r>
              <a:rPr lang="zh-CN" altLang="en-US" sz="2400" dirty="0" smtClean="0">
                <a:solidFill>
                  <a:srgbClr val="00B0F0"/>
                </a:solidFill>
              </a:rPr>
              <a:t>标签</a:t>
            </a:r>
            <a:r>
              <a:rPr lang="en-US" altLang="zh-CN" sz="2400" dirty="0" smtClean="0">
                <a:solidFill>
                  <a:srgbClr val="00B0F0"/>
                </a:solidFill>
              </a:rPr>
              <a:t>{</a:t>
            </a:r>
            <a:r>
              <a:rPr lang="zh-CN" altLang="en-US" sz="2400" dirty="0" smtClean="0">
                <a:solidFill>
                  <a:srgbClr val="00B0F0"/>
                </a:solidFill>
              </a:rPr>
              <a:t>属性名</a:t>
            </a:r>
            <a:r>
              <a:rPr lang="en-US" altLang="zh-CN" sz="2400" dirty="0" smtClean="0">
                <a:solidFill>
                  <a:srgbClr val="00B0F0"/>
                </a:solidFill>
              </a:rPr>
              <a:t>:</a:t>
            </a:r>
            <a:r>
              <a:rPr lang="zh-CN" altLang="en-US" sz="2400" dirty="0" smtClean="0">
                <a:solidFill>
                  <a:srgbClr val="00B0F0"/>
                </a:solidFill>
              </a:rPr>
              <a:t>属性值</a:t>
            </a:r>
            <a:r>
              <a:rPr lang="en-US" altLang="zh-CN" sz="2400" dirty="0" smtClean="0">
                <a:solidFill>
                  <a:srgbClr val="00B0F0"/>
                </a:solidFill>
              </a:rPr>
              <a:t>}</a:t>
            </a:r>
            <a:endParaRPr lang="en-US" altLang="zh-CN" sz="2400" dirty="0">
              <a:solidFill>
                <a:srgbClr val="00B0F0"/>
              </a:solidFill>
            </a:endParaRPr>
          </a:p>
          <a:p>
            <a:r>
              <a:rPr lang="en-US" altLang="zh-CN" sz="2400" dirty="0"/>
              <a:t>RETURN </a:t>
            </a:r>
            <a:r>
              <a:rPr lang="en-US" altLang="zh-CN" sz="2400" dirty="0" smtClean="0"/>
              <a:t>n.</a:t>
            </a:r>
            <a:r>
              <a:rPr lang="zh-CN" altLang="en-US" sz="2400" dirty="0" smtClean="0"/>
              <a:t>上映年份</a:t>
            </a:r>
            <a:endParaRPr lang="en-US" altLang="zh-CN" sz="2400" dirty="0"/>
          </a:p>
          <a:p>
            <a:endParaRPr lang="en-US" altLang="zh-CN" sz="2400" dirty="0"/>
          </a:p>
          <a:p>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87</a:t>
            </a:fld>
            <a:endParaRPr lang="zh-CN" altLang="en-US" dirty="0"/>
          </a:p>
        </p:txBody>
      </p:sp>
    </p:spTree>
    <p:extLst>
      <p:ext uri="{BB962C8B-B14F-4D97-AF65-F5344CB8AC3E}">
        <p14:creationId xmlns:p14="http://schemas.microsoft.com/office/powerpoint/2010/main" val="19507469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b="1" dirty="0"/>
              <a:t>5.3.2.2 </a:t>
            </a:r>
            <a:r>
              <a:rPr lang="en-US" altLang="zh-CN" sz="2400" b="1" dirty="0" smtClean="0"/>
              <a:t>Cypher</a:t>
            </a:r>
            <a:r>
              <a:rPr lang="zh-CN" altLang="en-US" sz="2400" b="1" dirty="0" smtClean="0"/>
              <a:t>检索（续）</a:t>
            </a:r>
            <a:endParaRPr lang="zh-CN" altLang="en-US" sz="2400" b="1" dirty="0"/>
          </a:p>
        </p:txBody>
      </p:sp>
      <p:sp>
        <p:nvSpPr>
          <p:cNvPr id="3" name="内容占位符 2"/>
          <p:cNvSpPr>
            <a:spLocks noGrp="1"/>
          </p:cNvSpPr>
          <p:nvPr>
            <p:ph idx="1"/>
          </p:nvPr>
        </p:nvSpPr>
        <p:spPr>
          <a:xfrm>
            <a:off x="838200" y="1285461"/>
            <a:ext cx="10515600" cy="5436013"/>
          </a:xfrm>
        </p:spPr>
        <p:txBody>
          <a:bodyPr>
            <a:normAutofit/>
          </a:bodyPr>
          <a:lstStyle/>
          <a:p>
            <a:r>
              <a:rPr lang="en-US" altLang="zh-CN" sz="2400" b="1" dirty="0" smtClean="0"/>
              <a:t>WHERE</a:t>
            </a:r>
            <a:r>
              <a:rPr lang="zh-CN" altLang="en-US" sz="2400" b="1" dirty="0" smtClean="0"/>
              <a:t>子句</a:t>
            </a:r>
            <a:endParaRPr lang="en-US" altLang="zh-CN" sz="2400" b="1" dirty="0" smtClean="0"/>
          </a:p>
          <a:p>
            <a:r>
              <a:rPr lang="en-US" altLang="zh-CN" sz="2400" dirty="0" smtClean="0"/>
              <a:t>       WHERE</a:t>
            </a:r>
            <a:r>
              <a:rPr lang="zh-CN" altLang="en-US" sz="2400" dirty="0" smtClean="0"/>
              <a:t>子句用来过滤检索的结果，与</a:t>
            </a:r>
            <a:r>
              <a:rPr lang="en-US" altLang="zh-CN" sz="2400" dirty="0" smtClean="0"/>
              <a:t>SQL</a:t>
            </a:r>
            <a:r>
              <a:rPr lang="zh-CN" altLang="en-US" sz="2400" dirty="0" smtClean="0"/>
              <a:t>中的</a:t>
            </a:r>
            <a:r>
              <a:rPr lang="en-US" altLang="zh-CN" sz="2400" dirty="0" smtClean="0"/>
              <a:t>WHERE</a:t>
            </a:r>
            <a:r>
              <a:rPr lang="zh-CN" altLang="en-US" sz="2400" dirty="0" smtClean="0"/>
              <a:t>子句类似。</a:t>
            </a:r>
            <a:r>
              <a:rPr lang="en-US" altLang="zh-CN" sz="2400" dirty="0" smtClean="0"/>
              <a:t>Cypher</a:t>
            </a:r>
            <a:r>
              <a:rPr lang="zh-CN" altLang="en-US" sz="2400" dirty="0" smtClean="0"/>
              <a:t>在</a:t>
            </a:r>
            <a:r>
              <a:rPr lang="en-US" altLang="zh-CN" sz="2400" dirty="0" smtClean="0"/>
              <a:t>WHERE</a:t>
            </a:r>
            <a:r>
              <a:rPr lang="zh-CN" altLang="en-US" sz="2400" dirty="0" smtClean="0"/>
              <a:t>子句中也使用逻辑运算符</a:t>
            </a:r>
            <a:r>
              <a:rPr lang="en-US" altLang="zh-CN" sz="2400" dirty="0" smtClean="0"/>
              <a:t>AND</a:t>
            </a:r>
            <a:r>
              <a:rPr lang="zh-CN" altLang="en-US" sz="2400" dirty="0" smtClean="0"/>
              <a:t>、</a:t>
            </a:r>
            <a:r>
              <a:rPr lang="en-US" altLang="zh-CN" sz="2400" dirty="0" smtClean="0"/>
              <a:t>OR</a:t>
            </a:r>
            <a:r>
              <a:rPr lang="zh-CN" altLang="en-US" sz="2400" dirty="0" smtClean="0"/>
              <a:t>、</a:t>
            </a:r>
            <a:r>
              <a:rPr lang="en-US" altLang="zh-CN" sz="2400" dirty="0" smtClean="0"/>
              <a:t>NOT</a:t>
            </a:r>
            <a:r>
              <a:rPr lang="zh-CN" altLang="en-US" sz="2400" dirty="0" smtClean="0"/>
              <a:t>和</a:t>
            </a:r>
            <a:r>
              <a:rPr lang="en-US" altLang="zh-CN" sz="2400" dirty="0" smtClean="0"/>
              <a:t>XOR</a:t>
            </a:r>
            <a:r>
              <a:rPr lang="zh-CN" altLang="en-US" sz="2400" dirty="0" smtClean="0"/>
              <a:t>，逻辑运算符的对象可以包含比较运算符，能够对字符串、数字、日期、算数表达式进行比较（</a:t>
            </a:r>
            <a:r>
              <a:rPr lang="en-US" altLang="zh-CN" sz="2400" dirty="0" smtClean="0"/>
              <a:t>=, &lt;&gt;, &gt;, &lt;, &gt;=, &lt;=</a:t>
            </a:r>
            <a:r>
              <a:rPr lang="zh-CN" altLang="en-US" sz="2400" dirty="0" smtClean="0"/>
              <a:t>）。</a:t>
            </a:r>
            <a:endParaRPr lang="en-US" altLang="zh-CN" sz="2400" dirty="0" smtClean="0"/>
          </a:p>
          <a:p>
            <a:r>
              <a:rPr lang="zh-CN" altLang="en-US" sz="2400" dirty="0" smtClean="0"/>
              <a:t>例：查找片名为喜剧之王的电影的上映年份</a:t>
            </a:r>
            <a:endParaRPr lang="en-US" altLang="zh-CN" sz="2400" dirty="0" smtClean="0"/>
          </a:p>
          <a:p>
            <a:r>
              <a:rPr lang="en-US" altLang="zh-CN" sz="2400" dirty="0" smtClean="0"/>
              <a:t>MATCH(</a:t>
            </a:r>
            <a:r>
              <a:rPr lang="en-US" altLang="zh-CN" sz="2400" dirty="0" err="1" smtClean="0"/>
              <a:t>n:movie</a:t>
            </a:r>
            <a:r>
              <a:rPr lang="en-US" altLang="zh-CN" sz="2400" dirty="0" smtClean="0"/>
              <a:t>)   </a:t>
            </a:r>
            <a:r>
              <a:rPr lang="en-US" altLang="zh-CN" sz="2400" dirty="0">
                <a:solidFill>
                  <a:srgbClr val="00B0F0"/>
                </a:solidFill>
              </a:rPr>
              <a:t>//</a:t>
            </a:r>
            <a:r>
              <a:rPr lang="zh-CN" altLang="en-US" sz="2400" dirty="0">
                <a:solidFill>
                  <a:srgbClr val="00B0F0"/>
                </a:solidFill>
              </a:rPr>
              <a:t>节点名</a:t>
            </a:r>
            <a:r>
              <a:rPr lang="en-US" altLang="zh-CN" sz="2400" dirty="0">
                <a:solidFill>
                  <a:srgbClr val="00B0F0"/>
                </a:solidFill>
              </a:rPr>
              <a:t>:</a:t>
            </a:r>
            <a:r>
              <a:rPr lang="zh-CN" altLang="en-US" sz="2400" dirty="0">
                <a:solidFill>
                  <a:srgbClr val="00B0F0"/>
                </a:solidFill>
              </a:rPr>
              <a:t>标签</a:t>
            </a:r>
            <a:r>
              <a:rPr lang="en-US" altLang="zh-CN" sz="2400" dirty="0">
                <a:solidFill>
                  <a:srgbClr val="00B0F0"/>
                </a:solidFill>
              </a:rPr>
              <a:t>{</a:t>
            </a:r>
            <a:r>
              <a:rPr lang="zh-CN" altLang="en-US" sz="2400" dirty="0">
                <a:solidFill>
                  <a:srgbClr val="00B0F0"/>
                </a:solidFill>
              </a:rPr>
              <a:t>属性名</a:t>
            </a:r>
            <a:r>
              <a:rPr lang="en-US" altLang="zh-CN" sz="2400" dirty="0">
                <a:solidFill>
                  <a:srgbClr val="00B0F0"/>
                </a:solidFill>
              </a:rPr>
              <a:t>:</a:t>
            </a:r>
            <a:r>
              <a:rPr lang="zh-CN" altLang="en-US" sz="2400" dirty="0">
                <a:solidFill>
                  <a:srgbClr val="00B0F0"/>
                </a:solidFill>
              </a:rPr>
              <a:t>属性值</a:t>
            </a:r>
            <a:r>
              <a:rPr lang="en-US" altLang="zh-CN" sz="2400" dirty="0" smtClean="0">
                <a:solidFill>
                  <a:srgbClr val="00B0F0"/>
                </a:solidFill>
              </a:rPr>
              <a:t>}</a:t>
            </a:r>
          </a:p>
          <a:p>
            <a:r>
              <a:rPr lang="en-US" altLang="zh-CN" sz="2400" dirty="0" smtClean="0"/>
              <a:t>WHERE n.</a:t>
            </a:r>
            <a:r>
              <a:rPr lang="zh-CN" altLang="en-US" sz="2400" dirty="0" smtClean="0"/>
              <a:t>名称</a:t>
            </a:r>
            <a:r>
              <a:rPr lang="en-US" altLang="zh-CN" sz="2400" dirty="0" smtClean="0"/>
              <a:t>=</a:t>
            </a:r>
            <a:r>
              <a:rPr lang="zh-CN" altLang="en-US" sz="2400" dirty="0" smtClean="0"/>
              <a:t>‘喜剧之王’</a:t>
            </a:r>
            <a:endParaRPr lang="en-US" altLang="zh-CN" sz="2400" dirty="0"/>
          </a:p>
          <a:p>
            <a:r>
              <a:rPr lang="en-US" altLang="zh-CN" sz="2400" dirty="0"/>
              <a:t>RETURN n.</a:t>
            </a:r>
            <a:r>
              <a:rPr lang="zh-CN" altLang="en-US" sz="2400" dirty="0"/>
              <a:t>上映</a:t>
            </a:r>
            <a:r>
              <a:rPr lang="zh-CN" altLang="en-US" sz="2400" dirty="0" smtClean="0"/>
              <a:t>年份</a:t>
            </a:r>
            <a:endParaRPr lang="en-US" altLang="zh-CN" sz="2400" dirty="0" smtClean="0"/>
          </a:p>
          <a:p>
            <a:endParaRPr lang="en-US" altLang="zh-CN" sz="2400" dirty="0"/>
          </a:p>
          <a:p>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88</a:t>
            </a:fld>
            <a:endParaRPr lang="zh-CN" altLang="en-US" dirty="0"/>
          </a:p>
        </p:txBody>
      </p:sp>
    </p:spTree>
    <p:extLst>
      <p:ext uri="{BB962C8B-B14F-4D97-AF65-F5344CB8AC3E}">
        <p14:creationId xmlns:p14="http://schemas.microsoft.com/office/powerpoint/2010/main" val="18958867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b="1" dirty="0"/>
              <a:t>5.3.2.2 </a:t>
            </a:r>
            <a:r>
              <a:rPr lang="en-US" altLang="zh-CN" sz="2400" b="1" dirty="0" smtClean="0"/>
              <a:t>Cypher</a:t>
            </a:r>
            <a:r>
              <a:rPr lang="zh-CN" altLang="en-US" sz="2400" b="1" dirty="0" smtClean="0"/>
              <a:t>检索（续）</a:t>
            </a:r>
            <a:endParaRPr lang="zh-CN" altLang="en-US" sz="2400" b="1" dirty="0"/>
          </a:p>
        </p:txBody>
      </p:sp>
      <p:sp>
        <p:nvSpPr>
          <p:cNvPr id="3" name="内容占位符 2"/>
          <p:cNvSpPr>
            <a:spLocks noGrp="1"/>
          </p:cNvSpPr>
          <p:nvPr>
            <p:ph idx="1"/>
          </p:nvPr>
        </p:nvSpPr>
        <p:spPr>
          <a:xfrm>
            <a:off x="838200" y="1285461"/>
            <a:ext cx="10515600" cy="5436013"/>
          </a:xfrm>
        </p:spPr>
        <p:txBody>
          <a:bodyPr>
            <a:normAutofit lnSpcReduction="10000"/>
          </a:bodyPr>
          <a:lstStyle/>
          <a:p>
            <a:r>
              <a:rPr lang="zh-CN" altLang="en-US" sz="2400" b="1" dirty="0" smtClean="0"/>
              <a:t>正则表达式</a:t>
            </a:r>
            <a:r>
              <a:rPr lang="zh-CN" altLang="en-US" sz="2400" dirty="0" smtClean="0"/>
              <a:t>：可以</a:t>
            </a:r>
            <a:r>
              <a:rPr lang="zh-CN" altLang="en-US" sz="2400" dirty="0"/>
              <a:t>通过使用</a:t>
            </a:r>
            <a:r>
              <a:rPr lang="en-US" altLang="zh-CN" sz="2400" dirty="0"/>
              <a:t>=~ /</a:t>
            </a:r>
            <a:r>
              <a:rPr lang="en-US" altLang="zh-CN" sz="2400" dirty="0" err="1"/>
              <a:t>regexp</a:t>
            </a:r>
            <a:r>
              <a:rPr lang="en-US" altLang="zh-CN" sz="2400" dirty="0"/>
              <a:t>/</a:t>
            </a:r>
            <a:r>
              <a:rPr lang="zh-CN" altLang="en-US" sz="2400" dirty="0"/>
              <a:t>来匹配</a:t>
            </a:r>
            <a:r>
              <a:rPr lang="zh-CN" altLang="en-US" sz="2400" dirty="0" smtClean="0"/>
              <a:t>正则表达式。</a:t>
            </a:r>
            <a:endParaRPr lang="en-US" altLang="zh-CN" sz="2400" dirty="0" smtClean="0"/>
          </a:p>
          <a:p>
            <a:r>
              <a:rPr lang="zh-CN" altLang="en-US" sz="2400" dirty="0" smtClean="0"/>
              <a:t>例：查询名字以‘</a:t>
            </a:r>
            <a:r>
              <a:rPr lang="en-US" altLang="zh-CN" sz="2400" dirty="0" smtClean="0"/>
              <a:t>Tom</a:t>
            </a:r>
            <a:r>
              <a:rPr lang="zh-CN" altLang="en-US" sz="2400" dirty="0" smtClean="0"/>
              <a:t>’字符串开头的演员</a:t>
            </a:r>
            <a:endParaRPr lang="zh-CN" altLang="en-US" sz="2400" dirty="0"/>
          </a:p>
          <a:p>
            <a:r>
              <a:rPr lang="en-US" altLang="zh-CN" sz="2400" dirty="0" smtClean="0"/>
              <a:t>MATCH(</a:t>
            </a:r>
            <a:r>
              <a:rPr lang="en-US" altLang="zh-CN" sz="2400" dirty="0" err="1" smtClean="0"/>
              <a:t>n:actor</a:t>
            </a:r>
            <a:r>
              <a:rPr lang="en-US" altLang="zh-CN" sz="2400" dirty="0" smtClean="0"/>
              <a:t>)</a:t>
            </a:r>
            <a:endParaRPr lang="en-US" altLang="zh-CN" sz="2400" dirty="0"/>
          </a:p>
          <a:p>
            <a:r>
              <a:rPr lang="en-US" altLang="zh-CN" sz="2400" dirty="0"/>
              <a:t>WHERE n.name =~ </a:t>
            </a:r>
            <a:r>
              <a:rPr lang="en-US" altLang="zh-CN" sz="2400" dirty="0" smtClean="0"/>
              <a:t>‘Tom.*’</a:t>
            </a:r>
            <a:endParaRPr lang="en-US" altLang="zh-CN" sz="2400" dirty="0"/>
          </a:p>
          <a:p>
            <a:r>
              <a:rPr lang="en-US" altLang="zh-CN" sz="2400" dirty="0"/>
              <a:t>RETURN </a:t>
            </a:r>
            <a:r>
              <a:rPr lang="en-US" altLang="zh-CN" sz="2400" dirty="0" smtClean="0"/>
              <a:t>n</a:t>
            </a:r>
          </a:p>
          <a:p>
            <a:r>
              <a:rPr lang="zh-CN" altLang="en-US" sz="2400" b="1" dirty="0"/>
              <a:t>转义</a:t>
            </a:r>
            <a:r>
              <a:rPr lang="zh-CN" altLang="en-US" sz="2400" b="1" dirty="0" smtClean="0"/>
              <a:t>正则表达式</a:t>
            </a:r>
            <a:r>
              <a:rPr lang="zh-CN" altLang="en-US" sz="2400" dirty="0" smtClean="0"/>
              <a:t>：正则表达式中需要字符本身，通过转义“</a:t>
            </a:r>
            <a:r>
              <a:rPr lang="en-US" altLang="zh-CN" sz="2400" dirty="0"/>
              <a:t>\</a:t>
            </a:r>
            <a:r>
              <a:rPr lang="zh-CN" altLang="en-US" sz="2400" dirty="0" smtClean="0"/>
              <a:t>”转移实现</a:t>
            </a:r>
            <a:endParaRPr lang="en-US" altLang="zh-CN" sz="2400" dirty="0" smtClean="0"/>
          </a:p>
          <a:p>
            <a:r>
              <a:rPr lang="zh-CN" altLang="en-US" sz="2400" dirty="0" smtClean="0"/>
              <a:t>例：在</a:t>
            </a:r>
            <a:r>
              <a:rPr lang="zh-CN" altLang="en-US" sz="2400" dirty="0"/>
              <a:t>正则表达式中需要有斜</a:t>
            </a:r>
            <a:r>
              <a:rPr lang="zh-CN" altLang="en-US" sz="2400" dirty="0" smtClean="0"/>
              <a:t>杠</a:t>
            </a:r>
            <a:r>
              <a:rPr lang="en-US" altLang="zh-CN" sz="2400" dirty="0" smtClean="0"/>
              <a:t>’/’</a:t>
            </a:r>
            <a:endParaRPr lang="zh-CN" altLang="en-US" sz="2400" dirty="0"/>
          </a:p>
          <a:p>
            <a:r>
              <a:rPr lang="en-US" altLang="zh-CN" sz="2400" dirty="0"/>
              <a:t>MATCH(</a:t>
            </a:r>
            <a:r>
              <a:rPr lang="en-US" altLang="zh-CN" sz="2400" dirty="0" err="1"/>
              <a:t>n:actor</a:t>
            </a:r>
            <a:r>
              <a:rPr lang="en-US" altLang="zh-CN" sz="2400" dirty="0"/>
              <a:t>)</a:t>
            </a:r>
          </a:p>
          <a:p>
            <a:r>
              <a:rPr lang="en-US" altLang="zh-CN" sz="2400" dirty="0"/>
              <a:t>WHERE n.name =~ </a:t>
            </a:r>
            <a:r>
              <a:rPr lang="en-US" altLang="zh-CN" sz="2400" dirty="0" smtClean="0"/>
              <a:t>‘Tom\/.*’</a:t>
            </a:r>
            <a:endParaRPr lang="en-US" altLang="zh-CN" sz="2400" dirty="0"/>
          </a:p>
          <a:p>
            <a:r>
              <a:rPr lang="en-US" altLang="zh-CN" sz="2400" dirty="0"/>
              <a:t>RETURN </a:t>
            </a:r>
            <a:r>
              <a:rPr lang="en-US" altLang="zh-CN" sz="2400" dirty="0" smtClean="0"/>
              <a:t>n</a:t>
            </a:r>
            <a:endParaRPr lang="en-US" altLang="zh-CN"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89</a:t>
            </a:fld>
            <a:endParaRPr lang="zh-CN" altLang="en-US" dirty="0"/>
          </a:p>
        </p:txBody>
      </p:sp>
    </p:spTree>
    <p:extLst>
      <p:ext uri="{BB962C8B-B14F-4D97-AF65-F5344CB8AC3E}">
        <p14:creationId xmlns:p14="http://schemas.microsoft.com/office/powerpoint/2010/main" val="23799816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740193"/>
          </a:xfrm>
        </p:spPr>
        <p:txBody>
          <a:bodyPr/>
          <a:lstStyle/>
          <a:p>
            <a:r>
              <a:rPr lang="en-US" altLang="zh-CN" sz="2400" b="1" dirty="0">
                <a:solidFill>
                  <a:prstClr val="black"/>
                </a:solidFill>
              </a:rPr>
              <a:t>5.1.2.1 </a:t>
            </a:r>
            <a:r>
              <a:rPr lang="zh-CN" altLang="en-US" sz="2400" b="1" dirty="0">
                <a:solidFill>
                  <a:prstClr val="black"/>
                </a:solidFill>
              </a:rPr>
              <a:t>标签图定义及其语义表达（续）</a:t>
            </a:r>
            <a:endParaRPr lang="zh-CN" altLang="en-US" dirty="0"/>
          </a:p>
        </p:txBody>
      </p:sp>
      <p:sp>
        <p:nvSpPr>
          <p:cNvPr id="3" name="内容占位符 2"/>
          <p:cNvSpPr>
            <a:spLocks noGrp="1"/>
          </p:cNvSpPr>
          <p:nvPr>
            <p:ph idx="1"/>
          </p:nvPr>
        </p:nvSpPr>
        <p:spPr/>
        <p:txBody>
          <a:bodyPr>
            <a:normAutofit/>
          </a:bodyPr>
          <a:lstStyle/>
          <a:p>
            <a:r>
              <a:rPr lang="zh-CN" altLang="en-US" sz="2400" dirty="0" smtClean="0"/>
              <a:t>继续增加元素：虚拟结点</a:t>
            </a:r>
            <a:endParaRPr lang="zh-CN" altLang="en-US" sz="2400" dirty="0"/>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a:t>
            </a:fld>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6556" y="1916178"/>
            <a:ext cx="8733240" cy="2766353"/>
          </a:xfrm>
          <a:prstGeom prst="rect">
            <a:avLst/>
          </a:prstGeom>
        </p:spPr>
      </p:pic>
      <p:sp>
        <p:nvSpPr>
          <p:cNvPr id="6" name="文本框 5"/>
          <p:cNvSpPr txBox="1"/>
          <p:nvPr/>
        </p:nvSpPr>
        <p:spPr>
          <a:xfrm>
            <a:off x="838200" y="5636800"/>
            <a:ext cx="6678431" cy="461665"/>
          </a:xfrm>
          <a:prstGeom prst="rect">
            <a:avLst/>
          </a:prstGeom>
          <a:noFill/>
        </p:spPr>
        <p:txBody>
          <a:bodyPr wrap="none" rtlCol="0">
            <a:spAutoFit/>
          </a:bodyPr>
          <a:lstStyle/>
          <a:p>
            <a:r>
              <a:rPr lang="zh-CN" altLang="en-US" sz="2400" dirty="0" smtClean="0">
                <a:solidFill>
                  <a:srgbClr val="00B0F0"/>
                </a:solidFill>
                <a:latin typeface="微软雅黑" panose="020B0503020204020204" pitchFamily="34" charset="-122"/>
                <a:ea typeface="微软雅黑" panose="020B0503020204020204" pitchFamily="34" charset="-122"/>
              </a:rPr>
              <a:t>标签图最著名的应用</a:t>
            </a:r>
            <a:r>
              <a:rPr lang="en-US" altLang="zh-CN" sz="2400" dirty="0" smtClean="0">
                <a:solidFill>
                  <a:srgbClr val="00B0F0"/>
                </a:solidFill>
                <a:latin typeface="微软雅黑" panose="020B0503020204020204" pitchFamily="34" charset="-122"/>
                <a:ea typeface="微软雅黑" panose="020B0503020204020204" pitchFamily="34" charset="-122"/>
              </a:rPr>
              <a:t>——</a:t>
            </a:r>
            <a:r>
              <a:rPr lang="zh-CN" altLang="en-US" sz="2400" dirty="0" smtClean="0">
                <a:solidFill>
                  <a:srgbClr val="00B0F0"/>
                </a:solidFill>
                <a:latin typeface="微软雅黑" panose="020B0503020204020204" pitchFamily="34" charset="-122"/>
                <a:ea typeface="微软雅黑" panose="020B0503020204020204" pitchFamily="34" charset="-122"/>
              </a:rPr>
              <a:t>资源描述框架（</a:t>
            </a:r>
            <a:r>
              <a:rPr lang="en-US" altLang="zh-CN" sz="2400" dirty="0" smtClean="0">
                <a:solidFill>
                  <a:srgbClr val="00B0F0"/>
                </a:solidFill>
                <a:latin typeface="微软雅黑" panose="020B0503020204020204" pitchFamily="34" charset="-122"/>
                <a:ea typeface="微软雅黑" panose="020B0503020204020204" pitchFamily="34" charset="-122"/>
              </a:rPr>
              <a:t>RDF</a:t>
            </a:r>
            <a:r>
              <a:rPr lang="zh-CN" altLang="en-US" sz="2400" dirty="0" smtClean="0">
                <a:solidFill>
                  <a:srgbClr val="00B0F0"/>
                </a:solidFill>
                <a:latin typeface="微软雅黑" panose="020B0503020204020204" pitchFamily="34" charset="-122"/>
                <a:ea typeface="微软雅黑" panose="020B0503020204020204" pitchFamily="34" charset="-122"/>
              </a:rPr>
              <a:t>）</a:t>
            </a:r>
            <a:endParaRPr lang="zh-CN" altLang="en-US" sz="2400" dirty="0">
              <a:solidFill>
                <a:srgbClr val="00B0F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855151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9130"/>
            <a:ext cx="10515600" cy="920336"/>
          </a:xfrm>
        </p:spPr>
        <p:txBody>
          <a:bodyPr>
            <a:normAutofit/>
          </a:bodyPr>
          <a:lstStyle/>
          <a:p>
            <a:r>
              <a:rPr lang="en-US" altLang="zh-CN" sz="2400" b="1" dirty="0" smtClean="0"/>
              <a:t>5.3.2.2 Cypher</a:t>
            </a:r>
            <a:r>
              <a:rPr lang="zh-CN" altLang="en-US" sz="2400" b="1" dirty="0" smtClean="0"/>
              <a:t>检索（续）</a:t>
            </a:r>
            <a:endParaRPr lang="zh-CN" altLang="en-US" sz="2400" b="1" dirty="0"/>
          </a:p>
        </p:txBody>
      </p:sp>
      <p:sp>
        <p:nvSpPr>
          <p:cNvPr id="3" name="内容占位符 2"/>
          <p:cNvSpPr>
            <a:spLocks noGrp="1"/>
          </p:cNvSpPr>
          <p:nvPr>
            <p:ph idx="1"/>
          </p:nvPr>
        </p:nvSpPr>
        <p:spPr>
          <a:xfrm>
            <a:off x="838200" y="761205"/>
            <a:ext cx="10515600" cy="6096795"/>
          </a:xfrm>
        </p:spPr>
        <p:txBody>
          <a:bodyPr>
            <a:noAutofit/>
          </a:bodyPr>
          <a:lstStyle/>
          <a:p>
            <a:r>
              <a:rPr lang="zh-CN" altLang="en-US" sz="2200" b="1" dirty="0" smtClean="0"/>
              <a:t>不区分大小写的正则表达式</a:t>
            </a:r>
            <a:r>
              <a:rPr lang="zh-CN" altLang="en-US" sz="2200" dirty="0" smtClean="0"/>
              <a:t>：在</a:t>
            </a:r>
            <a:r>
              <a:rPr lang="zh-CN" altLang="en-US" sz="2200" dirty="0"/>
              <a:t>正则表达式前加上</a:t>
            </a:r>
            <a:r>
              <a:rPr lang="en-US" altLang="zh-CN" sz="2200" dirty="0">
                <a:solidFill>
                  <a:srgbClr val="FF0000"/>
                </a:solidFill>
              </a:rPr>
              <a:t>?</a:t>
            </a:r>
            <a:r>
              <a:rPr lang="en-US" altLang="zh-CN" sz="2200" dirty="0" err="1">
                <a:solidFill>
                  <a:srgbClr val="FF0000"/>
                </a:solidFill>
              </a:rPr>
              <a:t>i</a:t>
            </a:r>
            <a:r>
              <a:rPr lang="zh-CN" altLang="en-US" sz="2200" dirty="0"/>
              <a:t>，整个正则表达式将会忽略大小写</a:t>
            </a:r>
            <a:r>
              <a:rPr lang="zh-CN" altLang="en-US" sz="2200" dirty="0" smtClean="0"/>
              <a:t>。</a:t>
            </a:r>
            <a:endParaRPr lang="en-US" altLang="zh-CN" sz="2200" dirty="0" smtClean="0"/>
          </a:p>
          <a:p>
            <a:r>
              <a:rPr lang="zh-CN" altLang="en-US" sz="2200" dirty="0" smtClean="0"/>
              <a:t>例：</a:t>
            </a:r>
            <a:r>
              <a:rPr lang="en-US" altLang="zh-CN" sz="2200" dirty="0" smtClean="0"/>
              <a:t>MATCH(</a:t>
            </a:r>
            <a:r>
              <a:rPr lang="en-US" altLang="zh-CN" sz="2200" dirty="0" err="1" smtClean="0"/>
              <a:t>n:actor</a:t>
            </a:r>
            <a:r>
              <a:rPr lang="en-US" altLang="zh-CN" sz="2200" dirty="0"/>
              <a:t>)</a:t>
            </a:r>
          </a:p>
          <a:p>
            <a:r>
              <a:rPr lang="en-US" altLang="zh-CN" sz="2200" dirty="0" smtClean="0"/>
              <a:t>WHERE </a:t>
            </a:r>
            <a:r>
              <a:rPr lang="en-US" altLang="zh-CN" sz="2200" dirty="0"/>
              <a:t>n.name =~ </a:t>
            </a:r>
            <a:r>
              <a:rPr lang="en-US" altLang="zh-CN" sz="2200" dirty="0" smtClean="0"/>
              <a:t>‘(?</a:t>
            </a:r>
            <a:r>
              <a:rPr lang="en-US" altLang="zh-CN" sz="2200" dirty="0" err="1" smtClean="0"/>
              <a:t>i</a:t>
            </a:r>
            <a:r>
              <a:rPr lang="en-US" altLang="zh-CN" sz="2200" dirty="0" smtClean="0"/>
              <a:t>)tom.*’</a:t>
            </a:r>
            <a:endParaRPr lang="en-US" altLang="zh-CN" sz="2200" dirty="0"/>
          </a:p>
          <a:p>
            <a:r>
              <a:rPr lang="en-US" altLang="zh-CN" sz="2200" dirty="0" smtClean="0"/>
              <a:t>RETURN n   </a:t>
            </a:r>
            <a:r>
              <a:rPr lang="en-US" altLang="zh-CN" sz="2200" dirty="0" smtClean="0">
                <a:solidFill>
                  <a:srgbClr val="00B0F0"/>
                </a:solidFill>
              </a:rPr>
              <a:t>//Tom</a:t>
            </a:r>
            <a:r>
              <a:rPr lang="zh-CN" altLang="en-US" sz="2200" dirty="0" smtClean="0">
                <a:solidFill>
                  <a:srgbClr val="00B0F0"/>
                </a:solidFill>
              </a:rPr>
              <a:t>、</a:t>
            </a:r>
            <a:r>
              <a:rPr lang="en-US" altLang="zh-CN" sz="2200" dirty="0" smtClean="0">
                <a:solidFill>
                  <a:srgbClr val="00B0F0"/>
                </a:solidFill>
              </a:rPr>
              <a:t>Tomas…</a:t>
            </a:r>
          </a:p>
          <a:p>
            <a:r>
              <a:rPr lang="zh-CN" altLang="en-US" sz="2200" b="1" dirty="0"/>
              <a:t>关系类型上的</a:t>
            </a:r>
            <a:r>
              <a:rPr lang="zh-CN" altLang="en-US" sz="2200" b="1" dirty="0" smtClean="0"/>
              <a:t>过滤</a:t>
            </a:r>
            <a:r>
              <a:rPr lang="zh-CN" altLang="en-US" sz="2200" dirty="0" smtClean="0"/>
              <a:t>：可以先通过</a:t>
            </a:r>
            <a:r>
              <a:rPr lang="en-US" altLang="zh-CN" sz="2200" dirty="0" smtClean="0"/>
              <a:t>match</a:t>
            </a:r>
            <a:r>
              <a:rPr lang="zh-CN" altLang="en-US" sz="2200" dirty="0" smtClean="0"/>
              <a:t>模匹配相应的关系，再使用</a:t>
            </a:r>
            <a:r>
              <a:rPr lang="zh-CN" altLang="en-US" sz="2200" dirty="0"/>
              <a:t>明确的</a:t>
            </a:r>
            <a:r>
              <a:rPr lang="en-US" altLang="zh-CN" sz="2200" dirty="0"/>
              <a:t>type</a:t>
            </a:r>
            <a:r>
              <a:rPr lang="zh-CN" altLang="en-US" sz="2200" dirty="0" smtClean="0"/>
              <a:t>属性对</a:t>
            </a:r>
            <a:r>
              <a:rPr lang="zh-CN" altLang="en-US" sz="2200" dirty="0"/>
              <a:t>关系类型名作一个正则比较。</a:t>
            </a:r>
          </a:p>
          <a:p>
            <a:r>
              <a:rPr lang="zh-CN" altLang="en-US" sz="2200" dirty="0" smtClean="0"/>
              <a:t>例：查询以</a:t>
            </a:r>
            <a:r>
              <a:rPr lang="en-US" altLang="zh-CN" sz="2200" dirty="0" smtClean="0"/>
              <a:t>node(3)</a:t>
            </a:r>
            <a:r>
              <a:rPr lang="zh-CN" altLang="en-US" sz="2200" dirty="0" smtClean="0"/>
              <a:t>顶点为起点的边，且边的类型名以</a:t>
            </a:r>
            <a:r>
              <a:rPr lang="en-US" altLang="zh-CN" sz="2200" dirty="0" smtClean="0"/>
              <a:t>K</a:t>
            </a:r>
            <a:r>
              <a:rPr lang="zh-CN" altLang="en-US" sz="2200" dirty="0" smtClean="0"/>
              <a:t>开头</a:t>
            </a:r>
            <a:endParaRPr lang="en-US" altLang="zh-CN" sz="2200" dirty="0" smtClean="0"/>
          </a:p>
          <a:p>
            <a:r>
              <a:rPr lang="en-US" altLang="zh-CN" sz="2400" dirty="0" smtClean="0"/>
              <a:t>MATCH (n) WHERE id(n</a:t>
            </a:r>
            <a:r>
              <a:rPr lang="en-US" altLang="zh-CN" sz="2400" dirty="0"/>
              <a:t>) = 3 </a:t>
            </a:r>
            <a:endParaRPr lang="en-US" altLang="zh-CN" sz="2400" dirty="0" smtClean="0"/>
          </a:p>
          <a:p>
            <a:r>
              <a:rPr lang="en-US" altLang="zh-CN" sz="2200" dirty="0" smtClean="0"/>
              <a:t>MATCH </a:t>
            </a:r>
            <a:r>
              <a:rPr lang="en-US" altLang="zh-CN" sz="2200" dirty="0"/>
              <a:t>(n)-[r</a:t>
            </a:r>
            <a:r>
              <a:rPr lang="en-US" altLang="zh-CN" sz="2200" dirty="0" smtClean="0"/>
              <a:t>]-&gt;( )</a:t>
            </a:r>
            <a:endParaRPr lang="zh-CN" altLang="en-US" sz="2200" dirty="0"/>
          </a:p>
          <a:p>
            <a:r>
              <a:rPr lang="en-US" altLang="zh-CN" sz="2200" dirty="0"/>
              <a:t>WHERE </a:t>
            </a:r>
            <a:r>
              <a:rPr lang="en-US" altLang="zh-CN" sz="2200" dirty="0" smtClean="0"/>
              <a:t>type(r</a:t>
            </a:r>
            <a:r>
              <a:rPr lang="en-US" altLang="zh-CN" sz="2200" dirty="0"/>
              <a:t>) </a:t>
            </a:r>
            <a:r>
              <a:rPr lang="en-US" altLang="zh-CN" sz="2200" dirty="0" smtClean="0"/>
              <a:t>=~‘K.*’</a:t>
            </a:r>
            <a:endParaRPr lang="zh-CN" altLang="en-US" sz="2200" dirty="0"/>
          </a:p>
          <a:p>
            <a:r>
              <a:rPr lang="en-US" altLang="zh-CN" sz="2200" dirty="0"/>
              <a:t>RETURN </a:t>
            </a:r>
            <a:r>
              <a:rPr lang="en-US" altLang="zh-CN" sz="2200" dirty="0" smtClean="0"/>
              <a:t>r</a:t>
            </a:r>
            <a:endParaRPr lang="en-US" altLang="zh-CN" sz="2200" dirty="0">
              <a:solidFill>
                <a:srgbClr val="00B0F0"/>
              </a:solidFill>
            </a:endParaRPr>
          </a:p>
        </p:txBody>
      </p:sp>
      <p:sp>
        <p:nvSpPr>
          <p:cNvPr id="4" name="灯片编号占位符 3"/>
          <p:cNvSpPr>
            <a:spLocks noGrp="1"/>
          </p:cNvSpPr>
          <p:nvPr>
            <p:ph type="sldNum" sz="quarter" idx="12"/>
          </p:nvPr>
        </p:nvSpPr>
        <p:spPr/>
        <p:txBody>
          <a:bodyPr/>
          <a:lstStyle/>
          <a:p>
            <a:fld id="{C464E751-8DDD-48F4-87DB-3D6A7AC74B40}" type="slidenum">
              <a:rPr lang="zh-CN" altLang="en-US" smtClean="0"/>
              <a:pPr/>
              <a:t>90</a:t>
            </a:fld>
            <a:endParaRPr lang="zh-CN" altLang="en-US" dirty="0"/>
          </a:p>
        </p:txBody>
      </p:sp>
    </p:spTree>
    <p:extLst>
      <p:ext uri="{BB962C8B-B14F-4D97-AF65-F5344CB8AC3E}">
        <p14:creationId xmlns:p14="http://schemas.microsoft.com/office/powerpoint/2010/main" val="346222908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b="1" dirty="0" smtClean="0"/>
              <a:t>5.3.2.3 Cypher</a:t>
            </a:r>
            <a:r>
              <a:rPr lang="zh-CN" altLang="en-US" sz="2400" b="1" dirty="0" smtClean="0"/>
              <a:t>图匹配</a:t>
            </a:r>
            <a:endParaRPr lang="zh-CN" altLang="en-US" sz="2400" b="1" dirty="0"/>
          </a:p>
        </p:txBody>
      </p:sp>
      <p:sp>
        <p:nvSpPr>
          <p:cNvPr id="3" name="内容占位符 2"/>
          <p:cNvSpPr>
            <a:spLocks noGrp="1"/>
          </p:cNvSpPr>
          <p:nvPr>
            <p:ph idx="1"/>
          </p:nvPr>
        </p:nvSpPr>
        <p:spPr/>
        <p:txBody>
          <a:bodyPr>
            <a:normAutofit/>
          </a:bodyPr>
          <a:lstStyle/>
          <a:p>
            <a:r>
              <a:rPr lang="zh-CN" altLang="en-US" sz="2400" dirty="0" smtClean="0"/>
              <a:t>       图匹配查询的基本思路是通过</a:t>
            </a:r>
            <a:r>
              <a:rPr lang="en-US" altLang="zh-CN" sz="2400" dirty="0" smtClean="0"/>
              <a:t>MATCH</a:t>
            </a:r>
            <a:r>
              <a:rPr lang="zh-CN" altLang="en-US" sz="2400" dirty="0" smtClean="0"/>
              <a:t>（可多个）、</a:t>
            </a:r>
            <a:r>
              <a:rPr lang="en-US" altLang="zh-CN" sz="2400" dirty="0" smtClean="0"/>
              <a:t>WHERE</a:t>
            </a:r>
            <a:r>
              <a:rPr lang="zh-CN" altLang="en-US" sz="2400" dirty="0" smtClean="0"/>
              <a:t>、</a:t>
            </a:r>
            <a:r>
              <a:rPr lang="en-US" altLang="zh-CN" sz="2400" dirty="0" smtClean="0"/>
              <a:t>RETURN</a:t>
            </a:r>
            <a:r>
              <a:rPr lang="zh-CN" altLang="en-US" sz="2400" dirty="0" smtClean="0"/>
              <a:t>的组合语句完成，</a:t>
            </a:r>
            <a:r>
              <a:rPr lang="en-US" altLang="zh-CN" sz="2400" dirty="0" smtClean="0"/>
              <a:t>MATCH</a:t>
            </a:r>
            <a:r>
              <a:rPr lang="zh-CN" altLang="en-US" sz="2400" dirty="0" smtClean="0"/>
              <a:t>从属性图中获取有关点、边或属性的数据，</a:t>
            </a:r>
            <a:r>
              <a:rPr lang="en-US" altLang="zh-CN" sz="2400" dirty="0" smtClean="0"/>
              <a:t>WHERE</a:t>
            </a:r>
            <a:r>
              <a:rPr lang="zh-CN" altLang="en-US" sz="2400" dirty="0" smtClean="0"/>
              <a:t>子句过滤</a:t>
            </a:r>
            <a:r>
              <a:rPr lang="en-US" altLang="zh-CN" sz="2400" dirty="0" smtClean="0"/>
              <a:t>MATCH</a:t>
            </a:r>
            <a:r>
              <a:rPr lang="zh-CN" altLang="en-US" sz="2400" dirty="0" smtClean="0"/>
              <a:t>查询的结果，</a:t>
            </a:r>
            <a:r>
              <a:rPr lang="en-US" altLang="zh-CN" sz="2400" dirty="0" smtClean="0"/>
              <a:t>RETURN</a:t>
            </a:r>
            <a:r>
              <a:rPr lang="zh-CN" altLang="en-US" sz="2400" dirty="0" smtClean="0"/>
              <a:t>返回符合匹配条件数据的信息。</a:t>
            </a:r>
            <a:endParaRPr lang="en-US" altLang="zh-CN" sz="2400" dirty="0" smtClean="0"/>
          </a:p>
          <a:p>
            <a:r>
              <a:rPr lang="zh-CN" altLang="en-US" sz="2400" dirty="0" smtClean="0"/>
              <a:t>例：找出所有自导自演过电影的影星以及对应电影的名称。</a:t>
            </a:r>
            <a:endParaRPr lang="en-US" altLang="zh-CN" sz="2400" dirty="0" smtClean="0"/>
          </a:p>
          <a:p>
            <a:r>
              <a:rPr lang="en-US" altLang="zh-CN" sz="2400" dirty="0" smtClean="0"/>
              <a:t>MATCH (n1)-[:</a:t>
            </a:r>
            <a:r>
              <a:rPr lang="zh-CN" altLang="en-US" sz="2400" dirty="0" smtClean="0"/>
              <a:t>导演</a:t>
            </a:r>
            <a:r>
              <a:rPr lang="en-US" altLang="zh-CN" sz="2400" dirty="0" smtClean="0"/>
              <a:t>]-&gt;(n2:</a:t>
            </a:r>
            <a:r>
              <a:rPr lang="zh-CN" altLang="en-US" sz="2400" dirty="0" smtClean="0"/>
              <a:t>电影</a:t>
            </a:r>
            <a:r>
              <a:rPr lang="en-US" altLang="zh-CN" sz="2400" dirty="0" smtClean="0"/>
              <a:t>)</a:t>
            </a:r>
          </a:p>
          <a:p>
            <a:r>
              <a:rPr lang="en-US" altLang="zh-CN" sz="2400" dirty="0" smtClean="0"/>
              <a:t>MATCH (n1)-[:</a:t>
            </a:r>
            <a:r>
              <a:rPr lang="zh-CN" altLang="en-US" sz="2400" dirty="0" smtClean="0"/>
              <a:t>出演</a:t>
            </a:r>
            <a:r>
              <a:rPr lang="en-US" altLang="zh-CN" sz="2400" dirty="0" smtClean="0"/>
              <a:t>]-&gt;(</a:t>
            </a:r>
            <a:r>
              <a:rPr lang="en-US" altLang="zh-CN" sz="2400" dirty="0"/>
              <a:t>n2:</a:t>
            </a:r>
            <a:r>
              <a:rPr lang="zh-CN" altLang="en-US" sz="2400" dirty="0"/>
              <a:t>电影</a:t>
            </a:r>
            <a:r>
              <a:rPr lang="en-US" altLang="zh-CN" sz="2400" dirty="0" smtClean="0"/>
              <a:t>)</a:t>
            </a:r>
          </a:p>
          <a:p>
            <a:r>
              <a:rPr lang="en-US" altLang="zh-CN" sz="2400" dirty="0" smtClean="0"/>
              <a:t>RETURN n1.</a:t>
            </a:r>
            <a:r>
              <a:rPr lang="zh-CN" altLang="en-US" sz="2400" dirty="0" smtClean="0"/>
              <a:t>姓名</a:t>
            </a:r>
            <a:r>
              <a:rPr lang="en-US" altLang="zh-CN" sz="2400" dirty="0" smtClean="0"/>
              <a:t>, n2.</a:t>
            </a:r>
            <a:r>
              <a:rPr lang="zh-CN" altLang="en-US" sz="2400" dirty="0" smtClean="0"/>
              <a:t>名称</a:t>
            </a:r>
            <a:endParaRPr lang="zh-CN" altLang="en-US" sz="24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428645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b="1" dirty="0" smtClean="0"/>
              <a:t>5.3.2.4 Cypher</a:t>
            </a:r>
            <a:r>
              <a:rPr lang="zh-CN" altLang="en-US" sz="2400" b="1" dirty="0" smtClean="0"/>
              <a:t>图导航</a:t>
            </a:r>
            <a:endParaRPr lang="zh-CN" altLang="en-US" sz="2400" b="1"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285461"/>
                <a:ext cx="10515600" cy="5219511"/>
              </a:xfrm>
            </p:spPr>
            <p:txBody>
              <a:bodyPr>
                <a:normAutofit/>
              </a:bodyPr>
              <a:lstStyle/>
              <a:p>
                <a:r>
                  <a:rPr lang="en-US" altLang="zh-CN" dirty="0" smtClean="0"/>
                  <a:t>Cypher</a:t>
                </a:r>
                <a:r>
                  <a:rPr lang="zh-CN" altLang="en-US" dirty="0" smtClean="0"/>
                  <a:t>可以实现使用查询路径</a:t>
                </a:r>
                <a:r>
                  <a:rPr lang="en-US" altLang="zh-CN" dirty="0" smtClean="0"/>
                  <a:t>P</a:t>
                </a:r>
                <a:r>
                  <a:rPr lang="zh-CN" altLang="en-US" dirty="0" smtClean="0"/>
                  <a:t>的图导航查询，</a:t>
                </a:r>
                <a:r>
                  <a:rPr lang="zh-CN" altLang="en-US" dirty="0" smtClean="0">
                    <a:solidFill>
                      <a:srgbClr val="FF0000"/>
                    </a:solidFill>
                  </a:rPr>
                  <a:t>包括使用反向边表达</a:t>
                </a:r>
                <a:r>
                  <a:rPr lang="zh-CN" altLang="en-US" dirty="0" smtClean="0"/>
                  <a:t>。</a:t>
                </a:r>
                <a:endParaRPr lang="en-US" altLang="zh-CN" dirty="0" smtClean="0"/>
              </a:p>
              <a:p>
                <a:r>
                  <a:rPr lang="zh-CN" altLang="en-US" sz="2400" dirty="0" smtClean="0"/>
                  <a:t>例：使用查询路径</a:t>
                </a:r>
                <a:r>
                  <a:rPr lang="zh-CN" altLang="en-US" sz="2400" dirty="0"/>
                  <a:t>例：</a:t>
                </a:r>
                <a14:m>
                  <m:oMath xmlns:m="http://schemas.openxmlformats.org/officeDocument/2006/math">
                    <m:r>
                      <m:rPr>
                        <m:sty m:val="p"/>
                      </m:rPr>
                      <a:rPr lang="en-US" altLang="zh-CN" sz="2400">
                        <a:latin typeface="Cambria Math" charset="0"/>
                      </a:rPr>
                      <m:t>P</m:t>
                    </m:r>
                    <m:r>
                      <a:rPr lang="en-US" altLang="zh-CN" sz="2400">
                        <a:latin typeface="Cambria Math" charset="0"/>
                      </a:rPr>
                      <m:t>=</m:t>
                    </m:r>
                    <m:r>
                      <a:rPr lang="en-US" altLang="zh-CN" sz="2400" i="1">
                        <a:latin typeface="Cambria Math" panose="02040503050406030204" pitchFamily="18" charset="0"/>
                      </a:rPr>
                      <m:t>𝑥</m:t>
                    </m:r>
                    <m:box>
                      <m:boxPr>
                        <m:ctrlPr>
                          <a:rPr lang="zh-CN" altLang="zh-CN" sz="2400" i="1">
                            <a:latin typeface="Cambria Math" panose="02040503050406030204" pitchFamily="18" charset="0"/>
                          </a:rPr>
                        </m:ctrlPr>
                      </m:boxPr>
                      <m:e>
                        <m:groupChr>
                          <m:groupChrPr>
                            <m:chr m:val="→"/>
                            <m:vertJc m:val="bot"/>
                            <m:ctrlPr>
                              <a:rPr lang="zh-CN" altLang="zh-CN" sz="2400" i="1">
                                <a:latin typeface="Cambria Math" panose="02040503050406030204" pitchFamily="18" charset="0"/>
                              </a:rPr>
                            </m:ctrlPr>
                          </m:groupChrPr>
                          <m:e>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m:t>
                                </m:r>
                                <m:r>
                                  <a:rPr lang="zh-CN" altLang="en-US" sz="2400" i="1">
                                    <a:latin typeface="Cambria Math" charset="0"/>
                                  </a:rPr>
                                  <m:t>出演</m:t>
                                </m:r>
                                <m:r>
                                  <a:rPr lang="en-US" altLang="zh-CN" sz="2400" i="1">
                                    <a:latin typeface="Cambria Math" panose="02040503050406030204" pitchFamily="18" charset="0"/>
                                  </a:rPr>
                                  <m:t>·</m:t>
                                </m:r>
                                <m:r>
                                  <a:rPr lang="zh-CN" altLang="en-US" sz="2400" i="1">
                                    <a:latin typeface="Cambria Math" panose="02040503050406030204" pitchFamily="18" charset="0"/>
                                  </a:rPr>
                                  <m:t>出演</m:t>
                                </m:r>
                                <m:r>
                                  <m:rPr>
                                    <m:nor/>
                                  </m:rPr>
                                  <a:rPr lang="zh-CN" altLang="en-US" sz="2400" dirty="0">
                                    <a:latin typeface="Times New Roman" panose="02020603050405020304" pitchFamily="18" charset="0"/>
                                    <a:cs typeface="Times New Roman" panose="02020603050405020304" pitchFamily="18" charset="0"/>
                                  </a:rPr>
                                  <m:t>ˉ</m:t>
                                </m:r>
                              </m:e>
                              <m:sup/>
                            </m:sSup>
                            <m:r>
                              <a:rPr lang="en-US" altLang="zh-CN" sz="2400" i="1">
                                <a:latin typeface="Cambria Math" panose="02040503050406030204" pitchFamily="18" charset="0"/>
                              </a:rPr>
                              <m:t>)</m:t>
                            </m:r>
                          </m:e>
                        </m:groupChr>
                        <m:r>
                          <a:rPr lang="en-US" altLang="zh-CN" sz="2400">
                            <a:latin typeface="Cambria Math" charset="0"/>
                          </a:rPr>
                          <m:t>𝑦</m:t>
                        </m:r>
                      </m:e>
                    </m:box>
                  </m:oMath>
                </a14:m>
                <a:r>
                  <a:rPr lang="zh-CN" altLang="en-US" sz="2400" dirty="0" smtClean="0"/>
                  <a:t>，查询曾经出演过同一部电影的合作影星，条件的正则表达式中包含一条出演的反向边。</a:t>
                </a:r>
                <a:endParaRPr lang="en-US" altLang="zh-CN" sz="2400" dirty="0" smtClean="0"/>
              </a:p>
              <a:p>
                <a:endParaRPr lang="en-US" altLang="zh-CN" sz="2400" dirty="0" smtClean="0"/>
              </a:p>
              <a:p>
                <a:r>
                  <a:rPr lang="en-US" altLang="zh-CN" sz="2400" dirty="0" smtClean="0"/>
                  <a:t>MATCH (n1)-[:</a:t>
                </a:r>
                <a:r>
                  <a:rPr lang="zh-CN" altLang="en-US" sz="2400" dirty="0" smtClean="0"/>
                  <a:t>出演</a:t>
                </a:r>
                <a:r>
                  <a:rPr lang="en-US" altLang="zh-CN" sz="2400" dirty="0" smtClean="0"/>
                  <a:t>]-&gt;(:</a:t>
                </a:r>
                <a:r>
                  <a:rPr lang="zh-CN" altLang="en-US" sz="2400" dirty="0" smtClean="0"/>
                  <a:t>电影</a:t>
                </a:r>
                <a:r>
                  <a:rPr lang="en-US" altLang="zh-CN" sz="2400" dirty="0" smtClean="0"/>
                  <a:t>)</a:t>
                </a:r>
                <a:r>
                  <a:rPr lang="en-US" altLang="zh-CN" sz="2400" dirty="0" smtClean="0">
                    <a:solidFill>
                      <a:srgbClr val="FF0000"/>
                    </a:solidFill>
                  </a:rPr>
                  <a:t>&lt;-[:</a:t>
                </a:r>
                <a:r>
                  <a:rPr lang="zh-CN" altLang="en-US" sz="2400" dirty="0" smtClean="0">
                    <a:solidFill>
                      <a:srgbClr val="FF0000"/>
                    </a:solidFill>
                  </a:rPr>
                  <a:t>出演</a:t>
                </a:r>
                <a:r>
                  <a:rPr lang="en-US" altLang="zh-CN" sz="2400" dirty="0" smtClean="0">
                    <a:solidFill>
                      <a:srgbClr val="FF0000"/>
                    </a:solidFill>
                  </a:rPr>
                  <a:t>]-</a:t>
                </a:r>
                <a:r>
                  <a:rPr lang="en-US" altLang="zh-CN" sz="2400" dirty="0" smtClean="0"/>
                  <a:t>(n2)</a:t>
                </a:r>
              </a:p>
              <a:p>
                <a:r>
                  <a:rPr lang="en-US" altLang="zh-CN" sz="2400" dirty="0" smtClean="0"/>
                  <a:t>RETURN distinct n1.</a:t>
                </a:r>
                <a:r>
                  <a:rPr lang="zh-CN" altLang="en-US" sz="2400" dirty="0" smtClean="0"/>
                  <a:t>姓名，</a:t>
                </a:r>
                <a:r>
                  <a:rPr lang="en-US" altLang="zh-CN" sz="2400" dirty="0" smtClean="0"/>
                  <a:t>n2.</a:t>
                </a:r>
                <a:r>
                  <a:rPr lang="zh-CN" altLang="en-US" sz="2400" dirty="0" smtClean="0"/>
                  <a:t>姓名</a:t>
                </a:r>
                <a:endParaRPr lang="en-US" altLang="zh-CN" sz="2400"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285461"/>
                <a:ext cx="10515600" cy="5219511"/>
              </a:xfrm>
              <a:blipFill>
                <a:blip r:embed="rId2"/>
                <a:stretch>
                  <a:fillRect l="-1217" t="-467" r="-754"/>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031993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b="1" dirty="0" smtClean="0"/>
              <a:t>5.3.2.4 Cypher</a:t>
            </a:r>
            <a:r>
              <a:rPr lang="zh-CN" altLang="en-US" sz="2400" b="1" dirty="0" smtClean="0"/>
              <a:t>图导航（续）</a:t>
            </a:r>
            <a:endParaRPr lang="zh-CN" altLang="en-US" sz="2400" b="1" dirty="0"/>
          </a:p>
        </p:txBody>
      </p:sp>
      <p:sp>
        <p:nvSpPr>
          <p:cNvPr id="3" name="内容占位符 2"/>
          <p:cNvSpPr>
            <a:spLocks noGrp="1"/>
          </p:cNvSpPr>
          <p:nvPr>
            <p:ph idx="1"/>
          </p:nvPr>
        </p:nvSpPr>
        <p:spPr>
          <a:xfrm>
            <a:off x="838200" y="1285461"/>
            <a:ext cx="10515600" cy="5219511"/>
          </a:xfrm>
        </p:spPr>
        <p:txBody>
          <a:bodyPr>
            <a:normAutofit/>
          </a:bodyPr>
          <a:lstStyle/>
          <a:p>
            <a:r>
              <a:rPr lang="zh-CN" altLang="en-US" sz="2400" dirty="0" smtClean="0"/>
              <a:t>例：通过和“吴孟达”共同出演过电影的演员为桥梁，找出和这些演员有过合作的其他演员。</a:t>
            </a:r>
            <a:endParaRPr lang="en-US" altLang="zh-CN" sz="2400" dirty="0" smtClean="0"/>
          </a:p>
          <a:p>
            <a:r>
              <a:rPr lang="zh-CN" altLang="en-US" sz="2400" dirty="0" smtClean="0"/>
              <a:t>导航路径思路：</a:t>
            </a:r>
            <a:r>
              <a:rPr lang="en-US" altLang="zh-CN" sz="2400" dirty="0" smtClean="0"/>
              <a:t>actor-</a:t>
            </a:r>
            <a:r>
              <a:rPr lang="en-US" altLang="zh-CN" sz="2400" dirty="0" err="1" smtClean="0"/>
              <a:t>co_actors</a:t>
            </a:r>
            <a:r>
              <a:rPr lang="en-US" altLang="zh-CN" sz="2400" dirty="0" smtClean="0"/>
              <a:t>-</a:t>
            </a:r>
            <a:r>
              <a:rPr lang="en-US" altLang="zh-CN" sz="2400" dirty="0" err="1" smtClean="0"/>
              <a:t>co_co_actors</a:t>
            </a:r>
            <a:endParaRPr lang="en-US" altLang="zh-CN" sz="2400" dirty="0"/>
          </a:p>
          <a:p>
            <a:r>
              <a:rPr lang="en-US" altLang="zh-CN" sz="2400" dirty="0" smtClean="0"/>
              <a:t>MATCH (</a:t>
            </a:r>
            <a:r>
              <a:rPr lang="en-US" altLang="zh-CN" sz="2400" dirty="0" err="1" smtClean="0"/>
              <a:t>t:Person</a:t>
            </a:r>
            <a:r>
              <a:rPr lang="en-US" altLang="zh-CN" sz="2400" dirty="0" smtClean="0"/>
              <a:t> {</a:t>
            </a:r>
            <a:r>
              <a:rPr lang="zh-CN" altLang="en-US" sz="2400" dirty="0" smtClean="0"/>
              <a:t>姓名：</a:t>
            </a:r>
            <a:r>
              <a:rPr lang="en-US" altLang="zh-CN" sz="2400" dirty="0" smtClean="0"/>
              <a:t>’</a:t>
            </a:r>
            <a:r>
              <a:rPr lang="zh-CN" altLang="en-US" sz="2400" dirty="0" smtClean="0"/>
              <a:t>吴孟达</a:t>
            </a:r>
            <a:r>
              <a:rPr lang="en-US" altLang="zh-CN" sz="2400" dirty="0" smtClean="0"/>
              <a:t>’})-[:</a:t>
            </a:r>
            <a:r>
              <a:rPr lang="zh-CN" altLang="en-US" sz="2400" dirty="0" smtClean="0"/>
              <a:t>出演</a:t>
            </a:r>
            <a:r>
              <a:rPr lang="en-US" altLang="zh-CN" sz="2400" dirty="0" smtClean="0"/>
              <a:t>]-&gt;(m1)&lt;-[:</a:t>
            </a:r>
            <a:r>
              <a:rPr lang="zh-CN" altLang="en-US" sz="2400" dirty="0" smtClean="0"/>
              <a:t>出演</a:t>
            </a:r>
            <a:r>
              <a:rPr lang="en-US" altLang="zh-CN" sz="2400" dirty="0" smtClean="0"/>
              <a:t>]-(</a:t>
            </a:r>
            <a:r>
              <a:rPr lang="en-US" altLang="zh-CN" sz="2400" dirty="0" err="1" smtClean="0">
                <a:solidFill>
                  <a:srgbClr val="FF0000"/>
                </a:solidFill>
              </a:rPr>
              <a:t>coActors</a:t>
            </a:r>
            <a:r>
              <a:rPr lang="en-US" altLang="zh-CN" sz="2400" dirty="0" smtClean="0"/>
              <a:t>),</a:t>
            </a:r>
          </a:p>
          <a:p>
            <a:r>
              <a:rPr lang="en-US" altLang="zh-CN" sz="2400" dirty="0"/>
              <a:t> </a:t>
            </a:r>
            <a:r>
              <a:rPr lang="en-US" altLang="zh-CN" sz="2400" dirty="0" smtClean="0"/>
              <a:t>            (</a:t>
            </a:r>
            <a:r>
              <a:rPr lang="en-US" altLang="zh-CN" sz="2400" dirty="0" err="1" smtClean="0">
                <a:solidFill>
                  <a:srgbClr val="FF0000"/>
                </a:solidFill>
              </a:rPr>
              <a:t>coActors</a:t>
            </a:r>
            <a:r>
              <a:rPr lang="en-US" altLang="zh-CN" sz="2400" dirty="0" smtClean="0"/>
              <a:t>)-[</a:t>
            </a:r>
            <a:r>
              <a:rPr lang="en-US" altLang="zh-CN" sz="2400" dirty="0"/>
              <a:t>:</a:t>
            </a:r>
            <a:r>
              <a:rPr lang="zh-CN" altLang="en-US" sz="2400" dirty="0"/>
              <a:t>出演</a:t>
            </a:r>
            <a:r>
              <a:rPr lang="en-US" altLang="zh-CN" sz="2400" dirty="0" smtClean="0"/>
              <a:t>]-&gt;(m2)&lt;-[</a:t>
            </a:r>
            <a:r>
              <a:rPr lang="en-US" altLang="zh-CN" sz="2400" dirty="0"/>
              <a:t>:</a:t>
            </a:r>
            <a:r>
              <a:rPr lang="zh-CN" altLang="en-US" sz="2400" dirty="0"/>
              <a:t>出演</a:t>
            </a:r>
            <a:r>
              <a:rPr lang="en-US" altLang="zh-CN" sz="2400" dirty="0" smtClean="0"/>
              <a:t>]-(</a:t>
            </a:r>
            <a:r>
              <a:rPr lang="en-US" altLang="zh-CN" sz="2400" dirty="0" err="1" smtClean="0"/>
              <a:t>co_co_Actors</a:t>
            </a:r>
            <a:r>
              <a:rPr lang="en-US" altLang="zh-CN" sz="2400" dirty="0" smtClean="0"/>
              <a:t>)</a:t>
            </a:r>
          </a:p>
          <a:p>
            <a:r>
              <a:rPr lang="en-US" altLang="zh-CN" sz="2400" dirty="0" smtClean="0">
                <a:solidFill>
                  <a:srgbClr val="00B0F0"/>
                </a:solidFill>
              </a:rPr>
              <a:t>//</a:t>
            </a:r>
            <a:r>
              <a:rPr lang="zh-CN" altLang="en-US" sz="2400" dirty="0" smtClean="0">
                <a:solidFill>
                  <a:srgbClr val="00B0F0"/>
                </a:solidFill>
              </a:rPr>
              <a:t>排除演员</a:t>
            </a:r>
            <a:r>
              <a:rPr lang="en-US" altLang="zh-CN" sz="2400" dirty="0" smtClean="0">
                <a:solidFill>
                  <a:srgbClr val="00B0F0"/>
                </a:solidFill>
              </a:rPr>
              <a:t>t</a:t>
            </a:r>
            <a:r>
              <a:rPr lang="zh-CN" altLang="en-US" sz="2400" dirty="0" smtClean="0">
                <a:solidFill>
                  <a:srgbClr val="00B0F0"/>
                </a:solidFill>
              </a:rPr>
              <a:t>的直接共同演出演员以及</a:t>
            </a:r>
            <a:r>
              <a:rPr lang="en-US" altLang="zh-CN" sz="2400" dirty="0" smtClean="0">
                <a:solidFill>
                  <a:srgbClr val="00B0F0"/>
                </a:solidFill>
              </a:rPr>
              <a:t>t</a:t>
            </a:r>
            <a:r>
              <a:rPr lang="zh-CN" altLang="en-US" sz="2400" dirty="0" smtClean="0">
                <a:solidFill>
                  <a:srgbClr val="00B0F0"/>
                </a:solidFill>
              </a:rPr>
              <a:t>本人</a:t>
            </a:r>
            <a:endParaRPr lang="en-US" altLang="zh-CN" sz="2400" dirty="0" smtClean="0">
              <a:solidFill>
                <a:srgbClr val="00B0F0"/>
              </a:solidFill>
            </a:endParaRPr>
          </a:p>
          <a:p>
            <a:r>
              <a:rPr lang="en-US" altLang="zh-CN" sz="2400" dirty="0"/>
              <a:t>WHERE NOT (t)-[:</a:t>
            </a:r>
            <a:r>
              <a:rPr lang="zh-CN" altLang="en-US" sz="2400" dirty="0"/>
              <a:t>出演</a:t>
            </a:r>
            <a:r>
              <a:rPr lang="en-US" altLang="zh-CN" sz="2400" dirty="0"/>
              <a:t>]-&gt;()&lt;-[:</a:t>
            </a:r>
            <a:r>
              <a:rPr lang="zh-CN" altLang="en-US" sz="2400" dirty="0"/>
              <a:t>出演</a:t>
            </a:r>
            <a:r>
              <a:rPr lang="en-US" altLang="zh-CN" sz="2400" dirty="0" smtClean="0"/>
              <a:t>]-(</a:t>
            </a:r>
            <a:r>
              <a:rPr lang="en-US" altLang="zh-CN" sz="2400" dirty="0" err="1" smtClean="0"/>
              <a:t>co_co_Actors</a:t>
            </a:r>
            <a:r>
              <a:rPr lang="en-US" altLang="zh-CN" sz="2400" dirty="0" smtClean="0"/>
              <a:t>) </a:t>
            </a:r>
          </a:p>
          <a:p>
            <a:r>
              <a:rPr lang="en-US" altLang="zh-CN" sz="2400" dirty="0" smtClean="0"/>
              <a:t>AND t&lt;&gt;</a:t>
            </a:r>
            <a:r>
              <a:rPr lang="en-US" altLang="zh-CN" sz="2400" dirty="0" err="1" smtClean="0"/>
              <a:t>cocoActors</a:t>
            </a:r>
            <a:endParaRPr lang="en-US" altLang="zh-CN" sz="2400" dirty="0" smtClean="0"/>
          </a:p>
          <a:p>
            <a:r>
              <a:rPr lang="en-US" altLang="zh-CN" sz="2400" dirty="0" smtClean="0"/>
              <a:t>RETURN </a:t>
            </a:r>
            <a:r>
              <a:rPr lang="en-US" altLang="zh-CN" sz="2400" dirty="0" err="1" smtClean="0"/>
              <a:t>co_co_Actors</a:t>
            </a:r>
            <a:r>
              <a:rPr lang="en-US" altLang="zh-CN" sz="2400" dirty="0" smtClean="0"/>
              <a:t>.</a:t>
            </a:r>
            <a:r>
              <a:rPr lang="zh-CN" altLang="en-US" sz="2400" dirty="0" smtClean="0"/>
              <a:t>姓名</a:t>
            </a:r>
            <a:endParaRPr lang="en-US" altLang="zh-CN" sz="2400" dirty="0" smtClean="0"/>
          </a:p>
          <a:p>
            <a:endParaRPr lang="en-US" altLang="zh-CN" sz="2400" dirty="0" smtClean="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451444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b="1" dirty="0" smtClean="0"/>
              <a:t>5.3.2.4 Cypher</a:t>
            </a:r>
            <a:r>
              <a:rPr lang="zh-CN" altLang="en-US" sz="2400" b="1" dirty="0" smtClean="0"/>
              <a:t>图导航（续）</a:t>
            </a:r>
            <a:endParaRPr lang="zh-CN" altLang="en-US" sz="2400" b="1" dirty="0"/>
          </a:p>
        </p:txBody>
      </p:sp>
      <p:sp>
        <p:nvSpPr>
          <p:cNvPr id="3" name="内容占位符 2"/>
          <p:cNvSpPr>
            <a:spLocks noGrp="1"/>
          </p:cNvSpPr>
          <p:nvPr>
            <p:ph idx="1"/>
          </p:nvPr>
        </p:nvSpPr>
        <p:spPr>
          <a:xfrm>
            <a:off x="838200" y="1285461"/>
            <a:ext cx="10515600" cy="5219511"/>
          </a:xfrm>
        </p:spPr>
        <p:txBody>
          <a:bodyPr>
            <a:normAutofit/>
          </a:bodyPr>
          <a:lstStyle/>
          <a:p>
            <a:r>
              <a:rPr lang="zh-CN" altLang="en-US" sz="2400" dirty="0" smtClean="0"/>
              <a:t>例</a:t>
            </a:r>
            <a:r>
              <a:rPr lang="zh-CN" altLang="en-US" sz="2400" dirty="0"/>
              <a:t>：列出一组</a:t>
            </a:r>
            <a:r>
              <a:rPr lang="zh-CN" altLang="en-US" sz="2400" dirty="0" smtClean="0"/>
              <a:t>用户（</a:t>
            </a:r>
            <a:r>
              <a:rPr lang="en-US" altLang="zh-CN" sz="2400" dirty="0" smtClean="0"/>
              <a:t>5</a:t>
            </a:r>
            <a:r>
              <a:rPr lang="zh-CN" altLang="en-US" sz="2400" dirty="0" smtClean="0"/>
              <a:t>、</a:t>
            </a:r>
            <a:r>
              <a:rPr lang="en-US" altLang="zh-CN" sz="2400" dirty="0" smtClean="0"/>
              <a:t>2</a:t>
            </a:r>
            <a:r>
              <a:rPr lang="zh-CN" altLang="en-US" sz="2400" dirty="0" smtClean="0"/>
              <a:t>、</a:t>
            </a:r>
            <a:r>
              <a:rPr lang="en-US" altLang="zh-CN" sz="2400" dirty="0" smtClean="0"/>
              <a:t>3</a:t>
            </a:r>
            <a:r>
              <a:rPr lang="zh-CN" altLang="en-US" sz="2400" dirty="0" smtClean="0"/>
              <a:t>）的</a:t>
            </a:r>
            <a:r>
              <a:rPr lang="en-US" altLang="zh-CN" sz="2400" dirty="0" smtClean="0"/>
              <a:t>id</a:t>
            </a:r>
            <a:r>
              <a:rPr lang="zh-CN" altLang="en-US" sz="2400" dirty="0" smtClean="0"/>
              <a:t>，遍历</a:t>
            </a:r>
            <a:r>
              <a:rPr lang="zh-CN" altLang="en-US" sz="2400" dirty="0"/>
              <a:t>图查找这些</a:t>
            </a:r>
            <a:r>
              <a:rPr lang="zh-CN" altLang="en-US" sz="2400" dirty="0" smtClean="0"/>
              <a:t>用户指向的</a:t>
            </a:r>
            <a:r>
              <a:rPr lang="en-US" altLang="zh-CN" sz="2400" dirty="0" smtClean="0"/>
              <a:t>friend</a:t>
            </a:r>
            <a:r>
              <a:rPr lang="zh-CN" altLang="en-US" sz="2400" dirty="0" smtClean="0"/>
              <a:t>，并筛选保留</a:t>
            </a:r>
            <a:r>
              <a:rPr lang="en-US" altLang="zh-CN" sz="2400" dirty="0" smtClean="0"/>
              <a:t>name</a:t>
            </a:r>
            <a:r>
              <a:rPr lang="zh-CN" altLang="en-US" sz="2400" dirty="0" smtClean="0"/>
              <a:t>是以</a:t>
            </a:r>
            <a:r>
              <a:rPr lang="en-US" altLang="zh-CN" sz="2400" dirty="0" smtClean="0"/>
              <a:t>S</a:t>
            </a:r>
            <a:r>
              <a:rPr lang="zh-CN" altLang="en-US" sz="2400" dirty="0" smtClean="0"/>
              <a:t>开头的</a:t>
            </a:r>
            <a:r>
              <a:rPr lang="en-US" altLang="zh-CN" sz="2400" dirty="0" smtClean="0"/>
              <a:t>friends</a:t>
            </a:r>
            <a:r>
              <a:rPr lang="zh-CN" altLang="en-US" sz="2400" dirty="0" smtClean="0"/>
              <a:t>，返回用户、</a:t>
            </a:r>
            <a:r>
              <a:rPr lang="en-US" altLang="zh-CN" sz="2400" dirty="0" smtClean="0"/>
              <a:t>friend</a:t>
            </a:r>
            <a:r>
              <a:rPr lang="zh-CN" altLang="en-US" sz="2400" dirty="0" smtClean="0"/>
              <a:t>的</a:t>
            </a:r>
            <a:r>
              <a:rPr lang="en-US" altLang="zh-CN" sz="2400" dirty="0" smtClean="0"/>
              <a:t>name</a:t>
            </a:r>
            <a:r>
              <a:rPr lang="zh-CN" altLang="en-US" sz="2400" dirty="0" smtClean="0"/>
              <a:t>属性。</a:t>
            </a:r>
            <a:endParaRPr lang="en-US" altLang="zh-CN" sz="2400" dirty="0" smtClean="0"/>
          </a:p>
          <a:p>
            <a:r>
              <a:rPr lang="en-US" altLang="zh-CN" sz="2400" dirty="0" smtClean="0"/>
              <a:t>MATCH (</a:t>
            </a:r>
            <a:r>
              <a:rPr lang="en-US" altLang="zh-CN" sz="2400" dirty="0"/>
              <a:t>user</a:t>
            </a:r>
            <a:r>
              <a:rPr lang="en-US" altLang="zh-CN" sz="2400" dirty="0" smtClean="0"/>
              <a:t>) </a:t>
            </a:r>
            <a:r>
              <a:rPr lang="en-US" altLang="zh-CN" sz="2400" dirty="0"/>
              <a:t>WHERE id(user) IN [5,2,3] </a:t>
            </a:r>
          </a:p>
          <a:p>
            <a:r>
              <a:rPr lang="en-US" altLang="zh-CN" sz="2400" dirty="0" smtClean="0"/>
              <a:t>MATCH </a:t>
            </a:r>
            <a:r>
              <a:rPr lang="en-US" altLang="zh-CN" sz="2400" dirty="0"/>
              <a:t>user-[:friend]-&gt;follower</a:t>
            </a:r>
          </a:p>
          <a:p>
            <a:r>
              <a:rPr lang="en-US" altLang="zh-CN" sz="2400" dirty="0" smtClean="0"/>
              <a:t>WHERE follower.name =~‘S.*’</a:t>
            </a:r>
            <a:endParaRPr lang="en-US" altLang="zh-CN" sz="2400" dirty="0"/>
          </a:p>
          <a:p>
            <a:r>
              <a:rPr lang="en-US" altLang="zh-CN" sz="2400" dirty="0" smtClean="0"/>
              <a:t>RETURN </a:t>
            </a:r>
            <a:r>
              <a:rPr lang="en-US" altLang="zh-CN" sz="2400" dirty="0"/>
              <a:t>user, follower.name</a:t>
            </a:r>
            <a:endParaRPr lang="en-US" altLang="zh-CN" sz="2400" dirty="0" smtClean="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981644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920336"/>
          </a:xfrm>
        </p:spPr>
        <p:txBody>
          <a:bodyPr>
            <a:normAutofit/>
          </a:bodyPr>
          <a:lstStyle/>
          <a:p>
            <a:r>
              <a:rPr lang="en-US" altLang="zh-CN" sz="2400" b="1" dirty="0" smtClean="0"/>
              <a:t>5.3.2.4 Cypher</a:t>
            </a:r>
            <a:r>
              <a:rPr lang="zh-CN" altLang="en-US" sz="2400" b="1" dirty="0" smtClean="0"/>
              <a:t>图导航（续）</a:t>
            </a:r>
            <a:endParaRPr lang="zh-CN" altLang="en-US" sz="2400" b="1" dirty="0"/>
          </a:p>
        </p:txBody>
      </p:sp>
      <p:sp>
        <p:nvSpPr>
          <p:cNvPr id="3" name="内容占位符 2"/>
          <p:cNvSpPr>
            <a:spLocks noGrp="1"/>
          </p:cNvSpPr>
          <p:nvPr>
            <p:ph idx="1"/>
          </p:nvPr>
        </p:nvSpPr>
        <p:spPr>
          <a:xfrm>
            <a:off x="838200" y="804041"/>
            <a:ext cx="10515600" cy="6053959"/>
          </a:xfrm>
        </p:spPr>
        <p:txBody>
          <a:bodyPr>
            <a:normAutofit lnSpcReduction="10000"/>
          </a:bodyPr>
          <a:lstStyle/>
          <a:p>
            <a:r>
              <a:rPr lang="zh-CN" altLang="en-US" sz="2400" b="1" dirty="0" smtClean="0"/>
              <a:t>可变</a:t>
            </a:r>
            <a:r>
              <a:rPr lang="zh-CN" altLang="en-US" sz="2400" b="1" dirty="0"/>
              <a:t>数量的关系</a:t>
            </a:r>
            <a:r>
              <a:rPr lang="en-US" altLang="zh-CN" sz="2400" b="1" dirty="0"/>
              <a:t>-&gt;</a:t>
            </a:r>
            <a:r>
              <a:rPr lang="zh-CN" altLang="en-US" sz="2400" b="1" dirty="0" smtClean="0"/>
              <a:t>节点：</a:t>
            </a:r>
            <a:r>
              <a:rPr lang="zh-CN" altLang="en-US" sz="2400" dirty="0" smtClean="0"/>
              <a:t>可以</a:t>
            </a:r>
            <a:r>
              <a:rPr lang="zh-CN" altLang="en-US" sz="2400" dirty="0"/>
              <a:t>使用</a:t>
            </a:r>
            <a:r>
              <a:rPr lang="en-US" altLang="zh-CN" sz="2400" dirty="0"/>
              <a:t>-[:TYPE*</a:t>
            </a:r>
            <a:r>
              <a:rPr lang="en-US" altLang="zh-CN" sz="2400" dirty="0" err="1"/>
              <a:t>minHops</a:t>
            </a:r>
            <a:r>
              <a:rPr lang="en-US" altLang="zh-CN" sz="2400" dirty="0"/>
              <a:t>..</a:t>
            </a:r>
            <a:r>
              <a:rPr lang="en-US" altLang="zh-CN" sz="2400" dirty="0" err="1"/>
              <a:t>maxHops</a:t>
            </a:r>
            <a:r>
              <a:rPr lang="en-US" altLang="zh-CN" sz="2400" dirty="0" smtClean="0"/>
              <a:t>]-&gt;</a:t>
            </a:r>
          </a:p>
          <a:p>
            <a:r>
              <a:rPr lang="zh-CN" altLang="en-US" sz="2400" dirty="0" smtClean="0"/>
              <a:t>例：判断定点</a:t>
            </a:r>
            <a:r>
              <a:rPr lang="en-US" altLang="zh-CN" sz="2400" dirty="0" smtClean="0"/>
              <a:t>3</a:t>
            </a:r>
            <a:r>
              <a:rPr lang="zh-CN" altLang="en-US" sz="2400" dirty="0" smtClean="0"/>
              <a:t>到</a:t>
            </a:r>
            <a:r>
              <a:rPr lang="en-US" altLang="zh-CN" sz="2400" dirty="0" smtClean="0"/>
              <a:t>2</a:t>
            </a:r>
            <a:r>
              <a:rPr lang="zh-CN" altLang="en-US" sz="2400" dirty="0" smtClean="0"/>
              <a:t>、</a:t>
            </a:r>
            <a:r>
              <a:rPr lang="en-US" altLang="zh-CN" sz="2400" dirty="0" smtClean="0"/>
              <a:t>4</a:t>
            </a:r>
            <a:r>
              <a:rPr lang="zh-CN" altLang="en-US" sz="2400" dirty="0" smtClean="0"/>
              <a:t>之间是否存在边标签为</a:t>
            </a:r>
            <a:r>
              <a:rPr lang="en-US" altLang="zh-CN" sz="2400" dirty="0" smtClean="0"/>
              <a:t>KNOWS</a:t>
            </a:r>
            <a:r>
              <a:rPr lang="zh-CN" altLang="en-US" sz="2400" dirty="0" smtClean="0"/>
              <a:t>且长度不超过</a:t>
            </a:r>
            <a:r>
              <a:rPr lang="en-US" altLang="zh-CN" sz="2400" dirty="0" smtClean="0"/>
              <a:t>3</a:t>
            </a:r>
            <a:r>
              <a:rPr lang="zh-CN" altLang="en-US" sz="2400" dirty="0" smtClean="0"/>
              <a:t>的路径，如果存在则返回相应路径的起点和重点。</a:t>
            </a:r>
            <a:endParaRPr lang="en-US" altLang="zh-CN" sz="2400" dirty="0" smtClean="0"/>
          </a:p>
          <a:p>
            <a:r>
              <a:rPr lang="en-US" altLang="zh-CN" sz="2400" dirty="0" smtClean="0"/>
              <a:t>MATCH (a) WHERE id(a)=3</a:t>
            </a:r>
          </a:p>
          <a:p>
            <a:r>
              <a:rPr lang="en-US" altLang="zh-CN" sz="2400" dirty="0" smtClean="0"/>
              <a:t>MATCH (</a:t>
            </a:r>
            <a:r>
              <a:rPr lang="en-US" altLang="zh-CN" sz="2400" dirty="0"/>
              <a:t>x) WHERE </a:t>
            </a:r>
            <a:r>
              <a:rPr lang="en-US" altLang="zh-CN" sz="2400" dirty="0" smtClean="0"/>
              <a:t>id(x) IN [2,4]</a:t>
            </a:r>
            <a:endParaRPr lang="en-US" altLang="zh-CN" sz="2400" dirty="0"/>
          </a:p>
          <a:p>
            <a:r>
              <a:rPr lang="en-US" altLang="zh-CN" sz="2400" dirty="0"/>
              <a:t>MATCH a-[:KNOWS*1..3]-&gt;</a:t>
            </a:r>
            <a:r>
              <a:rPr lang="en-US" altLang="zh-CN" sz="2400" dirty="0" smtClean="0"/>
              <a:t>x</a:t>
            </a:r>
          </a:p>
          <a:p>
            <a:r>
              <a:rPr lang="en-US" altLang="zh-CN" sz="2400" dirty="0" smtClean="0"/>
              <a:t>RETURN </a:t>
            </a:r>
            <a:r>
              <a:rPr lang="en-US" altLang="zh-CN" sz="2400" dirty="0"/>
              <a:t>a</a:t>
            </a:r>
            <a:r>
              <a:rPr lang="en-US" altLang="zh-CN" sz="2400" dirty="0" smtClean="0"/>
              <a:t>, x</a:t>
            </a:r>
          </a:p>
          <a:p>
            <a:endParaRPr lang="en-US" altLang="zh-CN" sz="2400" dirty="0" smtClean="0"/>
          </a:p>
          <a:p>
            <a:r>
              <a:rPr lang="zh-CN" altLang="zh-CN" sz="2400" b="1" dirty="0" smtClean="0"/>
              <a:t>任意</a:t>
            </a:r>
            <a:r>
              <a:rPr lang="zh-CN" altLang="zh-CN" sz="2400" b="1" dirty="0"/>
              <a:t>的关系</a:t>
            </a:r>
            <a:r>
              <a:rPr lang="zh-CN" altLang="zh-CN" sz="2400" dirty="0"/>
              <a:t>：使用</a:t>
            </a:r>
            <a:r>
              <a:rPr lang="en-US" altLang="zh-CN" sz="2400" dirty="0"/>
              <a:t>*</a:t>
            </a:r>
            <a:endParaRPr lang="zh-CN" altLang="zh-CN" sz="2400" dirty="0"/>
          </a:p>
          <a:p>
            <a:r>
              <a:rPr lang="en-US" altLang="zh-CN" sz="2400" dirty="0"/>
              <a:t>MATCH p=(n)-[*]-&gt;(m) RETURN p</a:t>
            </a:r>
            <a:endParaRPr lang="zh-CN" altLang="zh-CN" sz="2400" dirty="0"/>
          </a:p>
          <a:p>
            <a:r>
              <a:rPr lang="en-US" altLang="zh-CN" sz="2400" dirty="0"/>
              <a:t>n</a:t>
            </a:r>
            <a:r>
              <a:rPr lang="zh-CN" altLang="zh-CN" sz="2400" dirty="0"/>
              <a:t>到</a:t>
            </a:r>
            <a:r>
              <a:rPr lang="en-US" altLang="zh-CN" sz="2400" dirty="0"/>
              <a:t>m</a:t>
            </a:r>
            <a:r>
              <a:rPr lang="zh-CN" altLang="zh-CN" sz="2400" dirty="0"/>
              <a:t>的任意关系，任意深度节点</a:t>
            </a:r>
            <a:endParaRPr lang="en-US" altLang="zh-CN" sz="2400" dirty="0" smtClean="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5" name="圆角矩形标注 4"/>
          <p:cNvSpPr/>
          <p:nvPr/>
        </p:nvSpPr>
        <p:spPr>
          <a:xfrm>
            <a:off x="7614745" y="4903076"/>
            <a:ext cx="1876096" cy="612648"/>
          </a:xfrm>
          <a:prstGeom prst="wedgeRoundRectCallout">
            <a:avLst>
              <a:gd name="adj1" fmla="val -136799"/>
              <a:gd name="adj2" fmla="val 7794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t>p</a:t>
            </a:r>
            <a:r>
              <a:rPr lang="zh-CN" altLang="en-US" sz="2400" dirty="0" smtClean="0"/>
              <a:t>为路径</a:t>
            </a:r>
            <a:endParaRPr lang="zh-CN" altLang="en-US" sz="2400" dirty="0"/>
          </a:p>
        </p:txBody>
      </p:sp>
    </p:spTree>
    <p:extLst>
      <p:ext uri="{BB962C8B-B14F-4D97-AF65-F5344CB8AC3E}">
        <p14:creationId xmlns:p14="http://schemas.microsoft.com/office/powerpoint/2010/main" val="165653084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400" b="1" dirty="0" smtClean="0"/>
              <a:t>5.3.2.4 Cypher</a:t>
            </a:r>
            <a:r>
              <a:rPr lang="zh-CN" altLang="en-US" sz="2400" b="1" dirty="0" smtClean="0"/>
              <a:t>图导航（续）</a:t>
            </a:r>
            <a:endParaRPr lang="zh-CN" altLang="en-US" sz="2400" b="1" dirty="0"/>
          </a:p>
        </p:txBody>
      </p:sp>
      <p:sp>
        <p:nvSpPr>
          <p:cNvPr id="3" name="内容占位符 2"/>
          <p:cNvSpPr>
            <a:spLocks noGrp="1"/>
          </p:cNvSpPr>
          <p:nvPr>
            <p:ph idx="1"/>
          </p:nvPr>
        </p:nvSpPr>
        <p:spPr>
          <a:xfrm>
            <a:off x="838200" y="1285461"/>
            <a:ext cx="10515600" cy="5219511"/>
          </a:xfrm>
        </p:spPr>
        <p:txBody>
          <a:bodyPr>
            <a:noAutofit/>
          </a:bodyPr>
          <a:lstStyle/>
          <a:p>
            <a:r>
              <a:rPr lang="zh-CN" altLang="en-US" sz="2400" b="1" dirty="0"/>
              <a:t>可选关系</a:t>
            </a:r>
            <a:endParaRPr lang="en-US" altLang="zh-CN" sz="2400" b="1" dirty="0"/>
          </a:p>
          <a:p>
            <a:r>
              <a:rPr lang="zh-CN" altLang="en-US" sz="2400" dirty="0"/>
              <a:t>如果某个关系是可选的，可使用</a:t>
            </a:r>
            <a:r>
              <a:rPr lang="en-US" altLang="zh-CN" sz="2400" dirty="0"/>
              <a:t>OPTINAL </a:t>
            </a:r>
            <a:r>
              <a:rPr lang="en-US" altLang="zh-CN" sz="2400" dirty="0" smtClean="0"/>
              <a:t>MATCH</a:t>
            </a:r>
            <a:r>
              <a:rPr lang="zh-CN" altLang="en-US" sz="2400" dirty="0" smtClean="0"/>
              <a:t>，类似</a:t>
            </a:r>
            <a:r>
              <a:rPr lang="en-US" altLang="zh-CN" sz="2400" dirty="0"/>
              <a:t>SQL</a:t>
            </a:r>
            <a:r>
              <a:rPr lang="zh-CN" altLang="en-US" sz="2400" dirty="0"/>
              <a:t>中</a:t>
            </a:r>
            <a:r>
              <a:rPr lang="en-US" altLang="zh-CN" sz="2400" dirty="0"/>
              <a:t>outer join</a:t>
            </a:r>
            <a:r>
              <a:rPr lang="zh-CN" altLang="en-US" sz="2400" dirty="0"/>
              <a:t>的工作方式。如果关系存在就返回，否则在相应的地方返回</a:t>
            </a:r>
            <a:r>
              <a:rPr lang="en-US" altLang="zh-CN" sz="2400" dirty="0"/>
              <a:t>null</a:t>
            </a:r>
            <a:r>
              <a:rPr lang="zh-CN" altLang="en-US" sz="2400" dirty="0" smtClean="0"/>
              <a:t>。</a:t>
            </a:r>
            <a:endParaRPr lang="en-US" altLang="zh-CN" sz="2400" dirty="0" smtClean="0"/>
          </a:p>
          <a:p>
            <a:r>
              <a:rPr lang="zh-CN" altLang="en-US" sz="2400" dirty="0" smtClean="0"/>
              <a:t>例：</a:t>
            </a:r>
            <a:r>
              <a:rPr lang="zh-CN" altLang="en-US" sz="2400" dirty="0"/>
              <a:t>返回电影</a:t>
            </a:r>
            <a:r>
              <a:rPr lang="en-US" altLang="zh-CN" sz="2400" dirty="0"/>
              <a:t>The Matrix</a:t>
            </a:r>
            <a:r>
              <a:rPr lang="zh-CN" altLang="en-US" sz="2400" dirty="0"/>
              <a:t>这个节点的外向关系。</a:t>
            </a:r>
            <a:endParaRPr lang="en-US" altLang="zh-CN" sz="2000" dirty="0"/>
          </a:p>
          <a:p>
            <a:r>
              <a:rPr lang="en-US" altLang="zh-CN" sz="2400" dirty="0" smtClean="0"/>
              <a:t>MATCH</a:t>
            </a:r>
            <a:r>
              <a:rPr lang="en-US" altLang="zh-CN" sz="2400" dirty="0"/>
              <a:t> (</a:t>
            </a:r>
            <a:r>
              <a:rPr lang="en-US" altLang="zh-CN" sz="2400" dirty="0" err="1"/>
              <a:t>a:Movie</a:t>
            </a:r>
            <a:r>
              <a:rPr lang="en-US" altLang="zh-CN" sz="2400" dirty="0"/>
              <a:t> { title: 'The Matrix' })</a:t>
            </a:r>
          </a:p>
          <a:p>
            <a:r>
              <a:rPr lang="en-US" altLang="zh-CN" sz="2400" dirty="0"/>
              <a:t>OPTIONAL MATCH (a</a:t>
            </a:r>
            <a:r>
              <a:rPr lang="en-US" altLang="zh-CN" sz="2400" dirty="0" smtClean="0"/>
              <a:t>)--&gt;(</a:t>
            </a:r>
            <a:r>
              <a:rPr lang="en-US" altLang="zh-CN" sz="2400" dirty="0"/>
              <a:t>x)</a:t>
            </a:r>
          </a:p>
          <a:p>
            <a:r>
              <a:rPr lang="en-US" altLang="zh-CN" sz="2400" dirty="0"/>
              <a:t>RETURN </a:t>
            </a:r>
            <a:r>
              <a:rPr lang="en-US" altLang="zh-CN" sz="2400" dirty="0" smtClean="0"/>
              <a:t>x</a:t>
            </a:r>
          </a:p>
          <a:p>
            <a:r>
              <a:rPr lang="zh-CN" altLang="en-US" sz="2400" dirty="0" smtClean="0"/>
              <a:t>例：</a:t>
            </a:r>
            <a:r>
              <a:rPr lang="en-US" altLang="zh-CN" sz="2400" dirty="0" smtClean="0"/>
              <a:t>MATCH </a:t>
            </a:r>
            <a:r>
              <a:rPr lang="en-US" altLang="zh-CN" sz="2400" dirty="0"/>
              <a:t>(a) where id(a) = 3 </a:t>
            </a:r>
            <a:endParaRPr lang="en-US" altLang="zh-CN" sz="2400" dirty="0" smtClean="0"/>
          </a:p>
          <a:p>
            <a:r>
              <a:rPr lang="en-US" altLang="zh-CN" sz="2400" dirty="0"/>
              <a:t> </a:t>
            </a:r>
            <a:r>
              <a:rPr lang="en-US" altLang="zh-CN" sz="2400" dirty="0" smtClean="0"/>
              <a:t>    MATCH </a:t>
            </a:r>
            <a:r>
              <a:rPr lang="en-US" altLang="zh-CN" sz="2400" dirty="0"/>
              <a:t>(a)-[*0..]-&gt;() return a</a:t>
            </a:r>
            <a:r>
              <a:rPr lang="en-US" altLang="zh-CN" sz="2400" dirty="0" smtClean="0"/>
              <a:t>;</a:t>
            </a:r>
            <a:endParaRPr lang="en-US" altLang="zh-CN" sz="24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5" name="图片 4"/>
          <p:cNvPicPr>
            <a:picLocks noChangeAspect="1"/>
          </p:cNvPicPr>
          <p:nvPr/>
        </p:nvPicPr>
        <p:blipFill>
          <a:blip r:embed="rId3"/>
          <a:stretch>
            <a:fillRect/>
          </a:stretch>
        </p:blipFill>
        <p:spPr>
          <a:xfrm>
            <a:off x="6880485" y="3302833"/>
            <a:ext cx="4758477" cy="3053517"/>
          </a:xfrm>
          <a:prstGeom prst="rect">
            <a:avLst/>
          </a:prstGeom>
        </p:spPr>
      </p:pic>
      <p:sp>
        <p:nvSpPr>
          <p:cNvPr id="6" name="矩形 5"/>
          <p:cNvSpPr/>
          <p:nvPr/>
        </p:nvSpPr>
        <p:spPr>
          <a:xfrm>
            <a:off x="553038" y="6308101"/>
            <a:ext cx="8057562" cy="369332"/>
          </a:xfrm>
          <a:prstGeom prst="rect">
            <a:avLst/>
          </a:prstGeom>
        </p:spPr>
        <p:txBody>
          <a:bodyPr wrap="square">
            <a:spAutoFit/>
          </a:bodyPr>
          <a:lstStyle/>
          <a:p>
            <a:pPr lvl="0">
              <a:defRPr/>
            </a:pPr>
            <a:r>
              <a:rPr lang="zh-CN" altLang="en-US" dirty="0" smtClean="0">
                <a:solidFill>
                  <a:schemeClr val="bg1">
                    <a:lumMod val="85000"/>
                  </a:schemeClr>
                </a:solidFill>
              </a:rPr>
              <a:t>原文链接：</a:t>
            </a:r>
            <a:r>
              <a:rPr lang="en-US" altLang="zh-CN" dirty="0" smtClean="0">
                <a:solidFill>
                  <a:schemeClr val="bg1">
                    <a:lumMod val="85000"/>
                  </a:schemeClr>
                </a:solidFill>
              </a:rPr>
              <a:t>https</a:t>
            </a:r>
            <a:r>
              <a:rPr lang="en-US" altLang="zh-CN" dirty="0">
                <a:solidFill>
                  <a:schemeClr val="bg1">
                    <a:lumMod val="85000"/>
                  </a:schemeClr>
                </a:solidFill>
              </a:rPr>
              <a:t>://blog.csdn.net/qq_37503890/article/details/101382876</a:t>
            </a:r>
          </a:p>
        </p:txBody>
      </p:sp>
    </p:spTree>
    <p:extLst>
      <p:ext uri="{BB962C8B-B14F-4D97-AF65-F5344CB8AC3E}">
        <p14:creationId xmlns:p14="http://schemas.microsoft.com/office/powerpoint/2010/main" val="9304191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4050" y="2079653"/>
            <a:ext cx="5619750" cy="3895725"/>
          </a:xfrm>
          <a:prstGeom prst="rect">
            <a:avLst/>
          </a:prstGeom>
        </p:spPr>
      </p:pic>
      <p:sp>
        <p:nvSpPr>
          <p:cNvPr id="2" name="标题 1"/>
          <p:cNvSpPr>
            <a:spLocks noGrp="1"/>
          </p:cNvSpPr>
          <p:nvPr>
            <p:ph type="title"/>
          </p:nvPr>
        </p:nvSpPr>
        <p:spPr/>
        <p:txBody>
          <a:bodyPr>
            <a:normAutofit/>
          </a:bodyPr>
          <a:lstStyle/>
          <a:p>
            <a:r>
              <a:rPr lang="en-US" altLang="zh-CN" sz="2400" b="1" dirty="0" smtClean="0"/>
              <a:t>5.3.2.4 Cypher</a:t>
            </a:r>
            <a:r>
              <a:rPr lang="zh-CN" altLang="en-US" sz="2400" b="1" dirty="0" smtClean="0"/>
              <a:t>图导航（续）</a:t>
            </a:r>
            <a:endParaRPr lang="zh-CN" altLang="en-US" sz="2400" b="1" dirty="0"/>
          </a:p>
        </p:txBody>
      </p:sp>
      <p:sp>
        <p:nvSpPr>
          <p:cNvPr id="3" name="内容占位符 2"/>
          <p:cNvSpPr>
            <a:spLocks noGrp="1"/>
          </p:cNvSpPr>
          <p:nvPr>
            <p:ph idx="1"/>
          </p:nvPr>
        </p:nvSpPr>
        <p:spPr>
          <a:xfrm>
            <a:off x="838200" y="1285461"/>
            <a:ext cx="10515600" cy="5219511"/>
          </a:xfrm>
        </p:spPr>
        <p:txBody>
          <a:bodyPr>
            <a:noAutofit/>
          </a:bodyPr>
          <a:lstStyle/>
          <a:p>
            <a:r>
              <a:rPr lang="zh-CN" altLang="en-US" sz="2400" b="1" dirty="0" smtClean="0"/>
              <a:t>可选</a:t>
            </a:r>
            <a:r>
              <a:rPr lang="zh-CN" altLang="en-US" sz="2400" b="1" dirty="0"/>
              <a:t>关系类型</a:t>
            </a:r>
            <a:endParaRPr lang="en-US" altLang="zh-CN" sz="2400" b="1" dirty="0"/>
          </a:p>
          <a:p>
            <a:r>
              <a:rPr lang="zh-CN" altLang="en-US" sz="2400" dirty="0"/>
              <a:t>可在查询中指定可选的关系类型</a:t>
            </a:r>
            <a:r>
              <a:rPr lang="zh-CN" altLang="en-US" sz="2400" dirty="0" smtClean="0"/>
              <a:t>。</a:t>
            </a:r>
            <a:endParaRPr lang="en-US" altLang="zh-CN" sz="2400" dirty="0" smtClean="0"/>
          </a:p>
          <a:p>
            <a:r>
              <a:rPr lang="en-US" altLang="zh-CN" sz="2400" dirty="0"/>
              <a:t>MATCH (</a:t>
            </a:r>
            <a:r>
              <a:rPr lang="en-US" altLang="zh-CN" sz="2400" dirty="0" err="1"/>
              <a:t>a:Movie</a:t>
            </a:r>
            <a:r>
              <a:rPr lang="en-US" altLang="zh-CN" sz="2400" dirty="0"/>
              <a:t> { title: 'The Matrix' })</a:t>
            </a:r>
          </a:p>
          <a:p>
            <a:r>
              <a:rPr lang="en-US" altLang="zh-CN" sz="2400" dirty="0" smtClean="0"/>
              <a:t>OPTIONAL </a:t>
            </a:r>
            <a:r>
              <a:rPr lang="en-US" altLang="zh-CN" sz="2400" dirty="0"/>
              <a:t>MATCH (a)&lt;-[r: ACTED_IN]-()</a:t>
            </a:r>
          </a:p>
          <a:p>
            <a:r>
              <a:rPr lang="en-US" altLang="zh-CN" sz="2400" dirty="0" smtClean="0"/>
              <a:t>RETURN r</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6" name="矩形 5"/>
          <p:cNvSpPr/>
          <p:nvPr/>
        </p:nvSpPr>
        <p:spPr>
          <a:xfrm>
            <a:off x="553038" y="6308101"/>
            <a:ext cx="8057562" cy="369332"/>
          </a:xfrm>
          <a:prstGeom prst="rect">
            <a:avLst/>
          </a:prstGeom>
        </p:spPr>
        <p:txBody>
          <a:bodyPr wrap="square">
            <a:spAutoFit/>
          </a:bodyPr>
          <a:lstStyle/>
          <a:p>
            <a:pPr lvl="0">
              <a:defRPr/>
            </a:pPr>
            <a:r>
              <a:rPr lang="zh-CN" altLang="en-US" dirty="0" smtClean="0">
                <a:solidFill>
                  <a:schemeClr val="bg1">
                    <a:lumMod val="85000"/>
                  </a:schemeClr>
                </a:solidFill>
              </a:rPr>
              <a:t>原文链接：</a:t>
            </a:r>
            <a:r>
              <a:rPr lang="en-US" altLang="zh-CN" dirty="0" smtClean="0">
                <a:solidFill>
                  <a:schemeClr val="bg1">
                    <a:lumMod val="85000"/>
                  </a:schemeClr>
                </a:solidFill>
              </a:rPr>
              <a:t>https</a:t>
            </a:r>
            <a:r>
              <a:rPr lang="en-US" altLang="zh-CN" dirty="0">
                <a:solidFill>
                  <a:schemeClr val="bg1">
                    <a:lumMod val="85000"/>
                  </a:schemeClr>
                </a:solidFill>
              </a:rPr>
              <a:t>://blog.csdn.net/qq_37503890/article/details/101382876</a:t>
            </a:r>
          </a:p>
        </p:txBody>
      </p:sp>
    </p:spTree>
    <p:extLst>
      <p:ext uri="{BB962C8B-B14F-4D97-AF65-F5344CB8AC3E}">
        <p14:creationId xmlns:p14="http://schemas.microsoft.com/office/powerpoint/2010/main" val="3207780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32376"/>
            <a:ext cx="10515600" cy="920336"/>
          </a:xfrm>
        </p:spPr>
        <p:txBody>
          <a:bodyPr>
            <a:normAutofit/>
          </a:bodyPr>
          <a:lstStyle/>
          <a:p>
            <a:r>
              <a:rPr lang="en-US" altLang="zh-CN" sz="2400" b="1" dirty="0" smtClean="0"/>
              <a:t>5.3.2.4 Cypher</a:t>
            </a:r>
            <a:r>
              <a:rPr lang="zh-CN" altLang="en-US" sz="2400" b="1" dirty="0" smtClean="0"/>
              <a:t>图导航（续）</a:t>
            </a:r>
            <a:endParaRPr lang="zh-CN" altLang="en-US" sz="2400" b="1" dirty="0"/>
          </a:p>
        </p:txBody>
      </p:sp>
      <p:sp>
        <p:nvSpPr>
          <p:cNvPr id="3" name="内容占位符 2"/>
          <p:cNvSpPr>
            <a:spLocks noGrp="1"/>
          </p:cNvSpPr>
          <p:nvPr>
            <p:ph idx="1"/>
          </p:nvPr>
        </p:nvSpPr>
        <p:spPr>
          <a:xfrm>
            <a:off x="838200" y="1052711"/>
            <a:ext cx="10515600" cy="5219511"/>
          </a:xfrm>
        </p:spPr>
        <p:txBody>
          <a:bodyPr>
            <a:noAutofit/>
          </a:bodyPr>
          <a:lstStyle/>
          <a:p>
            <a:r>
              <a:rPr lang="zh-CN" altLang="en-US" sz="2400" b="1" dirty="0" smtClean="0"/>
              <a:t>最</a:t>
            </a:r>
            <a:r>
              <a:rPr lang="zh-CN" altLang="en-US" sz="2400" b="1" dirty="0"/>
              <a:t>短</a:t>
            </a:r>
            <a:r>
              <a:rPr lang="zh-CN" altLang="en-US" sz="2400" b="1" dirty="0" smtClean="0"/>
              <a:t>路径：</a:t>
            </a:r>
            <a:r>
              <a:rPr lang="en-US" altLang="zh-CN" sz="2400" b="1" dirty="0"/>
              <a:t> </a:t>
            </a:r>
            <a:r>
              <a:rPr lang="en-US" altLang="zh-CN" sz="2400" dirty="0" smtClean="0"/>
              <a:t>shortestPath</a:t>
            </a:r>
            <a:r>
              <a:rPr lang="zh-CN" altLang="en-US" sz="2400" dirty="0"/>
              <a:t>函数可以找出一条两个节点间的最短</a:t>
            </a:r>
            <a:r>
              <a:rPr lang="zh-CN" altLang="en-US" sz="2400" dirty="0" smtClean="0"/>
              <a:t>路径</a:t>
            </a:r>
            <a:endParaRPr lang="en-US" altLang="zh-CN" sz="2400" dirty="0" smtClean="0"/>
          </a:p>
          <a:p>
            <a:r>
              <a:rPr lang="zh-CN" altLang="en-US" sz="2400" dirty="0"/>
              <a:t>例：找出两点</a:t>
            </a:r>
            <a:r>
              <a:rPr lang="zh-CN" altLang="en-US" sz="2400" dirty="0" smtClean="0"/>
              <a:t>间</a:t>
            </a:r>
            <a:r>
              <a:rPr lang="en-US" altLang="zh-CN" sz="2400" dirty="0" smtClean="0"/>
              <a:t>1</a:t>
            </a:r>
            <a:r>
              <a:rPr lang="zh-CN" altLang="en-US" sz="2400" dirty="0" smtClean="0"/>
              <a:t>和</a:t>
            </a:r>
            <a:r>
              <a:rPr lang="en-US" altLang="zh-CN" sz="2400" dirty="0" smtClean="0"/>
              <a:t>2</a:t>
            </a:r>
            <a:r>
              <a:rPr lang="zh-CN" altLang="en-US" sz="2400" dirty="0" smtClean="0"/>
              <a:t>之间的</a:t>
            </a:r>
            <a:r>
              <a:rPr lang="zh-CN" altLang="en-US" sz="2400" dirty="0"/>
              <a:t>一条最短路径，最大关系长度为</a:t>
            </a:r>
            <a:r>
              <a:rPr lang="en-US" altLang="zh-CN" sz="2400" dirty="0"/>
              <a:t>15</a:t>
            </a:r>
          </a:p>
          <a:p>
            <a:r>
              <a:rPr lang="en-US" altLang="zh-CN" sz="2400" dirty="0" smtClean="0"/>
              <a:t>START s=node(1</a:t>
            </a:r>
            <a:r>
              <a:rPr lang="en-US" altLang="zh-CN" sz="2400" dirty="0"/>
              <a:t>), e=node(2</a:t>
            </a:r>
            <a:r>
              <a:rPr lang="en-US" altLang="zh-CN" sz="2400" dirty="0" smtClean="0">
                <a:solidFill>
                  <a:srgbClr val="0070C0"/>
                </a:solidFill>
              </a:rPr>
              <a:t>)     //4.0</a:t>
            </a:r>
            <a:r>
              <a:rPr lang="zh-CN" altLang="en-US" sz="2400" dirty="0" smtClean="0">
                <a:solidFill>
                  <a:srgbClr val="0070C0"/>
                </a:solidFill>
              </a:rPr>
              <a:t>版本之前，支持</a:t>
            </a:r>
            <a:r>
              <a:rPr lang="en-US" altLang="zh-CN" sz="2400" dirty="0" smtClean="0">
                <a:solidFill>
                  <a:srgbClr val="0070C0"/>
                </a:solidFill>
              </a:rPr>
              <a:t>START</a:t>
            </a:r>
            <a:endParaRPr lang="en-US" altLang="zh-CN" sz="2400" dirty="0">
              <a:solidFill>
                <a:srgbClr val="0070C0"/>
              </a:solidFill>
            </a:endParaRPr>
          </a:p>
          <a:p>
            <a:r>
              <a:rPr lang="en-US" altLang="zh-CN" sz="2400" dirty="0"/>
              <a:t>MATCH p = shortestPath( </a:t>
            </a:r>
            <a:r>
              <a:rPr lang="en-US" altLang="zh-CN" sz="2400" dirty="0" smtClean="0"/>
              <a:t>s-</a:t>
            </a:r>
            <a:r>
              <a:rPr lang="en-US" altLang="zh-CN" sz="2400" dirty="0"/>
              <a:t>[*..15]-&gt;e </a:t>
            </a:r>
            <a:r>
              <a:rPr lang="en-US" altLang="zh-CN" sz="2400" dirty="0" smtClean="0"/>
              <a:t>)</a:t>
            </a:r>
            <a:endParaRPr lang="en-US" altLang="zh-CN" sz="2400" dirty="0"/>
          </a:p>
          <a:p>
            <a:r>
              <a:rPr lang="en-US" altLang="zh-CN" sz="2400" dirty="0"/>
              <a:t>RETURN </a:t>
            </a:r>
            <a:r>
              <a:rPr lang="en-US" altLang="zh-CN" sz="2400" dirty="0" smtClean="0"/>
              <a:t>p   </a:t>
            </a:r>
          </a:p>
          <a:p>
            <a:endParaRPr lang="en-US" altLang="zh-CN" sz="2400" dirty="0"/>
          </a:p>
          <a:p>
            <a:r>
              <a:rPr lang="en-US" altLang="zh-CN" sz="2400" dirty="0"/>
              <a:t>MATCH (s) WHERE id(s) = 1    </a:t>
            </a:r>
            <a:endParaRPr lang="zh-CN" altLang="zh-CN" sz="2400" dirty="0"/>
          </a:p>
          <a:p>
            <a:r>
              <a:rPr lang="en-US" altLang="zh-CN" sz="2400" dirty="0"/>
              <a:t>MATCH (e) WHERE id(e) = 2    </a:t>
            </a:r>
            <a:r>
              <a:rPr lang="en-US" altLang="zh-CN" sz="2400" dirty="0">
                <a:solidFill>
                  <a:srgbClr val="0070C0"/>
                </a:solidFill>
              </a:rPr>
              <a:t>//4.0</a:t>
            </a:r>
            <a:r>
              <a:rPr lang="zh-CN" altLang="en-US" sz="2400" dirty="0">
                <a:solidFill>
                  <a:srgbClr val="0070C0"/>
                </a:solidFill>
              </a:rPr>
              <a:t>版本放弃</a:t>
            </a:r>
            <a:r>
              <a:rPr lang="en-US" altLang="zh-CN" sz="2400" dirty="0">
                <a:solidFill>
                  <a:srgbClr val="0070C0"/>
                </a:solidFill>
              </a:rPr>
              <a:t>START</a:t>
            </a:r>
          </a:p>
          <a:p>
            <a:r>
              <a:rPr lang="en-US" altLang="zh-CN" sz="2400" dirty="0"/>
              <a:t>MATCH p = </a:t>
            </a:r>
            <a:r>
              <a:rPr lang="en-US" altLang="zh-CN" sz="2400" dirty="0" err="1"/>
              <a:t>shortestPath</a:t>
            </a:r>
            <a:r>
              <a:rPr lang="en-US" altLang="zh-CN" sz="2400" dirty="0"/>
              <a:t>( (s)-[*..15]-&gt;(e))</a:t>
            </a:r>
            <a:endParaRPr lang="zh-CN" altLang="zh-CN" sz="2400" dirty="0"/>
          </a:p>
          <a:p>
            <a:r>
              <a:rPr lang="en-US" altLang="zh-CN" sz="2400" dirty="0"/>
              <a:t>RETURN </a:t>
            </a:r>
            <a:r>
              <a:rPr lang="en-US" altLang="zh-CN" sz="2400" dirty="0" smtClean="0"/>
              <a:t>p</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6567820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920336"/>
          </a:xfrm>
        </p:spPr>
        <p:txBody>
          <a:bodyPr>
            <a:normAutofit/>
          </a:bodyPr>
          <a:lstStyle/>
          <a:p>
            <a:r>
              <a:rPr lang="en-US" altLang="zh-CN" sz="2400" b="1" dirty="0" smtClean="0"/>
              <a:t>5.3.2.4 Cypher</a:t>
            </a:r>
            <a:r>
              <a:rPr lang="zh-CN" altLang="en-US" sz="2400" b="1" dirty="0" smtClean="0"/>
              <a:t>图导航（续）</a:t>
            </a:r>
            <a:endParaRPr lang="zh-CN" altLang="en-US" sz="2400" b="1" dirty="0"/>
          </a:p>
        </p:txBody>
      </p:sp>
      <p:sp>
        <p:nvSpPr>
          <p:cNvPr id="3" name="内容占位符 2"/>
          <p:cNvSpPr>
            <a:spLocks noGrp="1"/>
          </p:cNvSpPr>
          <p:nvPr>
            <p:ph idx="1"/>
          </p:nvPr>
        </p:nvSpPr>
        <p:spPr>
          <a:xfrm>
            <a:off x="838200" y="748145"/>
            <a:ext cx="10515600" cy="5973330"/>
          </a:xfrm>
        </p:spPr>
        <p:txBody>
          <a:bodyPr>
            <a:normAutofit/>
          </a:bodyPr>
          <a:lstStyle/>
          <a:p>
            <a:r>
              <a:rPr lang="zh-CN" altLang="en-US" sz="2400" b="1" dirty="0" smtClean="0"/>
              <a:t>所有最短路径：</a:t>
            </a:r>
            <a:r>
              <a:rPr lang="en-US" altLang="zh-CN" sz="2400" dirty="0"/>
              <a:t> </a:t>
            </a:r>
            <a:r>
              <a:rPr lang="en-US" altLang="zh-CN" sz="2400" dirty="0" smtClean="0"/>
              <a:t>allShortestPaths</a:t>
            </a:r>
            <a:r>
              <a:rPr lang="zh-CN" altLang="en-US" sz="2400" dirty="0" smtClean="0"/>
              <a:t>，找出两顶点间所有</a:t>
            </a:r>
            <a:r>
              <a:rPr lang="zh-CN" altLang="en-US" sz="2400" dirty="0"/>
              <a:t>的最短路径。</a:t>
            </a:r>
          </a:p>
          <a:p>
            <a:r>
              <a:rPr lang="zh-CN" altLang="en-US" sz="2400" dirty="0" smtClean="0"/>
              <a:t>例：</a:t>
            </a:r>
            <a:r>
              <a:rPr lang="en-US" altLang="zh-CN" sz="2400" dirty="0"/>
              <a:t> MATCH (s) WHERE id(s) = 1    </a:t>
            </a:r>
            <a:endParaRPr lang="zh-CN" altLang="zh-CN" sz="2400" dirty="0"/>
          </a:p>
          <a:p>
            <a:r>
              <a:rPr lang="en-US" altLang="zh-CN" sz="2400" dirty="0" smtClean="0"/>
              <a:t>       MATCH </a:t>
            </a:r>
            <a:r>
              <a:rPr lang="en-US" altLang="zh-CN" sz="2400" dirty="0"/>
              <a:t>(e) WHERE id(e) = </a:t>
            </a:r>
            <a:r>
              <a:rPr lang="en-US" altLang="zh-CN" sz="2400" dirty="0" smtClean="0"/>
              <a:t>2</a:t>
            </a:r>
          </a:p>
          <a:p>
            <a:r>
              <a:rPr lang="en-US" altLang="zh-CN" sz="2400" dirty="0" smtClean="0"/>
              <a:t>      MATCH </a:t>
            </a:r>
            <a:r>
              <a:rPr lang="en-US" altLang="zh-CN" sz="2400" dirty="0"/>
              <a:t>p = allShortestPaths( </a:t>
            </a:r>
            <a:r>
              <a:rPr lang="en-US" altLang="zh-CN" sz="2400" dirty="0" smtClean="0"/>
              <a:t>s-</a:t>
            </a:r>
            <a:r>
              <a:rPr lang="en-US" altLang="zh-CN" sz="2400" dirty="0"/>
              <a:t>[*..15]-&gt;e )</a:t>
            </a:r>
          </a:p>
          <a:p>
            <a:r>
              <a:rPr lang="en-US" altLang="zh-CN" sz="2400" dirty="0" smtClean="0"/>
              <a:t>      RETURN </a:t>
            </a:r>
            <a:r>
              <a:rPr lang="en-US" altLang="zh-CN" sz="2400" dirty="0"/>
              <a:t>p</a:t>
            </a:r>
          </a:p>
          <a:p>
            <a:endParaRPr lang="en-US" altLang="zh-CN" sz="2400" dirty="0" smtClean="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64E751-8DDD-48F4-87DB-3D6A7AC74B40}" type="slidenum">
              <a:rPr kumimoji="0" lang="zh-CN" altLang="en-US" sz="18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4805226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3631</TotalTime>
  <Words>16473</Words>
  <Application>Microsoft Office PowerPoint</Application>
  <PresentationFormat>宽屏</PresentationFormat>
  <Paragraphs>1604</Paragraphs>
  <Slides>141</Slides>
  <Notes>81</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141</vt:i4>
      </vt:variant>
    </vt:vector>
  </HeadingPairs>
  <TitlesOfParts>
    <vt:vector size="154" baseType="lpstr">
      <vt:lpstr>MS Mincho</vt:lpstr>
      <vt:lpstr>等线</vt:lpstr>
      <vt:lpstr>等线 Light</vt:lpstr>
      <vt:lpstr>微软雅黑</vt:lpstr>
      <vt:lpstr>Arial</vt:lpstr>
      <vt:lpstr>Calibri</vt:lpstr>
      <vt:lpstr>Cambria Math</vt:lpstr>
      <vt:lpstr>Symbol</vt:lpstr>
      <vt:lpstr>Times New Roman</vt:lpstr>
      <vt:lpstr>Verdana</vt:lpstr>
      <vt:lpstr>Wingdings</vt:lpstr>
      <vt:lpstr>Office 主题​​</vt:lpstr>
      <vt:lpstr>Visio</vt:lpstr>
      <vt:lpstr>大数据管理系统</vt:lpstr>
      <vt:lpstr>第5章 图模型与类SQL查询语言</vt:lpstr>
      <vt:lpstr>第5章 图模型与类SQL查询语言</vt:lpstr>
      <vt:lpstr>图的应用无处不在</vt:lpstr>
      <vt:lpstr>PowerPoint 演示文稿</vt:lpstr>
      <vt:lpstr>5.1 图数据结构及其形式化定义</vt:lpstr>
      <vt:lpstr>5.1 图数据结构及其形式化定义</vt:lpstr>
      <vt:lpstr>5.1.2.1 标签图定义及其语义表达（续）</vt:lpstr>
      <vt:lpstr>5.1.2.1 标签图定义及其语义表达（续）</vt:lpstr>
      <vt:lpstr>5.1.2.2 资源描述框架（RDF）</vt:lpstr>
      <vt:lpstr>5.1.2.2 资源描述框架（RDF）</vt:lpstr>
      <vt:lpstr>5.1.2.2 资源描述框架（RDF）（续）</vt:lpstr>
      <vt:lpstr>5.1.2.2 资源描述框架（RDF）（续）</vt:lpstr>
      <vt:lpstr>5.1.2.2 资源描述框架（RDF）（续）</vt:lpstr>
      <vt:lpstr>5.1.2.2 资源描述框架（RDF）（续）</vt:lpstr>
      <vt:lpstr>5.1.2.2 资源描述框架（RDF）（续）</vt:lpstr>
      <vt:lpstr>5.1.2.2 资源描述框架（RDF）（续）</vt:lpstr>
      <vt:lpstr>5.1.2.3 OWL(Web Ontology Language)</vt:lpstr>
      <vt:lpstr>5.1.2.3 OWL（续）</vt:lpstr>
      <vt:lpstr>5.1.2.3 OWL（续）</vt:lpstr>
      <vt:lpstr>5.1.2.3 OWL（续）</vt:lpstr>
      <vt:lpstr>5.1.2.3 OWL（续）</vt:lpstr>
      <vt:lpstr>5.1.2.3 OWL（续）</vt:lpstr>
      <vt:lpstr>5.1.2.3 OWL（续）</vt:lpstr>
      <vt:lpstr>5.1.2.3 OWL（续）</vt:lpstr>
      <vt:lpstr>5.1.2.3 OWL（续）</vt:lpstr>
      <vt:lpstr>5.1.2.3 OWL（续）</vt:lpstr>
      <vt:lpstr>5.1 图数据结构及其形式化定义</vt:lpstr>
      <vt:lpstr>5.1.3 属性图（续）</vt:lpstr>
      <vt:lpstr>5.1.3 属性图（续）</vt:lpstr>
      <vt:lpstr>5.1.3 属性图（续）</vt:lpstr>
      <vt:lpstr>5.1.3 属性图（续）</vt:lpstr>
      <vt:lpstr>5.1.3 属性图（续）</vt:lpstr>
      <vt:lpstr>5.1.3 属性图（续）</vt:lpstr>
      <vt:lpstr>5.1.4 知识图谱</vt:lpstr>
      <vt:lpstr>5.1.4.1 知识图谱概述（续）</vt:lpstr>
      <vt:lpstr>5.1.4.1 知识图谱概述（续）</vt:lpstr>
      <vt:lpstr>5.1.4.1 知识图谱概述（续）</vt:lpstr>
      <vt:lpstr>5.1.4.2 知识图谱技术架构</vt:lpstr>
      <vt:lpstr>5.2 图数据操作</vt:lpstr>
      <vt:lpstr>5.2.1 图匹配</vt:lpstr>
      <vt:lpstr>5.2.1.1 面向标签图的图匹配（续）</vt:lpstr>
      <vt:lpstr>5.2.1.1 面向标签图的图匹配（续）</vt:lpstr>
      <vt:lpstr>5.2.1.2 面向属性图的图匹配</vt:lpstr>
      <vt:lpstr>5.2.1.2 面向属性图的图匹配（续）</vt:lpstr>
      <vt:lpstr>5.2.1.2 面向属性图的图匹配（续） </vt:lpstr>
      <vt:lpstr>5.2.1.2 图匹配算法 </vt:lpstr>
      <vt:lpstr>5.2.1.2 图匹配算法 </vt:lpstr>
      <vt:lpstr>5.2.1.2 图匹配算法 </vt:lpstr>
      <vt:lpstr>5.2.1.2 图匹配算法 </vt:lpstr>
      <vt:lpstr>5.2.1.2 图匹配算法 </vt:lpstr>
      <vt:lpstr>5.2.1.2 图匹配算法 </vt:lpstr>
      <vt:lpstr>5.2.1.2 图匹配算法 </vt:lpstr>
      <vt:lpstr>5.2.1.2 图匹配算法 </vt:lpstr>
      <vt:lpstr>5.2.1.2 图匹配算法 </vt:lpstr>
      <vt:lpstr>5.2.1.2 图匹配算法 </vt:lpstr>
      <vt:lpstr>5.2.1.2 图匹配算法 </vt:lpstr>
      <vt:lpstr>5.2.1.2 图匹配算法 </vt:lpstr>
      <vt:lpstr>5.2.1.2 图匹配算法 </vt:lpstr>
      <vt:lpstr>5.2.1.2 图匹配算法 </vt:lpstr>
      <vt:lpstr>5.2.1.2 图匹配算法 </vt:lpstr>
      <vt:lpstr>5.2.2 图导航</vt:lpstr>
      <vt:lpstr>5.2.2 图导航（续）</vt:lpstr>
      <vt:lpstr>5.2.2 图导航（续）</vt:lpstr>
      <vt:lpstr>5.2.3 图与关系的复合操作</vt:lpstr>
      <vt:lpstr>5.2.3.2 复杂的图匹配</vt:lpstr>
      <vt:lpstr>5.2.3.2 复杂的图匹配（续）</vt:lpstr>
      <vt:lpstr>5.3面向图数据的类SQL查询语言</vt:lpstr>
      <vt:lpstr>5.3.1 SPARQL</vt:lpstr>
      <vt:lpstr>5.3.1 SPARQL（续）</vt:lpstr>
      <vt:lpstr>5.3.1 SPARQL（续）</vt:lpstr>
      <vt:lpstr>5.3.1 SPARQL（续）</vt:lpstr>
      <vt:lpstr>5.3.1 SPARQL（续）</vt:lpstr>
      <vt:lpstr>5.3.1 SPARQL（续）</vt:lpstr>
      <vt:lpstr>5.3.1 SPARQL（续）</vt:lpstr>
      <vt:lpstr>5.3.1 SPARQL（续）</vt:lpstr>
      <vt:lpstr>5.3.1 SPARQL（续）</vt:lpstr>
      <vt:lpstr>5.3.1 SPARQL（续）</vt:lpstr>
      <vt:lpstr>5.3.1 SPARQL（续）</vt:lpstr>
      <vt:lpstr>5.3.1 SPARQL（续）</vt:lpstr>
      <vt:lpstr>5.3.2 Cypher</vt:lpstr>
      <vt:lpstr>5.3.2 Cypher（续）</vt:lpstr>
      <vt:lpstr>5.3.2.1 Cypher对象创建</vt:lpstr>
      <vt:lpstr>5.3.2.1 Cypher对象创建（续）</vt:lpstr>
      <vt:lpstr>5.3.2.1 Cypher对象创建（续）</vt:lpstr>
      <vt:lpstr>5.3.2.2 Cypher检索</vt:lpstr>
      <vt:lpstr>5.3.2.2 Cypher检索（续）</vt:lpstr>
      <vt:lpstr>5.3.2.2 Cypher检索（续）</vt:lpstr>
      <vt:lpstr>5.3.2.2 Cypher检索（续）</vt:lpstr>
      <vt:lpstr>5.3.2.2 Cypher检索（续）</vt:lpstr>
      <vt:lpstr>5.3.2.3 Cypher图匹配</vt:lpstr>
      <vt:lpstr>5.3.2.4 Cypher图导航</vt:lpstr>
      <vt:lpstr>5.3.2.4 Cypher图导航（续）</vt:lpstr>
      <vt:lpstr>5.3.2.4 Cypher图导航（续）</vt:lpstr>
      <vt:lpstr>5.3.2.4 Cypher图导航（续）</vt:lpstr>
      <vt:lpstr>5.3.2.4 Cypher图导航（续）</vt:lpstr>
      <vt:lpstr>5.3.2.4 Cypher图导航（续）</vt:lpstr>
      <vt:lpstr>5.3.2.4 Cypher图导航（续）</vt:lpstr>
      <vt:lpstr>5.3.2.4 Cypher图导航（续）</vt:lpstr>
      <vt:lpstr>5.3.2.5 Cypher图与关系复杂操作</vt:lpstr>
      <vt:lpstr>5.3.2.5 Cypher图与关系复杂操作（续）</vt:lpstr>
      <vt:lpstr>5.3.2.5 Cypher图与关系复杂操作（续）</vt:lpstr>
      <vt:lpstr>5.3.2.5 Cypher图与关系复杂操作（续）</vt:lpstr>
      <vt:lpstr>5.3.2.5 Cypher图与关系复杂操作（续）</vt:lpstr>
      <vt:lpstr>5.3.2.5 Cypher图与关系复杂操作（续）</vt:lpstr>
      <vt:lpstr>5.3.2.5 Cypher图与关系复杂操作（续）</vt:lpstr>
      <vt:lpstr>5.3.2.5 Cypher图与关系复杂操作（续）</vt:lpstr>
      <vt:lpstr>PowerPoint 演示文稿</vt:lpstr>
      <vt:lpstr>5.3.2.6 Cypher图更新</vt:lpstr>
      <vt:lpstr>5.3.2.6 Cypher图更新</vt:lpstr>
      <vt:lpstr>5.3.2.6 Cypher图更新</vt:lpstr>
      <vt:lpstr>5.3.2.6 Cypher图更新</vt:lpstr>
      <vt:lpstr>5.3.3  Gremin</vt:lpstr>
      <vt:lpstr>5.3.3  Gremin</vt:lpstr>
      <vt:lpstr>5.4 Neo4j图数据库</vt:lpstr>
      <vt:lpstr>5.4.1 Neo4j概述（续）</vt:lpstr>
      <vt:lpstr>5.4.1 Neo4j概述（续）</vt:lpstr>
      <vt:lpstr>5.4.2 Neo4j数据导入</vt:lpstr>
      <vt:lpstr>5种插入数据方式对比</vt:lpstr>
      <vt:lpstr>5.4.2 Neo4j数据导入（续）</vt:lpstr>
      <vt:lpstr>5.4.2 Neo4j数据导入（续）</vt:lpstr>
      <vt:lpstr>PowerPoint 演示文稿</vt:lpstr>
      <vt:lpstr>PowerPoint 演示文稿</vt:lpstr>
      <vt:lpstr>5.5 大规模图计算任务</vt:lpstr>
      <vt:lpstr>5.5.1 图计算的典型任务（续）</vt:lpstr>
      <vt:lpstr>5.5.2 图计算模型</vt:lpstr>
      <vt:lpstr>5.5.2.1 图计算模型——BSP</vt:lpstr>
      <vt:lpstr>5.5.2.1 图计算模型——BSP</vt:lpstr>
      <vt:lpstr>5.5.2.1 图计算模型——BSP（续）</vt:lpstr>
      <vt:lpstr>5.5.2.1 图计算模型——BSP（续）</vt:lpstr>
      <vt:lpstr>5.5.2.1 图计算模型——BSP（续）</vt:lpstr>
      <vt:lpstr>5.5.2.2 图计算模型GAS</vt:lpstr>
      <vt:lpstr>5.5.2.2 图计算模型GAS（续）</vt:lpstr>
      <vt:lpstr>5.5.2.2 图计算模型GAS（续）</vt:lpstr>
      <vt:lpstr>5.5.2.2 图计算模型GAS（续）</vt:lpstr>
      <vt:lpstr>5.5.2.2 图计算模型GAS（续）</vt:lpstr>
      <vt:lpstr>5.5.2.3 图计算任务举例</vt:lpstr>
      <vt:lpstr>5.5.2.3 图计算任务举例（续）</vt:lpstr>
      <vt:lpstr>5.5.2.3 图计算任务举例（续）</vt:lpstr>
      <vt:lpstr>5.5.2.3 图计算任务举例（续）</vt:lpstr>
      <vt:lpstr>本章小结</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微软用户</dc:creator>
  <cp:lastModifiedBy>panpp</cp:lastModifiedBy>
  <cp:revision>702</cp:revision>
  <dcterms:created xsi:type="dcterms:W3CDTF">2020-06-18T17:33:31Z</dcterms:created>
  <dcterms:modified xsi:type="dcterms:W3CDTF">2021-06-09T07:20:34Z</dcterms:modified>
</cp:coreProperties>
</file>